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48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F1A958-F7A3-DC21-856D-0D65F48A95B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88827827-3AF9-B2B1-01FB-2EAE72531A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B6674876-C9BA-99BE-C5CB-C563FB60A74C}"/>
              </a:ext>
            </a:extLst>
          </p:cNvPr>
          <p:cNvSpPr>
            <a:spLocks noGrp="1"/>
          </p:cNvSpPr>
          <p:nvPr>
            <p:ph type="dt" sz="half" idx="10"/>
          </p:nvPr>
        </p:nvSpPr>
        <p:spPr/>
        <p:txBody>
          <a:bodyPr/>
          <a:lstStyle/>
          <a:p>
            <a:fld id="{14946ADD-495C-4216-9A94-3BDA49711D7F}" type="datetimeFigureOut">
              <a:rPr lang="es-AR" smtClean="0"/>
              <a:t>11/4/2023</a:t>
            </a:fld>
            <a:endParaRPr lang="es-AR"/>
          </a:p>
        </p:txBody>
      </p:sp>
      <p:sp>
        <p:nvSpPr>
          <p:cNvPr id="5" name="Marcador de pie de página 4">
            <a:extLst>
              <a:ext uri="{FF2B5EF4-FFF2-40B4-BE49-F238E27FC236}">
                <a16:creationId xmlns:a16="http://schemas.microsoft.com/office/drawing/2014/main" id="{33EDD993-1824-C3B5-2810-DF0C962E9676}"/>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EDAC3759-379F-49CC-68B4-232D3D19B0E4}"/>
              </a:ext>
            </a:extLst>
          </p:cNvPr>
          <p:cNvSpPr>
            <a:spLocks noGrp="1"/>
          </p:cNvSpPr>
          <p:nvPr>
            <p:ph type="sldNum" sz="quarter" idx="12"/>
          </p:nvPr>
        </p:nvSpPr>
        <p:spPr/>
        <p:txBody>
          <a:bodyPr/>
          <a:lstStyle/>
          <a:p>
            <a:fld id="{81EAD573-9480-4C76-B2FD-D047B9B4F7D8}" type="slidenum">
              <a:rPr lang="es-AR" smtClean="0"/>
              <a:t>‹Nº›</a:t>
            </a:fld>
            <a:endParaRPr lang="es-AR"/>
          </a:p>
        </p:txBody>
      </p:sp>
    </p:spTree>
    <p:extLst>
      <p:ext uri="{BB962C8B-B14F-4D97-AF65-F5344CB8AC3E}">
        <p14:creationId xmlns:p14="http://schemas.microsoft.com/office/powerpoint/2010/main" val="380258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386BF0-10A9-52CF-ED3C-2839EBD29A02}"/>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8D5AEB05-4691-C441-83E6-0B5CF5D4802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FC35B18F-D722-C959-DCE9-F2D10EFBA158}"/>
              </a:ext>
            </a:extLst>
          </p:cNvPr>
          <p:cNvSpPr>
            <a:spLocks noGrp="1"/>
          </p:cNvSpPr>
          <p:nvPr>
            <p:ph type="dt" sz="half" idx="10"/>
          </p:nvPr>
        </p:nvSpPr>
        <p:spPr/>
        <p:txBody>
          <a:bodyPr/>
          <a:lstStyle/>
          <a:p>
            <a:fld id="{14946ADD-495C-4216-9A94-3BDA49711D7F}" type="datetimeFigureOut">
              <a:rPr lang="es-AR" smtClean="0"/>
              <a:t>11/4/2023</a:t>
            </a:fld>
            <a:endParaRPr lang="es-AR"/>
          </a:p>
        </p:txBody>
      </p:sp>
      <p:sp>
        <p:nvSpPr>
          <p:cNvPr id="5" name="Marcador de pie de página 4">
            <a:extLst>
              <a:ext uri="{FF2B5EF4-FFF2-40B4-BE49-F238E27FC236}">
                <a16:creationId xmlns:a16="http://schemas.microsoft.com/office/drawing/2014/main" id="{5E558093-97C3-054D-0B4D-DC7F16E83638}"/>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60261986-6A6C-D602-65F5-D8AC7A8AE1C1}"/>
              </a:ext>
            </a:extLst>
          </p:cNvPr>
          <p:cNvSpPr>
            <a:spLocks noGrp="1"/>
          </p:cNvSpPr>
          <p:nvPr>
            <p:ph type="sldNum" sz="quarter" idx="12"/>
          </p:nvPr>
        </p:nvSpPr>
        <p:spPr/>
        <p:txBody>
          <a:bodyPr/>
          <a:lstStyle/>
          <a:p>
            <a:fld id="{81EAD573-9480-4C76-B2FD-D047B9B4F7D8}" type="slidenum">
              <a:rPr lang="es-AR" smtClean="0"/>
              <a:t>‹Nº›</a:t>
            </a:fld>
            <a:endParaRPr lang="es-AR"/>
          </a:p>
        </p:txBody>
      </p:sp>
    </p:spTree>
    <p:extLst>
      <p:ext uri="{BB962C8B-B14F-4D97-AF65-F5344CB8AC3E}">
        <p14:creationId xmlns:p14="http://schemas.microsoft.com/office/powerpoint/2010/main" val="4231232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7C29224-6708-F17F-527A-D638465ABEF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41C5A821-1769-964B-4690-4F98F076567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E901408-F46A-BA25-61B0-5662580161C4}"/>
              </a:ext>
            </a:extLst>
          </p:cNvPr>
          <p:cNvSpPr>
            <a:spLocks noGrp="1"/>
          </p:cNvSpPr>
          <p:nvPr>
            <p:ph type="dt" sz="half" idx="10"/>
          </p:nvPr>
        </p:nvSpPr>
        <p:spPr/>
        <p:txBody>
          <a:bodyPr/>
          <a:lstStyle/>
          <a:p>
            <a:fld id="{14946ADD-495C-4216-9A94-3BDA49711D7F}" type="datetimeFigureOut">
              <a:rPr lang="es-AR" smtClean="0"/>
              <a:t>11/4/2023</a:t>
            </a:fld>
            <a:endParaRPr lang="es-AR"/>
          </a:p>
        </p:txBody>
      </p:sp>
      <p:sp>
        <p:nvSpPr>
          <p:cNvPr id="5" name="Marcador de pie de página 4">
            <a:extLst>
              <a:ext uri="{FF2B5EF4-FFF2-40B4-BE49-F238E27FC236}">
                <a16:creationId xmlns:a16="http://schemas.microsoft.com/office/drawing/2014/main" id="{E0A4F7E2-FA1A-88CE-9BE9-D90B6F4EC63D}"/>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07F11A78-A37F-25B2-F952-4151E5E6A72E}"/>
              </a:ext>
            </a:extLst>
          </p:cNvPr>
          <p:cNvSpPr>
            <a:spLocks noGrp="1"/>
          </p:cNvSpPr>
          <p:nvPr>
            <p:ph type="sldNum" sz="quarter" idx="12"/>
          </p:nvPr>
        </p:nvSpPr>
        <p:spPr/>
        <p:txBody>
          <a:bodyPr/>
          <a:lstStyle/>
          <a:p>
            <a:fld id="{81EAD573-9480-4C76-B2FD-D047B9B4F7D8}" type="slidenum">
              <a:rPr lang="es-AR" smtClean="0"/>
              <a:t>‹Nº›</a:t>
            </a:fld>
            <a:endParaRPr lang="es-AR"/>
          </a:p>
        </p:txBody>
      </p:sp>
    </p:spTree>
    <p:extLst>
      <p:ext uri="{BB962C8B-B14F-4D97-AF65-F5344CB8AC3E}">
        <p14:creationId xmlns:p14="http://schemas.microsoft.com/office/powerpoint/2010/main" val="3571565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C03005-36C2-4FD0-5E03-44AFC426A8E8}"/>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C71631BB-515B-2F29-263A-B93DE5FE932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CE5847F-17DF-E2DE-C19D-18F4EF603DBE}"/>
              </a:ext>
            </a:extLst>
          </p:cNvPr>
          <p:cNvSpPr>
            <a:spLocks noGrp="1"/>
          </p:cNvSpPr>
          <p:nvPr>
            <p:ph type="dt" sz="half" idx="10"/>
          </p:nvPr>
        </p:nvSpPr>
        <p:spPr/>
        <p:txBody>
          <a:bodyPr/>
          <a:lstStyle/>
          <a:p>
            <a:fld id="{14946ADD-495C-4216-9A94-3BDA49711D7F}" type="datetimeFigureOut">
              <a:rPr lang="es-AR" smtClean="0"/>
              <a:t>11/4/2023</a:t>
            </a:fld>
            <a:endParaRPr lang="es-AR"/>
          </a:p>
        </p:txBody>
      </p:sp>
      <p:sp>
        <p:nvSpPr>
          <p:cNvPr id="5" name="Marcador de pie de página 4">
            <a:extLst>
              <a:ext uri="{FF2B5EF4-FFF2-40B4-BE49-F238E27FC236}">
                <a16:creationId xmlns:a16="http://schemas.microsoft.com/office/drawing/2014/main" id="{3FF24611-8208-FCB5-B500-67E58391F9BC}"/>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E1C83A7C-E355-4108-8098-F09D1B680E35}"/>
              </a:ext>
            </a:extLst>
          </p:cNvPr>
          <p:cNvSpPr>
            <a:spLocks noGrp="1"/>
          </p:cNvSpPr>
          <p:nvPr>
            <p:ph type="sldNum" sz="quarter" idx="12"/>
          </p:nvPr>
        </p:nvSpPr>
        <p:spPr/>
        <p:txBody>
          <a:bodyPr/>
          <a:lstStyle/>
          <a:p>
            <a:fld id="{81EAD573-9480-4C76-B2FD-D047B9B4F7D8}" type="slidenum">
              <a:rPr lang="es-AR" smtClean="0"/>
              <a:t>‹Nº›</a:t>
            </a:fld>
            <a:endParaRPr lang="es-AR"/>
          </a:p>
        </p:txBody>
      </p:sp>
    </p:spTree>
    <p:extLst>
      <p:ext uri="{BB962C8B-B14F-4D97-AF65-F5344CB8AC3E}">
        <p14:creationId xmlns:p14="http://schemas.microsoft.com/office/powerpoint/2010/main" val="1140188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4DC49F-D522-54FB-E71A-46EB31A97A2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445ADE0A-9122-66FF-81FE-340552240A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6DC0DAE-5C00-0CD1-CC7A-7DD1EAD62EF3}"/>
              </a:ext>
            </a:extLst>
          </p:cNvPr>
          <p:cNvSpPr>
            <a:spLocks noGrp="1"/>
          </p:cNvSpPr>
          <p:nvPr>
            <p:ph type="dt" sz="half" idx="10"/>
          </p:nvPr>
        </p:nvSpPr>
        <p:spPr/>
        <p:txBody>
          <a:bodyPr/>
          <a:lstStyle/>
          <a:p>
            <a:fld id="{14946ADD-495C-4216-9A94-3BDA49711D7F}" type="datetimeFigureOut">
              <a:rPr lang="es-AR" smtClean="0"/>
              <a:t>11/4/2023</a:t>
            </a:fld>
            <a:endParaRPr lang="es-AR"/>
          </a:p>
        </p:txBody>
      </p:sp>
      <p:sp>
        <p:nvSpPr>
          <p:cNvPr id="5" name="Marcador de pie de página 4">
            <a:extLst>
              <a:ext uri="{FF2B5EF4-FFF2-40B4-BE49-F238E27FC236}">
                <a16:creationId xmlns:a16="http://schemas.microsoft.com/office/drawing/2014/main" id="{8FEF7B1A-0600-7B83-DA45-645CA7C85F40}"/>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6D6DD8DD-7AF2-65F8-7614-A9CF577D7C94}"/>
              </a:ext>
            </a:extLst>
          </p:cNvPr>
          <p:cNvSpPr>
            <a:spLocks noGrp="1"/>
          </p:cNvSpPr>
          <p:nvPr>
            <p:ph type="sldNum" sz="quarter" idx="12"/>
          </p:nvPr>
        </p:nvSpPr>
        <p:spPr/>
        <p:txBody>
          <a:bodyPr/>
          <a:lstStyle/>
          <a:p>
            <a:fld id="{81EAD573-9480-4C76-B2FD-D047B9B4F7D8}" type="slidenum">
              <a:rPr lang="es-AR" smtClean="0"/>
              <a:t>‹Nº›</a:t>
            </a:fld>
            <a:endParaRPr lang="es-AR"/>
          </a:p>
        </p:txBody>
      </p:sp>
    </p:spTree>
    <p:extLst>
      <p:ext uri="{BB962C8B-B14F-4D97-AF65-F5344CB8AC3E}">
        <p14:creationId xmlns:p14="http://schemas.microsoft.com/office/powerpoint/2010/main" val="3125803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8F7536-80A6-B23D-14F9-1656A62B863B}"/>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971DEECA-99D6-201E-7F30-8F7661CEE73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423F7D34-11A4-47F1-659C-0F11FC4D0BD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20186337-9007-D508-242B-1CD343060FDE}"/>
              </a:ext>
            </a:extLst>
          </p:cNvPr>
          <p:cNvSpPr>
            <a:spLocks noGrp="1"/>
          </p:cNvSpPr>
          <p:nvPr>
            <p:ph type="dt" sz="half" idx="10"/>
          </p:nvPr>
        </p:nvSpPr>
        <p:spPr/>
        <p:txBody>
          <a:bodyPr/>
          <a:lstStyle/>
          <a:p>
            <a:fld id="{14946ADD-495C-4216-9A94-3BDA49711D7F}" type="datetimeFigureOut">
              <a:rPr lang="es-AR" smtClean="0"/>
              <a:t>11/4/2023</a:t>
            </a:fld>
            <a:endParaRPr lang="es-AR"/>
          </a:p>
        </p:txBody>
      </p:sp>
      <p:sp>
        <p:nvSpPr>
          <p:cNvPr id="6" name="Marcador de pie de página 5">
            <a:extLst>
              <a:ext uri="{FF2B5EF4-FFF2-40B4-BE49-F238E27FC236}">
                <a16:creationId xmlns:a16="http://schemas.microsoft.com/office/drawing/2014/main" id="{CE8B62B9-F258-917B-77BD-A60375EEB121}"/>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83492560-B513-93E6-9278-DA33C78AC2F7}"/>
              </a:ext>
            </a:extLst>
          </p:cNvPr>
          <p:cNvSpPr>
            <a:spLocks noGrp="1"/>
          </p:cNvSpPr>
          <p:nvPr>
            <p:ph type="sldNum" sz="quarter" idx="12"/>
          </p:nvPr>
        </p:nvSpPr>
        <p:spPr/>
        <p:txBody>
          <a:bodyPr/>
          <a:lstStyle/>
          <a:p>
            <a:fld id="{81EAD573-9480-4C76-B2FD-D047B9B4F7D8}" type="slidenum">
              <a:rPr lang="es-AR" smtClean="0"/>
              <a:t>‹Nº›</a:t>
            </a:fld>
            <a:endParaRPr lang="es-AR"/>
          </a:p>
        </p:txBody>
      </p:sp>
    </p:spTree>
    <p:extLst>
      <p:ext uri="{BB962C8B-B14F-4D97-AF65-F5344CB8AC3E}">
        <p14:creationId xmlns:p14="http://schemas.microsoft.com/office/powerpoint/2010/main" val="1291686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0C0643-494C-4414-B3D8-2A61C2504EF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314A2C8E-AC34-81F2-2F2D-05A1317FBA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CAD0A57-5AD1-4572-D589-FE6718B0C9D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7B105FF7-8C0E-27FB-8D5F-A884409E54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869AA69-7A09-C67C-9D05-2D36F9EC56F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A29A73DC-5764-E9C1-7271-988F4BDAB99C}"/>
              </a:ext>
            </a:extLst>
          </p:cNvPr>
          <p:cNvSpPr>
            <a:spLocks noGrp="1"/>
          </p:cNvSpPr>
          <p:nvPr>
            <p:ph type="dt" sz="half" idx="10"/>
          </p:nvPr>
        </p:nvSpPr>
        <p:spPr/>
        <p:txBody>
          <a:bodyPr/>
          <a:lstStyle/>
          <a:p>
            <a:fld id="{14946ADD-495C-4216-9A94-3BDA49711D7F}" type="datetimeFigureOut">
              <a:rPr lang="es-AR" smtClean="0"/>
              <a:t>11/4/2023</a:t>
            </a:fld>
            <a:endParaRPr lang="es-AR"/>
          </a:p>
        </p:txBody>
      </p:sp>
      <p:sp>
        <p:nvSpPr>
          <p:cNvPr id="8" name="Marcador de pie de página 7">
            <a:extLst>
              <a:ext uri="{FF2B5EF4-FFF2-40B4-BE49-F238E27FC236}">
                <a16:creationId xmlns:a16="http://schemas.microsoft.com/office/drawing/2014/main" id="{E2F7BDF5-4820-A001-FC34-23BEE10EA2E9}"/>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AA93F005-5F34-C794-6F3F-2305AC8298B9}"/>
              </a:ext>
            </a:extLst>
          </p:cNvPr>
          <p:cNvSpPr>
            <a:spLocks noGrp="1"/>
          </p:cNvSpPr>
          <p:nvPr>
            <p:ph type="sldNum" sz="quarter" idx="12"/>
          </p:nvPr>
        </p:nvSpPr>
        <p:spPr/>
        <p:txBody>
          <a:bodyPr/>
          <a:lstStyle/>
          <a:p>
            <a:fld id="{81EAD573-9480-4C76-B2FD-D047B9B4F7D8}" type="slidenum">
              <a:rPr lang="es-AR" smtClean="0"/>
              <a:t>‹Nº›</a:t>
            </a:fld>
            <a:endParaRPr lang="es-AR"/>
          </a:p>
        </p:txBody>
      </p:sp>
    </p:spTree>
    <p:extLst>
      <p:ext uri="{BB962C8B-B14F-4D97-AF65-F5344CB8AC3E}">
        <p14:creationId xmlns:p14="http://schemas.microsoft.com/office/powerpoint/2010/main" val="171476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F23373-5EE2-500C-D9C2-6BA3091D2AEB}"/>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9A699C71-2876-1A17-5037-573213DD8A2F}"/>
              </a:ext>
            </a:extLst>
          </p:cNvPr>
          <p:cNvSpPr>
            <a:spLocks noGrp="1"/>
          </p:cNvSpPr>
          <p:nvPr>
            <p:ph type="dt" sz="half" idx="10"/>
          </p:nvPr>
        </p:nvSpPr>
        <p:spPr/>
        <p:txBody>
          <a:bodyPr/>
          <a:lstStyle/>
          <a:p>
            <a:fld id="{14946ADD-495C-4216-9A94-3BDA49711D7F}" type="datetimeFigureOut">
              <a:rPr lang="es-AR" smtClean="0"/>
              <a:t>11/4/2023</a:t>
            </a:fld>
            <a:endParaRPr lang="es-AR"/>
          </a:p>
        </p:txBody>
      </p:sp>
      <p:sp>
        <p:nvSpPr>
          <p:cNvPr id="4" name="Marcador de pie de página 3">
            <a:extLst>
              <a:ext uri="{FF2B5EF4-FFF2-40B4-BE49-F238E27FC236}">
                <a16:creationId xmlns:a16="http://schemas.microsoft.com/office/drawing/2014/main" id="{48D620C9-A9BF-8438-2053-9EF5DE607516}"/>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D37D3125-583B-6E0F-706D-37561A98D68F}"/>
              </a:ext>
            </a:extLst>
          </p:cNvPr>
          <p:cNvSpPr>
            <a:spLocks noGrp="1"/>
          </p:cNvSpPr>
          <p:nvPr>
            <p:ph type="sldNum" sz="quarter" idx="12"/>
          </p:nvPr>
        </p:nvSpPr>
        <p:spPr/>
        <p:txBody>
          <a:bodyPr/>
          <a:lstStyle/>
          <a:p>
            <a:fld id="{81EAD573-9480-4C76-B2FD-D047B9B4F7D8}" type="slidenum">
              <a:rPr lang="es-AR" smtClean="0"/>
              <a:t>‹Nº›</a:t>
            </a:fld>
            <a:endParaRPr lang="es-AR"/>
          </a:p>
        </p:txBody>
      </p:sp>
    </p:spTree>
    <p:extLst>
      <p:ext uri="{BB962C8B-B14F-4D97-AF65-F5344CB8AC3E}">
        <p14:creationId xmlns:p14="http://schemas.microsoft.com/office/powerpoint/2010/main" val="1433599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526093A-38DF-7944-B69B-99B0291D678D}"/>
              </a:ext>
            </a:extLst>
          </p:cNvPr>
          <p:cNvSpPr>
            <a:spLocks noGrp="1"/>
          </p:cNvSpPr>
          <p:nvPr>
            <p:ph type="dt" sz="half" idx="10"/>
          </p:nvPr>
        </p:nvSpPr>
        <p:spPr/>
        <p:txBody>
          <a:bodyPr/>
          <a:lstStyle/>
          <a:p>
            <a:fld id="{14946ADD-495C-4216-9A94-3BDA49711D7F}" type="datetimeFigureOut">
              <a:rPr lang="es-AR" smtClean="0"/>
              <a:t>11/4/2023</a:t>
            </a:fld>
            <a:endParaRPr lang="es-AR"/>
          </a:p>
        </p:txBody>
      </p:sp>
      <p:sp>
        <p:nvSpPr>
          <p:cNvPr id="3" name="Marcador de pie de página 2">
            <a:extLst>
              <a:ext uri="{FF2B5EF4-FFF2-40B4-BE49-F238E27FC236}">
                <a16:creationId xmlns:a16="http://schemas.microsoft.com/office/drawing/2014/main" id="{5E0447B2-146B-F15D-B56C-74BAEE3912DE}"/>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3AAACDE9-83CE-B47E-B9B3-2D359471FEE9}"/>
              </a:ext>
            </a:extLst>
          </p:cNvPr>
          <p:cNvSpPr>
            <a:spLocks noGrp="1"/>
          </p:cNvSpPr>
          <p:nvPr>
            <p:ph type="sldNum" sz="quarter" idx="12"/>
          </p:nvPr>
        </p:nvSpPr>
        <p:spPr/>
        <p:txBody>
          <a:bodyPr/>
          <a:lstStyle/>
          <a:p>
            <a:fld id="{81EAD573-9480-4C76-B2FD-D047B9B4F7D8}" type="slidenum">
              <a:rPr lang="es-AR" smtClean="0"/>
              <a:t>‹Nº›</a:t>
            </a:fld>
            <a:endParaRPr lang="es-AR"/>
          </a:p>
        </p:txBody>
      </p:sp>
    </p:spTree>
    <p:extLst>
      <p:ext uri="{BB962C8B-B14F-4D97-AF65-F5344CB8AC3E}">
        <p14:creationId xmlns:p14="http://schemas.microsoft.com/office/powerpoint/2010/main" val="4206444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2D3474-3F67-7953-22ED-70C8776B717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5BF58948-8DE7-A33E-3157-77BBE1B5E9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1673BFA2-D52A-24AB-D801-847E930223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AF606FA-33AF-40A7-D66A-DF189692F44E}"/>
              </a:ext>
            </a:extLst>
          </p:cNvPr>
          <p:cNvSpPr>
            <a:spLocks noGrp="1"/>
          </p:cNvSpPr>
          <p:nvPr>
            <p:ph type="dt" sz="half" idx="10"/>
          </p:nvPr>
        </p:nvSpPr>
        <p:spPr/>
        <p:txBody>
          <a:bodyPr/>
          <a:lstStyle/>
          <a:p>
            <a:fld id="{14946ADD-495C-4216-9A94-3BDA49711D7F}" type="datetimeFigureOut">
              <a:rPr lang="es-AR" smtClean="0"/>
              <a:t>11/4/2023</a:t>
            </a:fld>
            <a:endParaRPr lang="es-AR"/>
          </a:p>
        </p:txBody>
      </p:sp>
      <p:sp>
        <p:nvSpPr>
          <p:cNvPr id="6" name="Marcador de pie de página 5">
            <a:extLst>
              <a:ext uri="{FF2B5EF4-FFF2-40B4-BE49-F238E27FC236}">
                <a16:creationId xmlns:a16="http://schemas.microsoft.com/office/drawing/2014/main" id="{8819CF71-84E2-B819-E7E3-B656B7EFE8C1}"/>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0A8FC771-1A68-B59D-9441-0A6F42206856}"/>
              </a:ext>
            </a:extLst>
          </p:cNvPr>
          <p:cNvSpPr>
            <a:spLocks noGrp="1"/>
          </p:cNvSpPr>
          <p:nvPr>
            <p:ph type="sldNum" sz="quarter" idx="12"/>
          </p:nvPr>
        </p:nvSpPr>
        <p:spPr/>
        <p:txBody>
          <a:bodyPr/>
          <a:lstStyle/>
          <a:p>
            <a:fld id="{81EAD573-9480-4C76-B2FD-D047B9B4F7D8}" type="slidenum">
              <a:rPr lang="es-AR" smtClean="0"/>
              <a:t>‹Nº›</a:t>
            </a:fld>
            <a:endParaRPr lang="es-AR"/>
          </a:p>
        </p:txBody>
      </p:sp>
    </p:spTree>
    <p:extLst>
      <p:ext uri="{BB962C8B-B14F-4D97-AF65-F5344CB8AC3E}">
        <p14:creationId xmlns:p14="http://schemas.microsoft.com/office/powerpoint/2010/main" val="1032183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199EC8-4458-F87E-AF7A-AFB2AE9B4D8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883B731E-F111-3F5B-3E22-559E095B5B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3FD75E6F-1C25-8433-F315-E8D51C308F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018E968-C244-3C69-D02F-5104E7B0C5E4}"/>
              </a:ext>
            </a:extLst>
          </p:cNvPr>
          <p:cNvSpPr>
            <a:spLocks noGrp="1"/>
          </p:cNvSpPr>
          <p:nvPr>
            <p:ph type="dt" sz="half" idx="10"/>
          </p:nvPr>
        </p:nvSpPr>
        <p:spPr/>
        <p:txBody>
          <a:bodyPr/>
          <a:lstStyle/>
          <a:p>
            <a:fld id="{14946ADD-495C-4216-9A94-3BDA49711D7F}" type="datetimeFigureOut">
              <a:rPr lang="es-AR" smtClean="0"/>
              <a:t>11/4/2023</a:t>
            </a:fld>
            <a:endParaRPr lang="es-AR"/>
          </a:p>
        </p:txBody>
      </p:sp>
      <p:sp>
        <p:nvSpPr>
          <p:cNvPr id="6" name="Marcador de pie de página 5">
            <a:extLst>
              <a:ext uri="{FF2B5EF4-FFF2-40B4-BE49-F238E27FC236}">
                <a16:creationId xmlns:a16="http://schemas.microsoft.com/office/drawing/2014/main" id="{720B635C-6742-F242-2410-741E353254EB}"/>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D5B816AA-63A2-CFE8-C27B-7697BC1F4A61}"/>
              </a:ext>
            </a:extLst>
          </p:cNvPr>
          <p:cNvSpPr>
            <a:spLocks noGrp="1"/>
          </p:cNvSpPr>
          <p:nvPr>
            <p:ph type="sldNum" sz="quarter" idx="12"/>
          </p:nvPr>
        </p:nvSpPr>
        <p:spPr/>
        <p:txBody>
          <a:bodyPr/>
          <a:lstStyle/>
          <a:p>
            <a:fld id="{81EAD573-9480-4C76-B2FD-D047B9B4F7D8}" type="slidenum">
              <a:rPr lang="es-AR" smtClean="0"/>
              <a:t>‹Nº›</a:t>
            </a:fld>
            <a:endParaRPr lang="es-AR"/>
          </a:p>
        </p:txBody>
      </p:sp>
    </p:spTree>
    <p:extLst>
      <p:ext uri="{BB962C8B-B14F-4D97-AF65-F5344CB8AC3E}">
        <p14:creationId xmlns:p14="http://schemas.microsoft.com/office/powerpoint/2010/main" val="3956940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5994EFE-8AB9-8AB5-088A-639D5E4021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1BC9363E-10A9-3531-6BF5-350896EC16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EBD36824-5A3B-4987-3AE3-2A12C3E6E1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46ADD-495C-4216-9A94-3BDA49711D7F}" type="datetimeFigureOut">
              <a:rPr lang="es-AR" smtClean="0"/>
              <a:t>11/4/2023</a:t>
            </a:fld>
            <a:endParaRPr lang="es-AR"/>
          </a:p>
        </p:txBody>
      </p:sp>
      <p:sp>
        <p:nvSpPr>
          <p:cNvPr id="5" name="Marcador de pie de página 4">
            <a:extLst>
              <a:ext uri="{FF2B5EF4-FFF2-40B4-BE49-F238E27FC236}">
                <a16:creationId xmlns:a16="http://schemas.microsoft.com/office/drawing/2014/main" id="{9A3F2A2F-5A9F-2F91-B5FD-7A5A6377A9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33A490F6-006B-4EE0-BE68-E32067A5DD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AD573-9480-4C76-B2FD-D047B9B4F7D8}" type="slidenum">
              <a:rPr lang="es-AR" smtClean="0"/>
              <a:t>‹Nº›</a:t>
            </a:fld>
            <a:endParaRPr lang="es-AR"/>
          </a:p>
        </p:txBody>
      </p:sp>
    </p:spTree>
    <p:extLst>
      <p:ext uri="{BB962C8B-B14F-4D97-AF65-F5344CB8AC3E}">
        <p14:creationId xmlns:p14="http://schemas.microsoft.com/office/powerpoint/2010/main" val="2123245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88366AB-F4A5-BE21-A83A-9979756DDD7E}"/>
              </a:ext>
            </a:extLst>
          </p:cNvPr>
          <p:cNvSpPr txBox="1"/>
          <p:nvPr/>
        </p:nvSpPr>
        <p:spPr>
          <a:xfrm>
            <a:off x="742122" y="1181604"/>
            <a:ext cx="10893287" cy="646331"/>
          </a:xfrm>
          <a:prstGeom prst="rect">
            <a:avLst/>
          </a:prstGeom>
          <a:noFill/>
        </p:spPr>
        <p:txBody>
          <a:bodyPr wrap="square">
            <a:spAutoFit/>
          </a:bodyPr>
          <a:lstStyle/>
          <a:p>
            <a:pPr algn="ctr"/>
            <a:r>
              <a:rPr lang="es-AR" sz="1800" dirty="0">
                <a:effectLst/>
                <a:latin typeface="Arial" panose="020B0604020202020204" pitchFamily="34" charset="0"/>
                <a:ea typeface="Calibri" panose="020F0502020204030204" pitchFamily="34" charset="0"/>
              </a:rPr>
              <a:t> </a:t>
            </a:r>
            <a:r>
              <a:rPr lang="es-AR" sz="1800" b="1" dirty="0">
                <a:effectLst/>
                <a:latin typeface="Arial" panose="020B0604020202020204" pitchFamily="34" charset="0"/>
                <a:ea typeface="Calibri" panose="020F0502020204030204" pitchFamily="34" charset="0"/>
              </a:rPr>
              <a:t>“Protocolo de acción i</a:t>
            </a:r>
            <a:r>
              <a:rPr lang="es-AR" b="1" dirty="0">
                <a:latin typeface="Arial" panose="020B0604020202020204" pitchFamily="34" charset="0"/>
                <a:ea typeface="Calibri" panose="020F0502020204030204" pitchFamily="34" charset="0"/>
              </a:rPr>
              <a:t>nstitucional para la prevención e intervención ante situaciones e </a:t>
            </a:r>
            <a:r>
              <a:rPr lang="es-AR" sz="1800" b="1" dirty="0">
                <a:effectLst/>
                <a:latin typeface="Arial" panose="020B0604020202020204" pitchFamily="34" charset="0"/>
                <a:ea typeface="Calibri" panose="020F0502020204030204" pitchFamily="34" charset="0"/>
              </a:rPr>
              <a:t>violencia o discriminación de género u orientación sexual”. </a:t>
            </a:r>
            <a:endParaRPr lang="es-AR" dirty="0"/>
          </a:p>
        </p:txBody>
      </p:sp>
      <p:sp>
        <p:nvSpPr>
          <p:cNvPr id="7" name="CuadroTexto 6">
            <a:extLst>
              <a:ext uri="{FF2B5EF4-FFF2-40B4-BE49-F238E27FC236}">
                <a16:creationId xmlns:a16="http://schemas.microsoft.com/office/drawing/2014/main" id="{A5AF0404-E6B3-46E9-BA01-D13FE4E11F99}"/>
              </a:ext>
            </a:extLst>
          </p:cNvPr>
          <p:cNvSpPr txBox="1"/>
          <p:nvPr/>
        </p:nvSpPr>
        <p:spPr>
          <a:xfrm>
            <a:off x="1325217" y="1827935"/>
            <a:ext cx="9713844" cy="373757"/>
          </a:xfrm>
          <a:prstGeom prst="rect">
            <a:avLst/>
          </a:prstGeom>
          <a:noFill/>
        </p:spPr>
        <p:txBody>
          <a:bodyPr wrap="square">
            <a:spAutoFit/>
          </a:bodyPr>
          <a:lstStyle/>
          <a:p>
            <a:pPr algn="just">
              <a:lnSpc>
                <a:spcPct val="107000"/>
              </a:lnSpc>
              <a:spcAft>
                <a:spcPts val="800"/>
              </a:spcAft>
            </a:pPr>
            <a:r>
              <a:rPr lang="es-AR" sz="1800" dirty="0">
                <a:effectLst/>
                <a:latin typeface="Arial" panose="020B0604020202020204" pitchFamily="34" charset="0"/>
                <a:ea typeface="Calibri" panose="020F0502020204030204" pitchFamily="34" charset="0"/>
                <a:cs typeface="Times New Roman" panose="02020603050405020304" pitchFamily="18" charset="0"/>
              </a:rPr>
              <a:t>Aprobado por</a:t>
            </a:r>
            <a:r>
              <a:rPr lang="es-AR" sz="1800" b="1" dirty="0">
                <a:effectLst/>
                <a:latin typeface="Arial" panose="020B0604020202020204" pitchFamily="34" charset="0"/>
                <a:ea typeface="Calibri" panose="020F0502020204030204" pitchFamily="34" charset="0"/>
                <a:cs typeface="Times New Roman" panose="02020603050405020304" pitchFamily="18" charset="0"/>
              </a:rPr>
              <a:t> </a:t>
            </a:r>
            <a:r>
              <a:rPr lang="es-AR" sz="1800" dirty="0">
                <a:effectLst/>
                <a:latin typeface="Arial" panose="020B0604020202020204" pitchFamily="34" charset="0"/>
                <a:ea typeface="Calibri" panose="020F0502020204030204" pitchFamily="34" charset="0"/>
                <a:cs typeface="Times New Roman" panose="02020603050405020304" pitchFamily="18" charset="0"/>
              </a:rPr>
              <a:t>Resolución (CS) </a:t>
            </a:r>
            <a:r>
              <a:rPr lang="es-AR" sz="1800" dirty="0" err="1">
                <a:effectLst/>
                <a:latin typeface="Arial" panose="020B0604020202020204" pitchFamily="34" charset="0"/>
                <a:ea typeface="Calibri" panose="020F0502020204030204" pitchFamily="34" charset="0"/>
                <a:cs typeface="Times New Roman" panose="02020603050405020304" pitchFamily="18" charset="0"/>
              </a:rPr>
              <a:t>N°</a:t>
            </a:r>
            <a:r>
              <a:rPr lang="es-AR" sz="1800" dirty="0">
                <a:effectLst/>
                <a:latin typeface="Arial" panose="020B0604020202020204" pitchFamily="34" charset="0"/>
                <a:ea typeface="Calibri" panose="020F0502020204030204" pitchFamily="34" charset="0"/>
                <a:cs typeface="Times New Roman" panose="02020603050405020304" pitchFamily="18" charset="0"/>
              </a:rPr>
              <a:t> 4043/2015, modificada por Resolución (CS) 1918/2019.</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7BF39E64-F04E-71A0-B56B-FCF26F381D3E}"/>
              </a:ext>
            </a:extLst>
          </p:cNvPr>
          <p:cNvSpPr txBox="1"/>
          <p:nvPr/>
        </p:nvSpPr>
        <p:spPr>
          <a:xfrm>
            <a:off x="1868557" y="2555150"/>
            <a:ext cx="8825947" cy="2308324"/>
          </a:xfrm>
          <a:prstGeom prst="rect">
            <a:avLst/>
          </a:prstGeom>
          <a:noFill/>
        </p:spPr>
        <p:txBody>
          <a:bodyPr wrap="square">
            <a:spAutoFit/>
          </a:bodyPr>
          <a:lstStyle/>
          <a:p>
            <a:endParaRPr lang="es-ES" dirty="0"/>
          </a:p>
          <a:p>
            <a:pPr algn="ctr"/>
            <a:r>
              <a:rPr lang="es-ES" dirty="0"/>
              <a:t>OBJETIVO PEDAGÓGICO</a:t>
            </a:r>
            <a:endParaRPr lang="es-AR" dirty="0"/>
          </a:p>
          <a:p>
            <a:endParaRPr lang="es-ES" dirty="0"/>
          </a:p>
          <a:p>
            <a:pPr algn="just"/>
            <a:r>
              <a:rPr lang="es-ES" dirty="0"/>
              <a:t>… la promoción de acciones de sensibilización, difusión y formación sobre la problemática de género, así como el fomento y favorecimiento de acciones que eliminen la violencia de género, acoso sexual y discriminación por razones de género u orientación sexual, en todas las Unidades Académicas.</a:t>
            </a:r>
          </a:p>
          <a:p>
            <a:pPr algn="just"/>
            <a:endParaRPr lang="es-ES" dirty="0"/>
          </a:p>
        </p:txBody>
      </p:sp>
    </p:spTree>
    <p:extLst>
      <p:ext uri="{BB962C8B-B14F-4D97-AF65-F5344CB8AC3E}">
        <p14:creationId xmlns:p14="http://schemas.microsoft.com/office/powerpoint/2010/main" val="3277516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158CB47-A4EB-E5CA-1349-25573BFBDCEF}"/>
              </a:ext>
            </a:extLst>
          </p:cNvPr>
          <p:cNvSpPr txBox="1"/>
          <p:nvPr/>
        </p:nvSpPr>
        <p:spPr>
          <a:xfrm>
            <a:off x="825500" y="272110"/>
            <a:ext cx="10465351" cy="6313780"/>
          </a:xfrm>
          <a:prstGeom prst="rect">
            <a:avLst/>
          </a:prstGeom>
          <a:noFill/>
        </p:spPr>
        <p:txBody>
          <a:bodyPr wrap="square">
            <a:spAutoFit/>
          </a:bodyPr>
          <a:lstStyle/>
          <a:p>
            <a:pPr algn="ctr">
              <a:lnSpc>
                <a:spcPct val="107000"/>
              </a:lnSpc>
              <a:spcAft>
                <a:spcPts val="800"/>
              </a:spcAft>
            </a:pPr>
            <a:r>
              <a:rPr lang="es-AR" sz="1800" b="1" dirty="0">
                <a:effectLst/>
                <a:latin typeface="Arial" panose="020B0604020202020204" pitchFamily="34" charset="0"/>
                <a:ea typeface="Calibri" panose="020F0502020204030204" pitchFamily="34" charset="0"/>
                <a:cs typeface="Times New Roman" panose="02020603050405020304" pitchFamily="18" charset="0"/>
              </a:rPr>
              <a:t>Ámbito de aplicación</a:t>
            </a:r>
            <a:r>
              <a:rPr lang="es-AR" sz="1800" dirty="0">
                <a:effectLst/>
                <a:latin typeface="Arial" panose="020B0604020202020204" pitchFamily="34" charset="0"/>
                <a:ea typeface="Calibri" panose="020F0502020204030204" pitchFamily="34" charset="0"/>
                <a:cs typeface="Times New Roman" panose="02020603050405020304" pitchFamily="18" charset="0"/>
              </a:rPr>
              <a:t> (art. 1º) </a:t>
            </a:r>
          </a:p>
          <a:p>
            <a:pPr algn="just">
              <a:lnSpc>
                <a:spcPct val="107000"/>
              </a:lnSpc>
              <a:spcAft>
                <a:spcPts val="800"/>
              </a:spcAft>
            </a:pPr>
            <a:r>
              <a:rPr lang="es-AR" sz="1800" dirty="0">
                <a:effectLst/>
                <a:latin typeface="Arial" panose="020B0604020202020204" pitchFamily="34" charset="0"/>
                <a:ea typeface="Calibri" panose="020F0502020204030204" pitchFamily="34" charset="0"/>
                <a:cs typeface="Times New Roman" panose="02020603050405020304" pitchFamily="18" charset="0"/>
              </a:rPr>
              <a:t>Rige para las relaciones laborales y/o educativas que se desarrollen en el marco de cualquier dependencia de la Universidad de Buenos Aires. </a:t>
            </a:r>
          </a:p>
          <a:p>
            <a:pPr algn="just">
              <a:lnSpc>
                <a:spcPct val="107000"/>
              </a:lnSpc>
              <a:spcAft>
                <a:spcPts val="800"/>
              </a:spcAft>
            </a:pPr>
            <a:endParaRPr lang="es-AR" sz="1800" b="1"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AR" sz="1800" b="1" dirty="0">
                <a:effectLst/>
                <a:latin typeface="Arial" panose="020B0604020202020204" pitchFamily="34" charset="0"/>
                <a:ea typeface="Calibri" panose="020F0502020204030204" pitchFamily="34" charset="0"/>
                <a:cs typeface="Times New Roman" panose="02020603050405020304" pitchFamily="18" charset="0"/>
              </a:rPr>
              <a:t>Contexto de realización</a:t>
            </a:r>
            <a:r>
              <a:rPr lang="es-AR" sz="1800" dirty="0">
                <a:effectLst/>
                <a:latin typeface="Arial" panose="020B0604020202020204" pitchFamily="34" charset="0"/>
                <a:ea typeface="Calibri" panose="020F0502020204030204" pitchFamily="34" charset="0"/>
                <a:cs typeface="Times New Roman" panose="02020603050405020304" pitchFamily="18" charset="0"/>
              </a:rPr>
              <a:t> (art. 4º). </a:t>
            </a: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s-AR" sz="1800" dirty="0">
                <a:effectLst/>
                <a:latin typeface="Arial" panose="020B0604020202020204" pitchFamily="34" charset="0"/>
                <a:ea typeface="Calibri" panose="020F0502020204030204" pitchFamily="34" charset="0"/>
                <a:cs typeface="Times New Roman" panose="02020603050405020304" pitchFamily="18" charset="0"/>
              </a:rPr>
              <a:t>En el emplazamiento físico central de la Universidad y sus dependencias o anexos.</a:t>
            </a: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s-AR" sz="1800" dirty="0">
                <a:effectLst/>
                <a:latin typeface="Arial" panose="020B0604020202020204" pitchFamily="34" charset="0"/>
                <a:ea typeface="Calibri" panose="020F0502020204030204" pitchFamily="34" charset="0"/>
                <a:cs typeface="Times New Roman" panose="02020603050405020304" pitchFamily="18" charset="0"/>
              </a:rPr>
              <a:t>Fuera del espacio físico de la Universidad o sus dependencias o anexos o a través de medios telefónicos, virtuales o de otro tipo y que estén contextualizados en el marco de las relaciones laborales o educativas de acuerdo a lo señalado en los artículos anteriores.</a:t>
            </a: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AR" sz="1800" b="1" dirty="0">
                <a:effectLst/>
                <a:latin typeface="Arial" panose="020B0604020202020204" pitchFamily="34" charset="0"/>
                <a:ea typeface="Calibri" panose="020F0502020204030204" pitchFamily="34" charset="0"/>
                <a:cs typeface="Times New Roman" panose="02020603050405020304" pitchFamily="18" charset="0"/>
              </a:rPr>
              <a:t>Sujetos </a:t>
            </a:r>
            <a:r>
              <a:rPr lang="es-AR" sz="1800" dirty="0">
                <a:effectLst/>
                <a:latin typeface="Arial" panose="020B0604020202020204" pitchFamily="34" charset="0"/>
                <a:ea typeface="Calibri" panose="020F0502020204030204" pitchFamily="34" charset="0"/>
                <a:cs typeface="Times New Roman" panose="02020603050405020304" pitchFamily="18" charset="0"/>
              </a:rPr>
              <a:t>(art. 2º) </a:t>
            </a:r>
          </a:p>
          <a:p>
            <a:pPr marL="285750" indent="-285750" algn="just">
              <a:lnSpc>
                <a:spcPct val="107000"/>
              </a:lnSpc>
              <a:spcAft>
                <a:spcPts val="800"/>
              </a:spcAft>
              <a:buFont typeface="Arial" panose="020B0604020202020204" pitchFamily="34" charset="0"/>
              <a:buChar char="•"/>
            </a:pPr>
            <a:r>
              <a:rPr lang="es-AR" sz="1800" dirty="0">
                <a:effectLst/>
                <a:latin typeface="Arial" panose="020B0604020202020204" pitchFamily="34" charset="0"/>
                <a:ea typeface="Calibri" panose="020F0502020204030204" pitchFamily="34" charset="0"/>
                <a:cs typeface="Times New Roman" panose="02020603050405020304" pitchFamily="18" charset="0"/>
              </a:rPr>
              <a:t>Docentes,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s-AR" sz="1800" dirty="0" err="1">
                <a:effectLst/>
                <a:latin typeface="Arial" panose="020B0604020202020204" pitchFamily="34" charset="0"/>
                <a:ea typeface="Calibri" panose="020F0502020204030204" pitchFamily="34" charset="0"/>
                <a:cs typeface="Times New Roman" panose="02020603050405020304" pitchFamily="18" charset="0"/>
              </a:rPr>
              <a:t>nodocentes</a:t>
            </a:r>
            <a:r>
              <a:rPr lang="es-AR" sz="1800" dirty="0">
                <a:effectLst/>
                <a:latin typeface="Arial" panose="020B0604020202020204" pitchFamily="34" charset="0"/>
                <a:ea typeface="Calibri" panose="020F0502020204030204" pitchFamily="34" charset="0"/>
                <a:cs typeface="Times New Roman" panose="02020603050405020304" pitchFamily="18" charset="0"/>
              </a:rPr>
              <a:t> cualquiera sea su condición laboral,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s-AR" sz="1800" dirty="0">
                <a:effectLst/>
                <a:latin typeface="Arial" panose="020B0604020202020204" pitchFamily="34" charset="0"/>
                <a:ea typeface="Calibri" panose="020F0502020204030204" pitchFamily="34" charset="0"/>
                <a:cs typeface="Times New Roman" panose="02020603050405020304" pitchFamily="18" charset="0"/>
              </a:rPr>
              <a:t>estudiantes de cualquiera sea su situación académica,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s-AR" sz="1800" dirty="0">
                <a:effectLst/>
                <a:latin typeface="Arial" panose="020B0604020202020204" pitchFamily="34" charset="0"/>
                <a:ea typeface="Calibri" panose="020F0502020204030204" pitchFamily="34" charset="0"/>
                <a:cs typeface="Times New Roman" panose="02020603050405020304" pitchFamily="18" charset="0"/>
              </a:rPr>
              <a:t>personal académico temporario o visitante,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s-AR" sz="1800" dirty="0">
                <a:effectLst/>
                <a:latin typeface="Arial" panose="020B0604020202020204" pitchFamily="34" charset="0"/>
                <a:ea typeface="Calibri" panose="020F0502020204030204" pitchFamily="34" charset="0"/>
                <a:cs typeface="Times New Roman" panose="02020603050405020304" pitchFamily="18" charset="0"/>
              </a:rPr>
              <a:t>terceros que presten servicios no académicos permanentes o temporales en las instalaciones edilicias de la Universidad.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4578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E80B14F-B16F-B7BB-659D-23AC2181557D}"/>
              </a:ext>
            </a:extLst>
          </p:cNvPr>
          <p:cNvSpPr txBox="1"/>
          <p:nvPr/>
        </p:nvSpPr>
        <p:spPr>
          <a:xfrm>
            <a:off x="1166191" y="863116"/>
            <a:ext cx="10005392" cy="4421595"/>
          </a:xfrm>
          <a:prstGeom prst="rect">
            <a:avLst/>
          </a:prstGeom>
          <a:noFill/>
        </p:spPr>
        <p:txBody>
          <a:bodyPr wrap="square">
            <a:spAutoFit/>
          </a:bodyPr>
          <a:lstStyle/>
          <a:p>
            <a:pPr algn="ctr">
              <a:lnSpc>
                <a:spcPct val="107000"/>
              </a:lnSpc>
              <a:spcAft>
                <a:spcPts val="800"/>
              </a:spcAft>
            </a:pPr>
            <a:r>
              <a:rPr lang="es-AR" sz="1800" b="1" dirty="0">
                <a:effectLst/>
                <a:latin typeface="Arial" panose="020B0604020202020204" pitchFamily="34" charset="0"/>
                <a:ea typeface="Calibri" panose="020F0502020204030204" pitchFamily="34" charset="0"/>
                <a:cs typeface="Times New Roman" panose="02020603050405020304" pitchFamily="18" charset="0"/>
              </a:rPr>
              <a:t>Situaciones </a:t>
            </a:r>
            <a:r>
              <a:rPr lang="es-AR" sz="1800" dirty="0">
                <a:effectLst/>
                <a:latin typeface="Arial" panose="020B0604020202020204" pitchFamily="34" charset="0"/>
                <a:ea typeface="Calibri" panose="020F0502020204030204" pitchFamily="34" charset="0"/>
                <a:cs typeface="Times New Roman" panose="02020603050405020304" pitchFamily="18" charset="0"/>
              </a:rPr>
              <a:t>(art. 3º). </a:t>
            </a:r>
          </a:p>
          <a:p>
            <a:pPr marL="285750" indent="-285750" algn="just">
              <a:lnSpc>
                <a:spcPct val="107000"/>
              </a:lnSpc>
              <a:spcAft>
                <a:spcPts val="800"/>
              </a:spcAft>
              <a:buFont typeface="Wingdings" panose="05000000000000000000" pitchFamily="2" charset="2"/>
              <a:buChar char="ü"/>
            </a:pPr>
            <a:r>
              <a:rPr lang="es-AR" sz="1800" dirty="0">
                <a:effectLst/>
                <a:latin typeface="Arial" panose="020B0604020202020204" pitchFamily="34" charset="0"/>
                <a:ea typeface="Calibri" panose="020F0502020204030204" pitchFamily="34" charset="0"/>
                <a:cs typeface="Times New Roman" panose="02020603050405020304" pitchFamily="18" charset="0"/>
              </a:rPr>
              <a:t>violencia sexual,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ü"/>
            </a:pPr>
            <a:r>
              <a:rPr lang="es-AR" sz="1800" dirty="0">
                <a:effectLst/>
                <a:latin typeface="Arial" panose="020B0604020202020204" pitchFamily="34" charset="0"/>
                <a:ea typeface="Calibri" panose="020F0502020204030204" pitchFamily="34" charset="0"/>
                <a:cs typeface="Times New Roman" panose="02020603050405020304" pitchFamily="18" charset="0"/>
              </a:rPr>
              <a:t>discriminación basada en el sexo y/o género de la persona, orientación sexual, identidad de género y expresión de género, </a:t>
            </a:r>
          </a:p>
          <a:p>
            <a:pPr marL="285750" indent="-285750" algn="just">
              <a:lnSpc>
                <a:spcPct val="107000"/>
              </a:lnSpc>
              <a:spcAft>
                <a:spcPts val="800"/>
              </a:spcAft>
              <a:buFont typeface="Wingdings" panose="05000000000000000000" pitchFamily="2" charset="2"/>
              <a:buChar char="ü"/>
            </a:pPr>
            <a:r>
              <a:rPr lang="es-AR" sz="1800" dirty="0">
                <a:effectLst/>
                <a:latin typeface="Arial" panose="020B0604020202020204" pitchFamily="34" charset="0"/>
                <a:ea typeface="Calibri" panose="020F0502020204030204" pitchFamily="34" charset="0"/>
                <a:cs typeface="Times New Roman" panose="02020603050405020304" pitchFamily="18" charset="0"/>
              </a:rPr>
              <a:t>que tengan por objeto o por resultado, excluir, restringir, limitar, degradar, ofender o anular el reconocimiento, goce o ejercicio de los derechos. </a:t>
            </a:r>
          </a:p>
          <a:p>
            <a:pPr algn="just">
              <a:lnSpc>
                <a:spcPct val="107000"/>
              </a:lnSpc>
              <a:spcAft>
                <a:spcPts val="80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sz="1800" dirty="0">
                <a:effectLst/>
                <a:latin typeface="Arial" panose="020B0604020202020204" pitchFamily="34" charset="0"/>
                <a:ea typeface="Calibri" panose="020F0502020204030204" pitchFamily="34" charset="0"/>
                <a:cs typeface="Times New Roman" panose="02020603050405020304" pitchFamily="18" charset="0"/>
              </a:rPr>
              <a:t>Estas situaciones pueden darse:</a:t>
            </a:r>
          </a:p>
          <a:p>
            <a:pPr marL="285750" indent="-285750" algn="just">
              <a:lnSpc>
                <a:spcPct val="107000"/>
              </a:lnSpc>
              <a:spcAft>
                <a:spcPts val="800"/>
              </a:spcAft>
              <a:buFont typeface="Arial" panose="020B0604020202020204" pitchFamily="34" charset="0"/>
              <a:buChar char="•"/>
            </a:pPr>
            <a:r>
              <a:rPr lang="es-AR" sz="1800" dirty="0">
                <a:effectLst/>
                <a:latin typeface="Arial" panose="020B0604020202020204" pitchFamily="34" charset="0"/>
                <a:ea typeface="Calibri" panose="020F0502020204030204" pitchFamily="34" charset="0"/>
                <a:cs typeface="Times New Roman" panose="02020603050405020304" pitchFamily="18" charset="0"/>
              </a:rPr>
              <a:t>por comisión u omisión, </a:t>
            </a:r>
          </a:p>
          <a:p>
            <a:pPr marL="285750" indent="-285750" algn="just">
              <a:lnSpc>
                <a:spcPct val="107000"/>
              </a:lnSpc>
              <a:spcAft>
                <a:spcPts val="800"/>
              </a:spcAft>
              <a:buFont typeface="Arial" panose="020B0604020202020204" pitchFamily="34" charset="0"/>
              <a:buChar char="•"/>
            </a:pPr>
            <a:r>
              <a:rPr lang="es-AR" sz="1800" dirty="0">
                <a:effectLst/>
                <a:latin typeface="Arial" panose="020B0604020202020204" pitchFamily="34" charset="0"/>
                <a:ea typeface="Calibri" panose="020F0502020204030204" pitchFamily="34" charset="0"/>
                <a:cs typeface="Times New Roman" panose="02020603050405020304" pitchFamily="18" charset="0"/>
              </a:rPr>
              <a:t>dirigirse a una persona en particular o referirse de manera general a un grupo o población,</a:t>
            </a:r>
          </a:p>
          <a:p>
            <a:pPr marL="285750" indent="-285750" algn="just">
              <a:lnSpc>
                <a:spcPct val="107000"/>
              </a:lnSpc>
              <a:spcAft>
                <a:spcPts val="800"/>
              </a:spcAft>
              <a:buFont typeface="Arial" panose="020B0604020202020204" pitchFamily="34" charset="0"/>
              <a:buChar char="•"/>
            </a:pPr>
            <a:r>
              <a:rPr lang="es-AR" sz="1800" dirty="0">
                <a:effectLst/>
                <a:latin typeface="Arial" panose="020B0604020202020204" pitchFamily="34" charset="0"/>
                <a:ea typeface="Calibri" panose="020F0502020204030204" pitchFamily="34" charset="0"/>
                <a:cs typeface="Times New Roman" panose="02020603050405020304" pitchFamily="18" charset="0"/>
              </a:rPr>
              <a:t>fundada en razones de género, identidad de género u orientación sexual y que generen un ambiente de intimidación, humillación u hostilidad.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4735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8C96F84-3AB1-54A6-12DE-69ED6767D70B}"/>
              </a:ext>
            </a:extLst>
          </p:cNvPr>
          <p:cNvSpPr txBox="1"/>
          <p:nvPr/>
        </p:nvSpPr>
        <p:spPr>
          <a:xfrm>
            <a:off x="1086678" y="1407347"/>
            <a:ext cx="10389705" cy="4307589"/>
          </a:xfrm>
          <a:prstGeom prst="rect">
            <a:avLst/>
          </a:prstGeom>
          <a:noFill/>
        </p:spPr>
        <p:txBody>
          <a:bodyPr wrap="square">
            <a:spAutoFit/>
          </a:bodyPr>
          <a:lstStyle/>
          <a:p>
            <a:pPr algn="ctr">
              <a:lnSpc>
                <a:spcPct val="107000"/>
              </a:lnSpc>
              <a:spcAft>
                <a:spcPts val="800"/>
              </a:spcAft>
            </a:pPr>
            <a:r>
              <a:rPr lang="es-AR" sz="1800" b="1" dirty="0">
                <a:effectLst/>
                <a:latin typeface="Arial" panose="020B0604020202020204" pitchFamily="34" charset="0"/>
                <a:ea typeface="Calibri" panose="020F0502020204030204" pitchFamily="34" charset="0"/>
                <a:cs typeface="Times New Roman" panose="02020603050405020304" pitchFamily="18" charset="0"/>
              </a:rPr>
              <a:t>Las situaciones comprenden: </a:t>
            </a:r>
          </a:p>
          <a:p>
            <a:pPr algn="just">
              <a:lnSpc>
                <a:spcPct val="107000"/>
              </a:lnSpc>
              <a:spcAft>
                <a:spcPts val="80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es-AR" sz="1800" b="1" dirty="0">
                <a:effectLst/>
                <a:latin typeface="Arial" panose="020B0604020202020204" pitchFamily="34" charset="0"/>
                <a:ea typeface="Calibri" panose="020F0502020204030204" pitchFamily="34" charset="0"/>
                <a:cs typeface="Times New Roman" panose="02020603050405020304" pitchFamily="18" charset="0"/>
              </a:rPr>
              <a:t>Acoso sexual</a:t>
            </a:r>
            <a:r>
              <a:rPr lang="es-AR" sz="1800" dirty="0">
                <a:effectLst/>
                <a:latin typeface="Arial" panose="020B0604020202020204" pitchFamily="34" charset="0"/>
                <a:ea typeface="Calibri" panose="020F0502020204030204" pitchFamily="34" charset="0"/>
                <a:cs typeface="Times New Roman" panose="02020603050405020304" pitchFamily="18" charset="0"/>
              </a:rPr>
              <a:t>: todo comentario o conducta con connotación sexual que implique hostigamiento, asedio, que tenga por fin inducir a otra persona a acceder a requerimientos sexuales no deseados o no consentidos.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es-AR" sz="1800" b="1" dirty="0">
                <a:effectLst/>
                <a:latin typeface="Arial" panose="020B0604020202020204" pitchFamily="34" charset="0"/>
                <a:ea typeface="Calibri" panose="020F0502020204030204" pitchFamily="34" charset="0"/>
                <a:cs typeface="Times New Roman" panose="02020603050405020304" pitchFamily="18" charset="0"/>
              </a:rPr>
              <a:t>Hechos con connotación sexista</a:t>
            </a:r>
            <a:r>
              <a:rPr lang="es-AR" sz="1800" dirty="0">
                <a:effectLst/>
                <a:latin typeface="Arial" panose="020B0604020202020204" pitchFamily="34" charset="0"/>
                <a:ea typeface="Calibri" panose="020F0502020204030204" pitchFamily="34" charset="0"/>
                <a:cs typeface="Times New Roman" panose="02020603050405020304" pitchFamily="18" charset="0"/>
              </a:rPr>
              <a:t>: toda conducta, acción, todo comentario, cuyo contenido discrimine, excluya, subordine, subvalore o estereotipe a las personas en razón de su género, identidad de género, orientación sexual que provoque daño, sufrimiento, miedo, afecte la vida, la libertad, la dignidad, integridad psicológica o la seguridad personal.”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es-AR" sz="1800" b="1" dirty="0">
                <a:effectLst/>
                <a:latin typeface="Arial" panose="020B0604020202020204" pitchFamily="34" charset="0"/>
                <a:ea typeface="Calibri" panose="020F0502020204030204" pitchFamily="34" charset="0"/>
                <a:cs typeface="Times New Roman" panose="02020603050405020304" pitchFamily="18" charset="0"/>
              </a:rPr>
              <a:t>Hechos de violencia sexual:</a:t>
            </a:r>
            <a:r>
              <a:rPr lang="es-AR" sz="1800" dirty="0">
                <a:effectLst/>
                <a:latin typeface="Arial" panose="020B0604020202020204" pitchFamily="34" charset="0"/>
                <a:ea typeface="Calibri" panose="020F0502020204030204" pitchFamily="34" charset="0"/>
                <a:cs typeface="Times New Roman" panose="02020603050405020304" pitchFamily="18" charset="0"/>
              </a:rPr>
              <a:t> toda conducta que implique la vulneración en todas sus formas, con o sin acceso genital, del derecho de la persona de decidir voluntariamente acerca de su vida sexual, a través de engaño, amenaza, coerción, uso de la fuerza o cualquier otra forma de intimidación.</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3503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36BD547-BC94-9064-8B95-628517A2E349}"/>
              </a:ext>
            </a:extLst>
          </p:cNvPr>
          <p:cNvSpPr txBox="1"/>
          <p:nvPr/>
        </p:nvSpPr>
        <p:spPr>
          <a:xfrm>
            <a:off x="0" y="-40700"/>
            <a:ext cx="12077700" cy="6939400"/>
          </a:xfrm>
          <a:prstGeom prst="rect">
            <a:avLst/>
          </a:prstGeom>
          <a:noFill/>
        </p:spPr>
        <p:txBody>
          <a:bodyPr wrap="square">
            <a:spAutoFit/>
          </a:bodyPr>
          <a:lstStyle/>
          <a:p>
            <a:pPr algn="ctr">
              <a:lnSpc>
                <a:spcPct val="107000"/>
              </a:lnSpc>
              <a:spcAft>
                <a:spcPts val="800"/>
              </a:spcAft>
            </a:pPr>
            <a:r>
              <a:rPr lang="es-AR" sz="1800" b="1" dirty="0">
                <a:effectLst/>
                <a:latin typeface="Arial" panose="020B0604020202020204" pitchFamily="34" charset="0"/>
                <a:ea typeface="Calibri" panose="020F0502020204030204" pitchFamily="34" charset="0"/>
                <a:cs typeface="Times New Roman" panose="02020603050405020304" pitchFamily="18" charset="0"/>
              </a:rPr>
              <a:t>Principios rectores</a:t>
            </a:r>
            <a:r>
              <a:rPr lang="es-AR" sz="1800" dirty="0">
                <a:effectLst/>
                <a:latin typeface="Arial" panose="020B0604020202020204" pitchFamily="34" charset="0"/>
                <a:ea typeface="Calibri" panose="020F0502020204030204" pitchFamily="34" charset="0"/>
                <a:cs typeface="Times New Roman" panose="02020603050405020304" pitchFamily="18" charset="0"/>
              </a:rPr>
              <a:t> (art. 5º).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s-AR" sz="1800" b="1" dirty="0">
                <a:effectLst/>
                <a:latin typeface="Arial" panose="020B0604020202020204" pitchFamily="34" charset="0"/>
                <a:ea typeface="Calibri" panose="020F0502020204030204" pitchFamily="34" charset="0"/>
                <a:cs typeface="Times New Roman" panose="02020603050405020304" pitchFamily="18" charset="0"/>
              </a:rPr>
              <a:t>Asesoramiento gratuito</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lphaLcParenR"/>
            </a:pPr>
            <a:r>
              <a:rPr lang="es-AR" sz="1800" b="1" dirty="0">
                <a:effectLst/>
                <a:latin typeface="Arial" panose="020B0604020202020204" pitchFamily="34" charset="0"/>
                <a:ea typeface="Calibri" panose="020F0502020204030204" pitchFamily="34" charset="0"/>
                <a:cs typeface="Times New Roman" panose="02020603050405020304" pitchFamily="18" charset="0"/>
              </a:rPr>
              <a:t>Respeto y privacidad</a:t>
            </a:r>
            <a:r>
              <a:rPr lang="es-AR" sz="1800" dirty="0">
                <a:effectLst/>
                <a:latin typeface="Arial" panose="020B0604020202020204" pitchFamily="34" charset="0"/>
                <a:ea typeface="Calibri" panose="020F0502020204030204" pitchFamily="34" charset="0"/>
                <a:cs typeface="Times New Roman" panose="02020603050405020304" pitchFamily="18" charset="0"/>
              </a:rPr>
              <a:t>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lvl="2" algn="just">
              <a:lnSpc>
                <a:spcPct val="107000"/>
              </a:lnSpc>
              <a:spcAft>
                <a:spcPts val="800"/>
              </a:spcAft>
            </a:pPr>
            <a:r>
              <a:rPr lang="es-AR" dirty="0">
                <a:effectLst/>
                <a:latin typeface="Arial" panose="020B0604020202020204" pitchFamily="34" charset="0"/>
                <a:ea typeface="Calibri" panose="020F0502020204030204" pitchFamily="34" charset="0"/>
                <a:cs typeface="Times New Roman" panose="02020603050405020304" pitchFamily="18" charset="0"/>
              </a:rPr>
              <a:t>El contenido de las consultas, denuncias, entrevistas recibidas, informes de riesgo o cualquier actuación labrada por los equipos interdisciplinarios mantendrán un carácter confidencial hasta el dictado de un acto administrativo en el que se adopte temperamento respecto de la situación denunciada.</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lvl="2" algn="just">
              <a:lnSpc>
                <a:spcPct val="107000"/>
              </a:lnSpc>
              <a:spcAft>
                <a:spcPts val="800"/>
              </a:spcAft>
            </a:pPr>
            <a:r>
              <a:rPr lang="es-AR" dirty="0">
                <a:latin typeface="Arial" panose="020B0604020202020204" pitchFamily="34" charset="0"/>
                <a:ea typeface="Calibri" panose="020F0502020204030204" pitchFamily="34" charset="0"/>
                <a:cs typeface="Times New Roman" panose="02020603050405020304" pitchFamily="18" charset="0"/>
              </a:rPr>
              <a:t>R</a:t>
            </a:r>
            <a:r>
              <a:rPr lang="es-AR" dirty="0">
                <a:effectLst/>
                <a:latin typeface="Arial" panose="020B0604020202020204" pitchFamily="34" charset="0"/>
                <a:ea typeface="Calibri" panose="020F0502020204030204" pitchFamily="34" charset="0"/>
                <a:cs typeface="Times New Roman" panose="02020603050405020304" pitchFamily="18" charset="0"/>
              </a:rPr>
              <a:t>eserva de la identidad de la persona entrevistada si ella así lo solicitase.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1200150" lvl="2" indent="-285750" algn="just">
              <a:lnSpc>
                <a:spcPct val="107000"/>
              </a:lnSpc>
              <a:spcAft>
                <a:spcPts val="800"/>
              </a:spcAft>
              <a:buFont typeface="Arial" panose="020B0604020202020204" pitchFamily="34" charset="0"/>
              <a:buChar char="•"/>
            </a:pPr>
            <a:r>
              <a:rPr lang="es-AR" u="sng" dirty="0">
                <a:effectLst/>
                <a:latin typeface="Arial" panose="020B0604020202020204" pitchFamily="34" charset="0"/>
                <a:ea typeface="Calibri" panose="020F0502020204030204" pitchFamily="34" charset="0"/>
                <a:cs typeface="Times New Roman" panose="02020603050405020304" pitchFamily="18" charset="0"/>
              </a:rPr>
              <a:t>Cesa la reserva de identidad </a:t>
            </a:r>
            <a:r>
              <a:rPr lang="es-AR" dirty="0">
                <a:effectLst/>
                <a:latin typeface="Arial" panose="020B0604020202020204" pitchFamily="34" charset="0"/>
                <a:ea typeface="Calibri" panose="020F0502020204030204" pitchFamily="34" charset="0"/>
                <a:cs typeface="Times New Roman" panose="02020603050405020304" pitchFamily="18" charset="0"/>
              </a:rPr>
              <a:t>: </a:t>
            </a:r>
          </a:p>
          <a:p>
            <a:pPr marL="1200150" lvl="2" indent="-285750" algn="just">
              <a:lnSpc>
                <a:spcPct val="107000"/>
              </a:lnSpc>
              <a:spcAft>
                <a:spcPts val="800"/>
              </a:spcAft>
              <a:buFont typeface="Wingdings" panose="05000000000000000000" pitchFamily="2" charset="2"/>
              <a:buChar char="Ø"/>
            </a:pPr>
            <a:r>
              <a:rPr lang="es-AR" dirty="0">
                <a:effectLst/>
                <a:latin typeface="Arial" panose="020B0604020202020204" pitchFamily="34" charset="0"/>
                <a:ea typeface="Calibri" panose="020F0502020204030204" pitchFamily="34" charset="0"/>
                <a:cs typeface="Times New Roman" panose="02020603050405020304" pitchFamily="18" charset="0"/>
              </a:rPr>
              <a:t>Si se ordenare la sustanciación de una información sumaria, sumario administrativo o se dispusiese una medida urgente, la persona denunciada tendrá derecho a tomar vista de las actuaciones</a:t>
            </a:r>
            <a:r>
              <a:rPr lang="es-AR" dirty="0">
                <a:latin typeface="Arial" panose="020B0604020202020204" pitchFamily="34" charset="0"/>
                <a:ea typeface="Calibri" panose="020F0502020204030204" pitchFamily="34" charset="0"/>
                <a:cs typeface="Times New Roman" panose="02020603050405020304" pitchFamily="18" charset="0"/>
              </a:rPr>
              <a:t> y conocer la identidad de quien denuncia.</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1200150" lvl="2" indent="-285750" algn="just">
              <a:lnSpc>
                <a:spcPct val="107000"/>
              </a:lnSpc>
              <a:spcAft>
                <a:spcPts val="800"/>
              </a:spcAft>
              <a:buFont typeface="Wingdings" panose="05000000000000000000" pitchFamily="2" charset="2"/>
              <a:buChar char="Ø"/>
            </a:pPr>
            <a:r>
              <a:rPr lang="es-AR" dirty="0">
                <a:effectLst/>
                <a:latin typeface="Arial" panose="020B0604020202020204" pitchFamily="34" charset="0"/>
                <a:ea typeface="Calibri" panose="020F0502020204030204" pitchFamily="34" charset="0"/>
                <a:cs typeface="Times New Roman" panose="02020603050405020304" pitchFamily="18" charset="0"/>
              </a:rPr>
              <a:t>En caso de que la información sea requerida judicialmente. </a:t>
            </a:r>
          </a:p>
          <a:p>
            <a:pPr algn="just">
              <a:lnSpc>
                <a:spcPct val="107000"/>
              </a:lnSpc>
              <a:spcAft>
                <a:spcPts val="800"/>
              </a:spcAft>
            </a:pPr>
            <a:r>
              <a:rPr lang="es-AR" sz="1800" b="1" dirty="0">
                <a:effectLst/>
                <a:latin typeface="Arial" panose="020B0604020202020204" pitchFamily="34" charset="0"/>
                <a:ea typeface="Calibri" panose="020F0502020204030204" pitchFamily="34" charset="0"/>
                <a:cs typeface="Times New Roman" panose="02020603050405020304" pitchFamily="18" charset="0"/>
              </a:rPr>
              <a:t>c) No revictimización</a:t>
            </a:r>
            <a:r>
              <a:rPr lang="es-AR" sz="1800" dirty="0">
                <a:effectLst/>
                <a:latin typeface="Arial" panose="020B0604020202020204" pitchFamily="34" charset="0"/>
                <a:ea typeface="Calibri" panose="020F0502020204030204" pitchFamily="34" charset="0"/>
                <a:cs typeface="Times New Roman" panose="02020603050405020304" pitchFamily="18" charset="0"/>
              </a:rPr>
              <a:t> Se evitará:</a:t>
            </a:r>
          </a:p>
          <a:p>
            <a:pPr marL="1200150" lvl="2" indent="-285750" algn="just">
              <a:lnSpc>
                <a:spcPct val="107000"/>
              </a:lnSpc>
              <a:spcAft>
                <a:spcPts val="800"/>
              </a:spcAft>
              <a:buFont typeface="Arial" panose="020B0604020202020204" pitchFamily="34" charset="0"/>
              <a:buChar char="•"/>
            </a:pPr>
            <a:r>
              <a:rPr lang="es-AR" dirty="0">
                <a:effectLst/>
                <a:latin typeface="Arial" panose="020B0604020202020204" pitchFamily="34" charset="0"/>
                <a:ea typeface="Calibri" panose="020F0502020204030204" pitchFamily="34" charset="0"/>
                <a:cs typeface="Times New Roman" panose="02020603050405020304" pitchFamily="18" charset="0"/>
              </a:rPr>
              <a:t>la reiteración innecesaria del relato de los hechos, </a:t>
            </a:r>
          </a:p>
          <a:p>
            <a:pPr marL="1200150" lvl="2" indent="-285750" algn="just">
              <a:lnSpc>
                <a:spcPct val="107000"/>
              </a:lnSpc>
              <a:spcAft>
                <a:spcPts val="800"/>
              </a:spcAft>
              <a:buFont typeface="Arial" panose="020B0604020202020204" pitchFamily="34" charset="0"/>
              <a:buChar char="•"/>
            </a:pPr>
            <a:r>
              <a:rPr lang="es-AR" dirty="0">
                <a:effectLst/>
                <a:latin typeface="Arial" panose="020B0604020202020204" pitchFamily="34" charset="0"/>
                <a:ea typeface="Calibri" panose="020F0502020204030204" pitchFamily="34" charset="0"/>
                <a:cs typeface="Times New Roman" panose="02020603050405020304" pitchFamily="18" charset="0"/>
              </a:rPr>
              <a:t>la exposición pública de la persona que denuncia o datos que permitan identificarla,</a:t>
            </a:r>
          </a:p>
          <a:p>
            <a:pPr marL="1200150" lvl="2" indent="-285750" algn="just">
              <a:lnSpc>
                <a:spcPct val="107000"/>
              </a:lnSpc>
              <a:spcAft>
                <a:spcPts val="800"/>
              </a:spcAft>
              <a:buFont typeface="Arial" panose="020B0604020202020204" pitchFamily="34" charset="0"/>
              <a:buChar char="•"/>
            </a:pPr>
            <a:r>
              <a:rPr lang="es-AR" dirty="0">
                <a:effectLst/>
                <a:latin typeface="Arial" panose="020B0604020202020204" pitchFamily="34" charset="0"/>
                <a:ea typeface="Calibri" panose="020F0502020204030204" pitchFamily="34" charset="0"/>
                <a:cs typeface="Times New Roman" panose="02020603050405020304" pitchFamily="18" charset="0"/>
              </a:rPr>
              <a:t>la infracción de este principio se considerara falta leve en todos los regímenes disciplinarios de esta Universidad y le corresponderá la sanción que cada régimen establezca para las mismas.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sz="1800" b="1" dirty="0">
                <a:effectLst/>
                <a:latin typeface="Arial" panose="020B0604020202020204" pitchFamily="34" charset="0"/>
                <a:ea typeface="Calibri" panose="020F0502020204030204" pitchFamily="34" charset="0"/>
                <a:cs typeface="Times New Roman" panose="02020603050405020304" pitchFamily="18" charset="0"/>
              </a:rPr>
              <a:t>d) Prevención</a:t>
            </a:r>
            <a:r>
              <a:rPr lang="es-AR" sz="1800" dirty="0">
                <a:effectLst/>
                <a:latin typeface="Arial" panose="020B0604020202020204" pitchFamily="34" charset="0"/>
                <a:ea typeface="Calibri" panose="020F0502020204030204" pitchFamily="34" charset="0"/>
                <a:cs typeface="Times New Roman" panose="02020603050405020304" pitchFamily="18" charset="0"/>
              </a:rPr>
              <a:t> de situaciones de violencia y/o discriminación mediante la difusión y campañas de formación.</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sz="1800" dirty="0">
                <a:effectLst/>
                <a:latin typeface="Arial" panose="020B0604020202020204" pitchFamily="34" charset="0"/>
                <a:ea typeface="Calibri" panose="020F0502020204030204" pitchFamily="34" charset="0"/>
                <a:cs typeface="Times New Roman" panose="02020603050405020304" pitchFamily="18" charset="0"/>
              </a:rPr>
              <a:t>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1594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A71197B-0AE5-AEA6-6F83-EC6DF96268E8}"/>
              </a:ext>
            </a:extLst>
          </p:cNvPr>
          <p:cNvSpPr txBox="1"/>
          <p:nvPr/>
        </p:nvSpPr>
        <p:spPr>
          <a:xfrm>
            <a:off x="318053" y="1147441"/>
            <a:ext cx="11131826" cy="4319003"/>
          </a:xfrm>
          <a:prstGeom prst="rect">
            <a:avLst/>
          </a:prstGeom>
          <a:noFill/>
        </p:spPr>
        <p:txBody>
          <a:bodyPr wrap="square">
            <a:spAutoFit/>
          </a:bodyPr>
          <a:lstStyle/>
          <a:p>
            <a:pPr algn="ctr">
              <a:lnSpc>
                <a:spcPct val="107000"/>
              </a:lnSpc>
              <a:spcAft>
                <a:spcPts val="800"/>
              </a:spcAft>
            </a:pPr>
            <a:r>
              <a:rPr lang="es-AR" sz="1800" b="1" dirty="0">
                <a:effectLst/>
                <a:latin typeface="Arial" panose="020B0604020202020204" pitchFamily="34" charset="0"/>
                <a:ea typeface="Calibri" panose="020F0502020204030204" pitchFamily="34" charset="0"/>
                <a:cs typeface="Times New Roman" panose="02020603050405020304" pitchFamily="18" charset="0"/>
              </a:rPr>
              <a:t>Objetivos</a:t>
            </a:r>
            <a:r>
              <a:rPr lang="es-AR" sz="1800" dirty="0">
                <a:effectLst/>
                <a:latin typeface="Arial" panose="020B0604020202020204" pitchFamily="34" charset="0"/>
                <a:ea typeface="Calibri" panose="020F0502020204030204" pitchFamily="34" charset="0"/>
                <a:cs typeface="Times New Roman" panose="02020603050405020304" pitchFamily="18" charset="0"/>
              </a:rPr>
              <a:t> (art. 6º). </a:t>
            </a:r>
          </a:p>
          <a:p>
            <a:pPr algn="ctr">
              <a:lnSpc>
                <a:spcPct val="107000"/>
              </a:lnSpc>
              <a:spcAft>
                <a:spcPts val="80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es-AR" sz="1800" dirty="0">
                <a:effectLst/>
                <a:latin typeface="Arial" panose="020B0604020202020204" pitchFamily="34" charset="0"/>
                <a:ea typeface="Calibri" panose="020F0502020204030204" pitchFamily="34" charset="0"/>
                <a:cs typeface="Times New Roman" panose="02020603050405020304" pitchFamily="18" charset="0"/>
              </a:rPr>
              <a:t>Garantizar en la Universidad un ambiente libre de discriminación promoviendo condiciones de igualdad y equidad.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es-AR" sz="1800" dirty="0">
                <a:effectLst/>
                <a:latin typeface="Arial" panose="020B0604020202020204" pitchFamily="34" charset="0"/>
                <a:ea typeface="Calibri" panose="020F0502020204030204" pitchFamily="34" charset="0"/>
                <a:cs typeface="Times New Roman" panose="02020603050405020304" pitchFamily="18" charset="0"/>
              </a:rPr>
              <a:t>Adoptar medidas de prevención como principal método de combatir este tipo de acciones.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es-AR" sz="1800" dirty="0">
                <a:effectLst/>
                <a:latin typeface="Arial" panose="020B0604020202020204" pitchFamily="34" charset="0"/>
                <a:ea typeface="Calibri" panose="020F0502020204030204" pitchFamily="34" charset="0"/>
                <a:cs typeface="Times New Roman" panose="02020603050405020304" pitchFamily="18" charset="0"/>
              </a:rPr>
              <a:t>Generar un ambiente de contención y confianza para que las personas afectadas puedan denunciar su situación a fin de hacerlas cesar de inmediato.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es-AR" sz="1800" dirty="0">
                <a:effectLst/>
                <a:latin typeface="Arial" panose="020B0604020202020204" pitchFamily="34" charset="0"/>
                <a:ea typeface="Calibri" panose="020F0502020204030204" pitchFamily="34" charset="0"/>
                <a:cs typeface="Times New Roman" panose="02020603050405020304" pitchFamily="18" charset="0"/>
              </a:rPr>
              <a:t>Poner a disposición de las personas afectadas asesoramiento y asistencia que puedan requerir.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es-AR" sz="1800" dirty="0">
                <a:effectLst/>
                <a:latin typeface="Arial" panose="020B0604020202020204" pitchFamily="34" charset="0"/>
                <a:ea typeface="Calibri" panose="020F0502020204030204" pitchFamily="34" charset="0"/>
                <a:cs typeface="Times New Roman" panose="02020603050405020304" pitchFamily="18" charset="0"/>
              </a:rPr>
              <a:t>Llevar estadísticas y análisis sistemático de la temática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es-AR" sz="1800" dirty="0">
                <a:effectLst/>
                <a:latin typeface="Arial" panose="020B0604020202020204" pitchFamily="34" charset="0"/>
                <a:ea typeface="Calibri" panose="020F0502020204030204" pitchFamily="34" charset="0"/>
                <a:cs typeface="Times New Roman" panose="02020603050405020304" pitchFamily="18" charset="0"/>
              </a:rPr>
              <a:t>Promover acciones de sensibilización, difusión, y formación sobre la problemática abordada, así como fomentar y favorecer acciones que eliminen la violencia de género, acoso sexual y la discriminación por razones de género u orientación sexual en todas las unidades académicas de la Universidad.</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3687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9588D82-E347-D210-1890-5402DC535FD0}"/>
              </a:ext>
            </a:extLst>
          </p:cNvPr>
          <p:cNvSpPr txBox="1"/>
          <p:nvPr/>
        </p:nvSpPr>
        <p:spPr>
          <a:xfrm>
            <a:off x="868017" y="708260"/>
            <a:ext cx="10455965" cy="6316986"/>
          </a:xfrm>
          <a:prstGeom prst="rect">
            <a:avLst/>
          </a:prstGeom>
          <a:noFill/>
        </p:spPr>
        <p:txBody>
          <a:bodyPr wrap="square">
            <a:spAutoFit/>
          </a:bodyPr>
          <a:lstStyle/>
          <a:p>
            <a:pPr algn="ctr">
              <a:lnSpc>
                <a:spcPct val="107000"/>
              </a:lnSpc>
              <a:spcAft>
                <a:spcPts val="800"/>
              </a:spcAft>
            </a:pPr>
            <a:r>
              <a:rPr lang="es-AR" sz="1800" b="1" dirty="0">
                <a:effectLst/>
                <a:latin typeface="Arial" panose="020B0604020202020204" pitchFamily="34" charset="0"/>
                <a:ea typeface="Calibri" panose="020F0502020204030204" pitchFamily="34" charset="0"/>
                <a:cs typeface="Times New Roman" panose="02020603050405020304" pitchFamily="18" charset="0"/>
              </a:rPr>
              <a:t>Consultas y/o denuncias</a:t>
            </a:r>
            <a:r>
              <a:rPr lang="es-AR" sz="1800" dirty="0">
                <a:effectLst/>
                <a:latin typeface="Arial" panose="020B0604020202020204" pitchFamily="34" charset="0"/>
                <a:ea typeface="Calibri" panose="020F0502020204030204" pitchFamily="34" charset="0"/>
                <a:cs typeface="Times New Roman" panose="02020603050405020304" pitchFamily="18" charset="0"/>
              </a:rPr>
              <a:t> (art. 9º). </a:t>
            </a:r>
          </a:p>
          <a:p>
            <a:pPr algn="ctr">
              <a:lnSpc>
                <a:spcPct val="107000"/>
              </a:lnSpc>
              <a:spcAft>
                <a:spcPts val="800"/>
              </a:spcAft>
            </a:pPr>
            <a:endParaRPr lang="es-AR" sz="18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sz="1800" dirty="0">
                <a:effectLst/>
                <a:latin typeface="Arial" panose="020B0604020202020204" pitchFamily="34" charset="0"/>
                <a:ea typeface="Calibri" panose="020F0502020204030204" pitchFamily="34" charset="0"/>
                <a:cs typeface="Times New Roman" panose="02020603050405020304" pitchFamily="18" charset="0"/>
              </a:rPr>
              <a:t>Las consultas y/o denuncias podrán ser realizadas por cualquier persona a la que le asisten los derechos vulnerados por las situaciones que este procedimiento contempla o por un tercero con conocimiento directo de los hechos. En el caso de denuncias realizadas por terceros, estas deberán ser ratificadas por las personas directamente afectadas y hasta tanto ello ocurra no podrá disponerse ninguna medida</a:t>
            </a:r>
            <a:endParaRPr lang="es-AR" dirty="0">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AR" b="1" dirty="0">
                <a:effectLst/>
                <a:latin typeface="Arial" panose="020B0604020202020204" pitchFamily="34" charset="0"/>
                <a:ea typeface="Calibri" panose="020F0502020204030204" pitchFamily="34" charset="0"/>
                <a:cs typeface="Times New Roman" panose="02020603050405020304" pitchFamily="18" charset="0"/>
              </a:rPr>
              <a:t>Procedimiento</a:t>
            </a:r>
            <a:r>
              <a:rPr lang="es-AR" dirty="0">
                <a:effectLst/>
                <a:latin typeface="Arial" panose="020B0604020202020204" pitchFamily="34" charset="0"/>
                <a:ea typeface="Calibri" panose="020F0502020204030204" pitchFamily="34" charset="0"/>
                <a:cs typeface="Times New Roman" panose="02020603050405020304" pitchFamily="18" charset="0"/>
              </a:rPr>
              <a:t> (art. 10º) </a:t>
            </a:r>
          </a:p>
          <a:p>
            <a:pPr marL="285750" indent="-285750" algn="just">
              <a:lnSpc>
                <a:spcPct val="107000"/>
              </a:lnSpc>
              <a:spcAft>
                <a:spcPts val="800"/>
              </a:spcAft>
              <a:buFont typeface="Wingdings" panose="05000000000000000000" pitchFamily="2" charset="2"/>
              <a:buChar char="Ø"/>
            </a:pPr>
            <a:r>
              <a:rPr lang="es-AR" dirty="0">
                <a:effectLst/>
                <a:latin typeface="Arial" panose="020B0604020202020204" pitchFamily="34" charset="0"/>
                <a:ea typeface="Calibri" panose="020F0502020204030204" pitchFamily="34" charset="0"/>
                <a:cs typeface="Times New Roman" panose="02020603050405020304" pitchFamily="18" charset="0"/>
              </a:rPr>
              <a:t>Primer contacto: vía correo electrónico o telefónicamente.</a:t>
            </a:r>
            <a:endParaRPr lang="es-AR"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es-AR" dirty="0">
                <a:effectLst/>
                <a:latin typeface="Arial" panose="020B0604020202020204" pitchFamily="34" charset="0"/>
                <a:ea typeface="Calibri" panose="020F0502020204030204" pitchFamily="34" charset="0"/>
                <a:cs typeface="Times New Roman" panose="02020603050405020304" pitchFamily="18" charset="0"/>
              </a:rPr>
              <a:t>Entrevista: La persona entrevistada podrá concurrir acompañada de alguien de su confianza.</a:t>
            </a:r>
          </a:p>
          <a:p>
            <a:pPr marL="285750" indent="-285750" algn="just">
              <a:lnSpc>
                <a:spcPct val="107000"/>
              </a:lnSpc>
              <a:spcAft>
                <a:spcPts val="800"/>
              </a:spcAft>
              <a:buFont typeface="Wingdings" panose="05000000000000000000" pitchFamily="2" charset="2"/>
              <a:buChar char="Ø"/>
            </a:pPr>
            <a:r>
              <a:rPr lang="es-AR" dirty="0">
                <a:effectLst/>
                <a:latin typeface="Arial" panose="020B0604020202020204" pitchFamily="34" charset="0"/>
                <a:ea typeface="Calibri" panose="020F0502020204030204" pitchFamily="34" charset="0"/>
                <a:cs typeface="Times New Roman" panose="02020603050405020304" pitchFamily="18" charset="0"/>
              </a:rPr>
              <a:t>Deliberación del equipo interdisciplinario: </a:t>
            </a:r>
          </a:p>
          <a:p>
            <a:pPr marL="3943350" lvl="8" indent="-285750" algn="just">
              <a:lnSpc>
                <a:spcPct val="107000"/>
              </a:lnSpc>
              <a:spcAft>
                <a:spcPts val="800"/>
              </a:spcAft>
              <a:buFont typeface="Arial" panose="020B0604020202020204" pitchFamily="34" charset="0"/>
              <a:buChar char="•"/>
            </a:pPr>
            <a:r>
              <a:rPr lang="es-AR" dirty="0">
                <a:effectLst/>
                <a:latin typeface="Arial" panose="020B0604020202020204" pitchFamily="34" charset="0"/>
                <a:ea typeface="Calibri" panose="020F0502020204030204" pitchFamily="34" charset="0"/>
                <a:cs typeface="Times New Roman" panose="02020603050405020304" pitchFamily="18" charset="0"/>
              </a:rPr>
              <a:t>Archivo</a:t>
            </a:r>
          </a:p>
          <a:p>
            <a:pPr marL="3943350" lvl="8" indent="-285750" algn="just">
              <a:lnSpc>
                <a:spcPct val="107000"/>
              </a:lnSpc>
              <a:spcAft>
                <a:spcPts val="800"/>
              </a:spcAft>
              <a:buFont typeface="Arial" panose="020B0604020202020204" pitchFamily="34" charset="0"/>
              <a:buChar char="•"/>
            </a:pPr>
            <a:r>
              <a:rPr lang="es-AR" dirty="0">
                <a:latin typeface="Arial" panose="020B0604020202020204" pitchFamily="34" charset="0"/>
                <a:ea typeface="Calibri" panose="020F0502020204030204" pitchFamily="34" charset="0"/>
                <a:cs typeface="Times New Roman" panose="02020603050405020304" pitchFamily="18" charset="0"/>
              </a:rPr>
              <a:t>Procedimiento Especial de Seguimiento</a:t>
            </a:r>
          </a:p>
          <a:p>
            <a:pPr marL="3943350" lvl="8" indent="-285750" algn="just">
              <a:lnSpc>
                <a:spcPct val="107000"/>
              </a:lnSpc>
              <a:spcAft>
                <a:spcPts val="800"/>
              </a:spcAft>
              <a:buFont typeface="Arial" panose="020B0604020202020204" pitchFamily="34" charset="0"/>
              <a:buChar char="•"/>
            </a:pPr>
            <a:r>
              <a:rPr lang="es-AR" dirty="0">
                <a:effectLst/>
                <a:latin typeface="Arial" panose="020B0604020202020204" pitchFamily="34" charset="0"/>
                <a:ea typeface="Calibri" panose="020F0502020204030204" pitchFamily="34" charset="0"/>
                <a:cs typeface="Times New Roman" panose="02020603050405020304" pitchFamily="18" charset="0"/>
              </a:rPr>
              <a:t>Denuncia administrati</a:t>
            </a:r>
            <a:r>
              <a:rPr lang="es-AR" dirty="0">
                <a:latin typeface="Arial" panose="020B0604020202020204" pitchFamily="34" charset="0"/>
                <a:ea typeface="Calibri" panose="020F0502020204030204" pitchFamily="34" charset="0"/>
                <a:cs typeface="Times New Roman" panose="02020603050405020304" pitchFamily="18" charset="0"/>
              </a:rPr>
              <a:t>va</a:t>
            </a:r>
            <a:endParaRPr lang="es-AR" dirty="0">
              <a:effectLst/>
              <a:latin typeface="Arial" panose="020B0604020202020204" pitchFamily="34" charset="0"/>
              <a:ea typeface="Calibri" panose="020F0502020204030204" pitchFamily="34" charset="0"/>
              <a:cs typeface="Times New Roman" panose="02020603050405020304" pitchFamily="18" charset="0"/>
            </a:endParaRPr>
          </a:p>
          <a:p>
            <a:pPr lvl="8" algn="just">
              <a:lnSpc>
                <a:spcPct val="107000"/>
              </a:lnSpc>
              <a:spcAft>
                <a:spcPts val="800"/>
              </a:spcAft>
            </a:pPr>
            <a:endParaRPr lang="es-AR" dirty="0">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endParaRPr lang="es-A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3701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FF0CA50-3F15-9889-BD88-14F7763141BB}"/>
              </a:ext>
            </a:extLst>
          </p:cNvPr>
          <p:cNvSpPr txBox="1"/>
          <p:nvPr/>
        </p:nvSpPr>
        <p:spPr>
          <a:xfrm>
            <a:off x="0" y="1498600"/>
            <a:ext cx="12059478" cy="1903919"/>
          </a:xfrm>
          <a:prstGeom prst="rect">
            <a:avLst/>
          </a:prstGeom>
          <a:noFill/>
        </p:spPr>
        <p:txBody>
          <a:bodyPr wrap="square">
            <a:spAutoFit/>
          </a:bodyPr>
          <a:lstStyle/>
          <a:p>
            <a:pPr algn="ctr">
              <a:lnSpc>
                <a:spcPct val="107000"/>
              </a:lnSpc>
              <a:spcAft>
                <a:spcPts val="800"/>
              </a:spcAft>
            </a:pPr>
            <a:r>
              <a:rPr lang="es-AR" sz="1700" b="1" dirty="0">
                <a:effectLst/>
                <a:latin typeface="Arial" panose="020B0604020202020204" pitchFamily="34" charset="0"/>
                <a:ea typeface="Calibri" panose="020F0502020204030204" pitchFamily="34" charset="0"/>
                <a:cs typeface="Times New Roman" panose="02020603050405020304" pitchFamily="18" charset="0"/>
              </a:rPr>
              <a:t>Procedimiento Especial de Seguimiento: </a:t>
            </a:r>
          </a:p>
          <a:p>
            <a:pPr algn="ctr">
              <a:lnSpc>
                <a:spcPct val="107000"/>
              </a:lnSpc>
              <a:spcAft>
                <a:spcPts val="800"/>
              </a:spcAft>
            </a:pPr>
            <a:endParaRPr lang="es-AR" sz="1700" b="1"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sz="1700" dirty="0">
                <a:effectLst/>
                <a:latin typeface="Arial" panose="020B0604020202020204" pitchFamily="34" charset="0"/>
                <a:ea typeface="Calibri" panose="020F0502020204030204" pitchFamily="34" charset="0"/>
                <a:cs typeface="Times New Roman" panose="02020603050405020304" pitchFamily="18" charset="0"/>
              </a:rPr>
              <a:t>     Se trata de un proceso opcional que tiene como fin el cese inmediato de la situación de violencia que se haya  </a:t>
            </a:r>
          </a:p>
          <a:p>
            <a:pPr algn="just">
              <a:lnSpc>
                <a:spcPct val="107000"/>
              </a:lnSpc>
              <a:spcAft>
                <a:spcPts val="800"/>
              </a:spcAft>
            </a:pPr>
            <a:r>
              <a:rPr lang="es-AR" sz="1700" dirty="0">
                <a:latin typeface="Arial" panose="020B0604020202020204" pitchFamily="34" charset="0"/>
                <a:ea typeface="Calibri" panose="020F0502020204030204" pitchFamily="34" charset="0"/>
                <a:cs typeface="Times New Roman" panose="02020603050405020304" pitchFamily="18" charset="0"/>
              </a:rPr>
              <a:t>     </a:t>
            </a:r>
            <a:r>
              <a:rPr lang="es-AR" sz="1700" dirty="0">
                <a:effectLst/>
                <a:latin typeface="Arial" panose="020B0604020202020204" pitchFamily="34" charset="0"/>
                <a:ea typeface="Calibri" panose="020F0502020204030204" pitchFamily="34" charset="0"/>
                <a:cs typeface="Times New Roman" panose="02020603050405020304" pitchFamily="18" charset="0"/>
              </a:rPr>
              <a:t>denunciado sin acudir al proceso disciplinario o al dictado unilateral de medidas urgentes. </a:t>
            </a:r>
          </a:p>
          <a:p>
            <a:pPr algn="just">
              <a:lnSpc>
                <a:spcPct val="107000"/>
              </a:lnSpc>
              <a:spcAft>
                <a:spcPts val="800"/>
              </a:spcAft>
            </a:pPr>
            <a:r>
              <a:rPr lang="es-AR" sz="1800" dirty="0">
                <a:effectLst/>
                <a:latin typeface="Arial" panose="020B0604020202020204" pitchFamily="34" charset="0"/>
                <a:ea typeface="Calibri" panose="020F0502020204030204" pitchFamily="34" charset="0"/>
                <a:cs typeface="Times New Roman" panose="02020603050405020304" pitchFamily="18" charset="0"/>
              </a:rPr>
              <a:t>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0824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FF0CA50-3F15-9889-BD88-14F7763141BB}"/>
              </a:ext>
            </a:extLst>
          </p:cNvPr>
          <p:cNvSpPr txBox="1"/>
          <p:nvPr/>
        </p:nvSpPr>
        <p:spPr>
          <a:xfrm>
            <a:off x="66261" y="0"/>
            <a:ext cx="12059478" cy="6438750"/>
          </a:xfrm>
          <a:prstGeom prst="rect">
            <a:avLst/>
          </a:prstGeom>
          <a:noFill/>
        </p:spPr>
        <p:txBody>
          <a:bodyPr wrap="square">
            <a:spAutoFit/>
          </a:bodyPr>
          <a:lstStyle/>
          <a:p>
            <a:pPr algn="ctr">
              <a:lnSpc>
                <a:spcPct val="107000"/>
              </a:lnSpc>
              <a:spcAft>
                <a:spcPts val="800"/>
              </a:spcAft>
            </a:pPr>
            <a:r>
              <a:rPr lang="es-AR" sz="1700" b="1" dirty="0">
                <a:effectLst/>
                <a:latin typeface="Arial" panose="020B0604020202020204" pitchFamily="34" charset="0"/>
                <a:ea typeface="Calibri" panose="020F0502020204030204" pitchFamily="34" charset="0"/>
                <a:cs typeface="Times New Roman" panose="02020603050405020304" pitchFamily="18" charset="0"/>
              </a:rPr>
              <a:t>Procedimiento Especial de Seguimiento: </a:t>
            </a:r>
          </a:p>
          <a:p>
            <a:pPr algn="ctr">
              <a:lnSpc>
                <a:spcPct val="107000"/>
              </a:lnSpc>
              <a:spcAft>
                <a:spcPts val="800"/>
              </a:spcAft>
            </a:pPr>
            <a:r>
              <a:rPr lang="es-AR" sz="1700" u="sng" dirty="0">
                <a:effectLst/>
                <a:latin typeface="Arial" panose="020B0604020202020204" pitchFamily="34" charset="0"/>
                <a:ea typeface="Calibri" panose="020F0502020204030204" pitchFamily="34" charset="0"/>
                <a:cs typeface="Times New Roman" panose="02020603050405020304" pitchFamily="18" charset="0"/>
              </a:rPr>
              <a:t>Principios rectores</a:t>
            </a:r>
            <a:r>
              <a:rPr lang="es-AR" sz="1700" dirty="0">
                <a:effectLst/>
                <a:latin typeface="Arial" panose="020B0604020202020204" pitchFamily="34" charset="0"/>
                <a:ea typeface="Calibri" panose="020F0502020204030204" pitchFamily="34" charset="0"/>
                <a:cs typeface="Times New Roman" panose="02020603050405020304" pitchFamily="18" charset="0"/>
              </a:rPr>
              <a:t>: </a:t>
            </a:r>
            <a:endParaRPr lang="es-AR" sz="17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ü"/>
            </a:pPr>
            <a:r>
              <a:rPr lang="es-AR" sz="1700" dirty="0">
                <a:effectLst/>
                <a:latin typeface="Arial" panose="020B0604020202020204" pitchFamily="34" charset="0"/>
                <a:ea typeface="Calibri" panose="020F0502020204030204" pitchFamily="34" charset="0"/>
                <a:cs typeface="Times New Roman" panose="02020603050405020304" pitchFamily="18" charset="0"/>
              </a:rPr>
              <a:t>Opción de la persona entrevistada. </a:t>
            </a:r>
            <a:endParaRPr lang="es-AR" sz="17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ü"/>
            </a:pPr>
            <a:r>
              <a:rPr lang="es-AR" sz="1700" dirty="0">
                <a:effectLst/>
                <a:latin typeface="Arial" panose="020B0604020202020204" pitchFamily="34" charset="0"/>
                <a:ea typeface="Calibri" panose="020F0502020204030204" pitchFamily="34" charset="0"/>
                <a:cs typeface="Times New Roman" panose="02020603050405020304" pitchFamily="18" charset="0"/>
              </a:rPr>
              <a:t>No superposición </a:t>
            </a:r>
            <a:r>
              <a:rPr lang="es-AR" sz="1700">
                <a:effectLst/>
                <a:latin typeface="Arial" panose="020B0604020202020204" pitchFamily="34" charset="0"/>
                <a:ea typeface="Calibri" panose="020F0502020204030204" pitchFamily="34" charset="0"/>
                <a:cs typeface="Times New Roman" panose="02020603050405020304" pitchFamily="18" charset="0"/>
              </a:rPr>
              <a:t>de actuaciones.</a:t>
            </a:r>
            <a:endParaRPr lang="es-AR" sz="17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ü"/>
            </a:pPr>
            <a:r>
              <a:rPr lang="es-AR" sz="1700" dirty="0">
                <a:effectLst/>
                <a:latin typeface="Arial" panose="020B0604020202020204" pitchFamily="34" charset="0"/>
                <a:ea typeface="Calibri" panose="020F0502020204030204" pitchFamily="34" charset="0"/>
                <a:cs typeface="Times New Roman" panose="02020603050405020304" pitchFamily="18" charset="0"/>
              </a:rPr>
              <a:t>El inicio del Procedimiento Especial de Seguimiento significará la suspensión de los plazos de prescripción de la acción disciplinaria administrativa por los hechos bajo tratamiento, reanudándose los mismos una vez finalizado este procedimiento. </a:t>
            </a:r>
            <a:endParaRPr lang="es-AR" sz="17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ü"/>
            </a:pPr>
            <a:r>
              <a:rPr lang="es-AR" sz="1700" dirty="0">
                <a:effectLst/>
                <a:latin typeface="Arial" panose="020B0604020202020204" pitchFamily="34" charset="0"/>
                <a:ea typeface="Calibri" panose="020F0502020204030204" pitchFamily="34" charset="0"/>
                <a:cs typeface="Times New Roman" panose="02020603050405020304" pitchFamily="18" charset="0"/>
              </a:rPr>
              <a:t>Reserva y confidencialidad hasta su resolución.</a:t>
            </a:r>
          </a:p>
          <a:p>
            <a:pPr marL="285750" indent="-285750" algn="just">
              <a:lnSpc>
                <a:spcPct val="107000"/>
              </a:lnSpc>
              <a:spcAft>
                <a:spcPts val="800"/>
              </a:spcAft>
              <a:buFont typeface="Wingdings" panose="05000000000000000000" pitchFamily="2" charset="2"/>
              <a:buChar char="ü"/>
            </a:pPr>
            <a:r>
              <a:rPr lang="es-AR" sz="1700" dirty="0">
                <a:effectLst/>
                <a:latin typeface="Arial" panose="020B0604020202020204" pitchFamily="34" charset="0"/>
                <a:ea typeface="Calibri" panose="020F0502020204030204" pitchFamily="34" charset="0"/>
                <a:cs typeface="Times New Roman" panose="02020603050405020304" pitchFamily="18" charset="0"/>
              </a:rPr>
              <a:t>El equipo interdisciplinario y/o las personas referentes responsables propondrán pautas de conducta, según las características, la gravedad y la urgencia del caso</a:t>
            </a:r>
            <a:r>
              <a:rPr lang="es-AR" sz="1700" dirty="0">
                <a:latin typeface="Arial" panose="020B0604020202020204" pitchFamily="34" charset="0"/>
                <a:ea typeface="Calibri" panose="020F0502020204030204" pitchFamily="34" charset="0"/>
                <a:cs typeface="Times New Roman" panose="02020603050405020304" pitchFamily="18" charset="0"/>
              </a:rPr>
              <a:t>, </a:t>
            </a:r>
            <a:r>
              <a:rPr lang="es-AR" sz="1700" dirty="0">
                <a:effectLst/>
                <a:latin typeface="Arial" panose="020B0604020202020204" pitchFamily="34" charset="0"/>
                <a:ea typeface="Calibri" panose="020F0502020204030204" pitchFamily="34" charset="0"/>
                <a:cs typeface="Times New Roman" panose="02020603050405020304" pitchFamily="18" charset="0"/>
              </a:rPr>
              <a:t>debiendo presentarse dicha propuesta a la persona afectada para su conformidad. </a:t>
            </a:r>
            <a:endParaRPr lang="es-AR" sz="17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ü"/>
            </a:pPr>
            <a:r>
              <a:rPr lang="es-AR" sz="1700" dirty="0">
                <a:effectLst/>
                <a:latin typeface="Arial" panose="020B0604020202020204" pitchFamily="34" charset="0"/>
                <a:ea typeface="Calibri" panose="020F0502020204030204" pitchFamily="34" charset="0"/>
                <a:cs typeface="Times New Roman" panose="02020603050405020304" pitchFamily="18" charset="0"/>
              </a:rPr>
              <a:t>Entrevista a la persona señalada: se le trasladará la propuesta, contando con un plazo de tres (3) días hábiles para aceptar o rechazar la misma u ofrecer alternativas sin que ello implique reconocimiento de los hechos, las que deberán ser conformadas por la persona afectada. </a:t>
            </a:r>
            <a:endParaRPr lang="es-AR" sz="17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ü"/>
            </a:pPr>
            <a:r>
              <a:rPr lang="es-AR" sz="1700" dirty="0">
                <a:effectLst/>
                <a:latin typeface="Arial" panose="020B0604020202020204" pitchFamily="34" charset="0"/>
                <a:ea typeface="Calibri" panose="020F0502020204030204" pitchFamily="34" charset="0"/>
                <a:cs typeface="Times New Roman" panose="02020603050405020304" pitchFamily="18" charset="0"/>
              </a:rPr>
              <a:t>Informe final: Una vez dictado el acto pertinente las actuaciones deberán darse por finalizadas, no pudiendo iniciarse sumario por los mismos hechos en el futuro, salvo que las pautas hayan sido incumplidas. </a:t>
            </a:r>
            <a:endParaRPr lang="es-AR" sz="17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ü"/>
            </a:pPr>
            <a:r>
              <a:rPr lang="es-AR" sz="1700" b="1" dirty="0">
                <a:effectLst/>
                <a:latin typeface="Arial" panose="020B0604020202020204" pitchFamily="34" charset="0"/>
                <a:ea typeface="Calibri" panose="020F0502020204030204" pitchFamily="34" charset="0"/>
                <a:cs typeface="Times New Roman" panose="02020603050405020304" pitchFamily="18" charset="0"/>
              </a:rPr>
              <a:t>Falta de acuerdo: </a:t>
            </a:r>
            <a:r>
              <a:rPr lang="es-AR" sz="1700" dirty="0">
                <a:effectLst/>
                <a:latin typeface="Arial" panose="020B0604020202020204" pitchFamily="34" charset="0"/>
                <a:ea typeface="Calibri" panose="020F0502020204030204" pitchFamily="34" charset="0"/>
                <a:cs typeface="Times New Roman" panose="02020603050405020304" pitchFamily="18" charset="0"/>
              </a:rPr>
              <a:t>En caso de no lograrse acuerdo, se dará por cerrado el Procedimiento y quedará expedita la vía de la </a:t>
            </a:r>
            <a:r>
              <a:rPr lang="es-AR" sz="1700" b="1" dirty="0">
                <a:effectLst/>
                <a:latin typeface="Arial" panose="020B0604020202020204" pitchFamily="34" charset="0"/>
                <a:ea typeface="Calibri" panose="020F0502020204030204" pitchFamily="34" charset="0"/>
                <a:cs typeface="Times New Roman" panose="02020603050405020304" pitchFamily="18" charset="0"/>
              </a:rPr>
              <a:t>denuncia administrativa </a:t>
            </a:r>
            <a:r>
              <a:rPr lang="es-AR" sz="1700" dirty="0">
                <a:effectLst/>
                <a:latin typeface="Arial" panose="020B0604020202020204" pitchFamily="34" charset="0"/>
                <a:ea typeface="Calibri" panose="020F0502020204030204" pitchFamily="34" charset="0"/>
                <a:cs typeface="Times New Roman" panose="02020603050405020304" pitchFamily="18" charset="0"/>
              </a:rPr>
              <a:t>siempre que la persona denunciante lo desee. </a:t>
            </a:r>
            <a:endParaRPr lang="es-AR" sz="1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AR" sz="1800" dirty="0">
                <a:effectLst/>
                <a:latin typeface="Arial" panose="020B0604020202020204" pitchFamily="34" charset="0"/>
                <a:ea typeface="Calibri" panose="020F0502020204030204" pitchFamily="34" charset="0"/>
                <a:cs typeface="Times New Roman" panose="02020603050405020304" pitchFamily="18" charset="0"/>
              </a:rPr>
              <a:t>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717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1230</Words>
  <Application>Microsoft Office PowerPoint</Application>
  <PresentationFormat>Panorámica</PresentationFormat>
  <Paragraphs>82</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Calibri</vt:lpstr>
      <vt:lpstr>Calibri Light</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Natalia Andrea Papaianni</dc:creator>
  <cp:lastModifiedBy>Gladys Esperanza</cp:lastModifiedBy>
  <cp:revision>6</cp:revision>
  <dcterms:created xsi:type="dcterms:W3CDTF">2023-03-20T16:23:42Z</dcterms:created>
  <dcterms:modified xsi:type="dcterms:W3CDTF">2023-04-11T19:16:07Z</dcterms:modified>
</cp:coreProperties>
</file>