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14" r:id="rId1"/>
  </p:sldMasterIdLst>
  <p:notesMasterIdLst>
    <p:notesMasterId r:id="rId20"/>
  </p:notesMasterIdLst>
  <p:sldIdLst>
    <p:sldId id="256" r:id="rId2"/>
    <p:sldId id="278" r:id="rId3"/>
    <p:sldId id="292" r:id="rId4"/>
    <p:sldId id="262" r:id="rId5"/>
    <p:sldId id="264" r:id="rId6"/>
    <p:sldId id="295" r:id="rId7"/>
    <p:sldId id="283" r:id="rId8"/>
    <p:sldId id="280" r:id="rId9"/>
    <p:sldId id="294" r:id="rId10"/>
    <p:sldId id="288" r:id="rId11"/>
    <p:sldId id="298" r:id="rId12"/>
    <p:sldId id="296" r:id="rId13"/>
    <p:sldId id="273" r:id="rId14"/>
    <p:sldId id="299" r:id="rId15"/>
    <p:sldId id="300" r:id="rId16"/>
    <p:sldId id="301" r:id="rId17"/>
    <p:sldId id="302" r:id="rId18"/>
    <p:sldId id="30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je3wuOc7m62HUlSOY60oAVgXph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" lastIdx="3" clrIdx="0"/>
  <p:cmAuthor id="1" name="Usuario" initials="U" lastIdx="9" clrIdx="1">
    <p:extLst>
      <p:ext uri="{19B8F6BF-5375-455C-9EA6-DF929625EA0E}">
        <p15:presenceInfo xmlns=""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4660"/>
  </p:normalViewPr>
  <p:slideViewPr>
    <p:cSldViewPr snapToGrid="0">
      <p:cViewPr>
        <p:scale>
          <a:sx n="57" d="100"/>
          <a:sy n="57" d="100"/>
        </p:scale>
        <p:origin x="-418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464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9663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79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63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04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25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70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70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1268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8278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65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99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9999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53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downloa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ccounts.google.com/signup/v2/webcreateaccount?flowName=GlifWebSignIn&amp;flowEntry=SignU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academica.rec.uba.ar/pluginfile.php?file=/1130306/mod_resource/content/1/Recomendaciones%20para%20ordenar%20materiales%20de%20las%20asignaturas%20y%20acceder%20cuando%20necesiten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ampusacademica.rec.uba.ar/mod/resource/view.php?id=264685&amp;redirect=1" TargetMode="External"/><Relationship Id="rId4" Type="http://schemas.openxmlformats.org/officeDocument/2006/relationships/hyperlink" Target="https://campusacademica.rec.uba.ar/pluginfile.php?file=/1358422/mod_resource/content/1/Orientaciones%20para%20la%20escritura%20acadd%C3%A9mica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ampusacademica.rec.uba.a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yudacampustagu@gmail.c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2" y="0"/>
            <a:ext cx="12186313" cy="686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30AF6C5-C8B8-4872-9E54-CC5BED47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80" y="296174"/>
            <a:ext cx="5804599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7FC2A12-00A4-4F3A-84F0-839DDD1214BF}"/>
              </a:ext>
            </a:extLst>
          </p:cNvPr>
          <p:cNvSpPr txBox="1"/>
          <p:nvPr/>
        </p:nvSpPr>
        <p:spPr>
          <a:xfrm>
            <a:off x="7269480" y="804517"/>
            <a:ext cx="4099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</a:rPr>
              <a:t>CUANDO NECESITES CAMBIAR DE AULA, EN LA BARRA DE NAVEGACIÓN ENCONTRARAS PÁGINA PRINCIPAL. HACIENDO CLICK PODRAS VER NUEVAMENTE EL LISTADO DE CURSOS DE TAGU </a:t>
            </a:r>
            <a:endParaRPr lang="es-AR" b="1" dirty="0"/>
          </a:p>
        </p:txBody>
      </p:sp>
      <p:sp>
        <p:nvSpPr>
          <p:cNvPr id="7" name="Google Shape;166;p12"/>
          <p:cNvSpPr txBox="1">
            <a:spLocks/>
          </p:cNvSpPr>
          <p:nvPr/>
        </p:nvSpPr>
        <p:spPr>
          <a:xfrm>
            <a:off x="1268021" y="3971698"/>
            <a:ext cx="4057351" cy="25130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rtlCol="0" anchor="t" anchorCtr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Editar el perfil en el campus </a:t>
            </a:r>
            <a:endParaRPr lang="es-E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En el perfil compartimos la información personal con los docentes y estudiantes. Es importante subir la imagen del rostro al perfil, el correo y si lo desean una  breve descripción.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Para el acceso al perfil deberán ir a Preferencias y Editar perfil.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es-E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98000"/>
              </a:lnSpc>
              <a:spcBef>
                <a:spcPts val="600"/>
              </a:spcBef>
              <a:buSzPts val="1600"/>
              <a:buFont typeface="Arial" panose="020B0604020202020204" pitchFamily="34" charset="0"/>
              <a:buNone/>
            </a:pPr>
            <a:endParaRPr lang="es-ES" dirty="0"/>
          </a:p>
        </p:txBody>
      </p:sp>
      <p:pic>
        <p:nvPicPr>
          <p:cNvPr id="8" name="Google Shape;16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3519" y="3195837"/>
            <a:ext cx="4267200" cy="34081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4709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056120-E8A3-4DEC-8B92-CB0BDDFB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sz="3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Página principal de Materia</a:t>
            </a:r>
            <a:endParaRPr lang="es-AR" sz="3200" b="1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3690" y="2327751"/>
            <a:ext cx="6484620" cy="307086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43644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3D73F3EF-B59D-455A-AB36-754804AA426B}"/>
              </a:ext>
            </a:extLst>
          </p:cNvPr>
          <p:cNvSpPr txBox="1"/>
          <p:nvPr/>
        </p:nvSpPr>
        <p:spPr>
          <a:xfrm>
            <a:off x="440428" y="1341348"/>
            <a:ext cx="10747717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8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Novedades: 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es un espacio de anuncios semanales y publicaciones de clases, se encuentran  las propuestas de clases con sus recorridos y también se comunica  la fecha y hora de las clases sincrónicas con el enlace.</a:t>
            </a:r>
          </a:p>
          <a:p>
            <a:endParaRPr lang="es-ES" sz="18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es-ES" sz="18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Mensajería para la comunicación con tu profesor: 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es un espacio de comunicación privada que permite la posibilidad de enviar mensajes individuales y grupales a docentes y/o compañeros/as.</a:t>
            </a:r>
          </a:p>
          <a:p>
            <a:endParaRPr lang="es-ES" sz="18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es-ES" sz="18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Programa:  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Comunica el diseño, desarrollo y evaluación de la materia.</a:t>
            </a:r>
            <a:endParaRPr lang="es-ES" sz="18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es-ES" sz="18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es-ES" sz="18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Cronograma: </a:t>
            </a: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Comunica el calendario de trabajo de las actividades propuestas en cada materia</a:t>
            </a:r>
            <a:r>
              <a:rPr lang="es-ES" sz="1800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s-ES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Coordinación Académica: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Comunica al aula de Coordinación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es-A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1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 txBox="1"/>
          <p:nvPr/>
        </p:nvSpPr>
        <p:spPr>
          <a:xfrm>
            <a:off x="1676400" y="1025236"/>
            <a:ext cx="9157855" cy="498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Para las clases sincrónicas por Zoom o </a:t>
            </a:r>
            <a:r>
              <a:rPr lang="es-ES" sz="2000" b="1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Meet</a:t>
            </a:r>
            <a:r>
              <a:rPr lang="es-ES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tener en cuenta: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Descargar Zoom de zoom.us para PC o Celular. Si no lo </a:t>
            </a:r>
            <a:r>
              <a:rPr lang="es-ES" sz="2000" b="1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tenés</a:t>
            </a:r>
            <a:r>
              <a:rPr lang="es-ES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descargado, </a:t>
            </a:r>
            <a:r>
              <a:rPr lang="es-ES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hacer clic acá</a:t>
            </a:r>
            <a:r>
              <a:rPr lang="es-ES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Para utilizar </a:t>
            </a:r>
            <a:r>
              <a:rPr lang="es-ES" sz="2000" b="1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Meet</a:t>
            </a:r>
            <a:r>
              <a:rPr lang="es-ES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es necesario tener una cuenta de correo electrónico en Gmail. Si no </a:t>
            </a:r>
            <a:r>
              <a:rPr lang="es-ES" sz="2000" b="1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tenés</a:t>
            </a:r>
            <a:r>
              <a:rPr lang="es-ES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una cuenta en </a:t>
            </a:r>
            <a:r>
              <a:rPr lang="es-ES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lang="es-ES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mail, </a:t>
            </a:r>
            <a:r>
              <a:rPr lang="es-ES" sz="2000" b="1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hacer clic acá.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8;p7">
            <a:extLst>
              <a:ext uri="{FF2B5EF4-FFF2-40B4-BE49-F238E27FC236}">
                <a16:creationId xmlns:a16="http://schemas.microsoft.com/office/drawing/2014/main" xmlns="" id="{15381D58-A824-44D9-8A12-070D05FDA2F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black">
          <a:xfrm>
            <a:off x="1634167" y="625642"/>
            <a:ext cx="8326700" cy="1458652"/>
          </a:xfrm>
          <a:prstGeom prst="rect">
            <a:avLst/>
          </a:prstGeom>
          <a:noFill/>
          <a:ln w="31750" cap="sq">
            <a:solidFill>
              <a:schemeClr val="tx1"/>
            </a:solidFill>
            <a:miter lim="800000"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3959"/>
              <a:buFont typeface="Arial"/>
              <a:buNone/>
            </a:pPr>
            <a:r>
              <a:rPr lang="es-ES" sz="2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</a:t>
            </a:r>
            <a:r>
              <a:rPr lang="es-ES" sz="2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ahoma" pitchFamily="34" charset="0"/>
                <a:sym typeface="Calibri"/>
              </a:rPr>
              <a:t>recomendaciones y sugerencias </a:t>
            </a:r>
            <a:r>
              <a:rPr lang="es-ES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ahoma" pitchFamily="34" charset="0"/>
                <a:sym typeface="Calibri"/>
              </a:rPr>
              <a:t>en Información útil para la cursada</a:t>
            </a:r>
            <a:endParaRPr lang="es-ES" sz="2000" dirty="0">
              <a:latin typeface="Verdana" pitchFamily="34" charset="0"/>
              <a:ea typeface="Verdana" pitchFamily="34" charset="0"/>
              <a:cs typeface="Tahoma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9319BB2-48FC-43A1-923B-971ABEE766E6}"/>
              </a:ext>
            </a:extLst>
          </p:cNvPr>
          <p:cNvSpPr txBox="1"/>
          <p:nvPr/>
        </p:nvSpPr>
        <p:spPr>
          <a:xfrm>
            <a:off x="1532969" y="2420474"/>
            <a:ext cx="85523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Arial Narrow" pitchFamily="34" charset="0"/>
                <a:ea typeface="Verdana" panose="020B0604030504040204" pitchFamily="34" charset="0"/>
                <a:hlinkClick r:id="rId3"/>
              </a:rPr>
              <a:t>Recomendaciones para ordenar el material de las asignaturas</a:t>
            </a:r>
            <a:endParaRPr lang="es-ES" sz="2400" dirty="0" smtClean="0">
              <a:latin typeface="Arial Narrow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Arial Narrow" pitchFamily="34" charset="0"/>
                <a:ea typeface="Verdana" panose="020B0604030504040204" pitchFamily="34" charset="0"/>
                <a:hlinkClick r:id="rId4"/>
              </a:rPr>
              <a:t>Orientaciones para Escribir Informes y Trabajos- Paso a paso</a:t>
            </a:r>
            <a:endParaRPr lang="es-ES" sz="2400" dirty="0" smtClean="0">
              <a:latin typeface="Arial Narrow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Arial Narrow" pitchFamily="34" charset="0"/>
                <a:ea typeface="Verdana" panose="020B0604030504040204" pitchFamily="34" charset="0"/>
                <a:hlinkClick r:id="rId5"/>
              </a:rPr>
              <a:t>Recomendaciones para Escribir Informes y Trabajos- Breve Archivo</a:t>
            </a:r>
            <a:endParaRPr lang="es-ES" sz="2400" dirty="0" smtClean="0">
              <a:latin typeface="Arial Narrow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MX" sz="2400" b="1" u="sng" dirty="0">
              <a:latin typeface="Arial Narrow" pitchFamily="34" charset="0"/>
            </a:endParaRPr>
          </a:p>
          <a:p>
            <a:pPr marL="342900" indent="-342900" algn="ctr">
              <a:lnSpc>
                <a:spcPct val="150000"/>
              </a:lnSpc>
              <a:buFont typeface="Arial" pitchFamily="34" charset="0"/>
              <a:buChar char="•"/>
            </a:pPr>
            <a:endParaRPr lang="es-ES" sz="2000" b="1" u="sng" dirty="0">
              <a:latin typeface="Arial Narrow" pitchFamily="34" charset="0"/>
              <a:ea typeface="Verdana" panose="020B0604030504040204" pitchFamily="34" charset="0"/>
            </a:endParaRPr>
          </a:p>
          <a:p>
            <a:pPr marL="342900" indent="-342900" algn="ctr">
              <a:lnSpc>
                <a:spcPct val="150000"/>
              </a:lnSpc>
              <a:buFont typeface="Arial" pitchFamily="34" charset="0"/>
              <a:buChar char="•"/>
            </a:pPr>
            <a:endParaRPr lang="es-ES" sz="20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ctr">
              <a:lnSpc>
                <a:spcPct val="150000"/>
              </a:lnSpc>
              <a:buFont typeface="Arial" pitchFamily="34" charset="0"/>
              <a:buChar char="•"/>
            </a:pPr>
            <a:endParaRPr lang="es-AR" sz="20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>
            <a:spLocks noGrp="1"/>
          </p:cNvSpPr>
          <p:nvPr>
            <p:ph type="title"/>
          </p:nvPr>
        </p:nvSpPr>
        <p:spPr>
          <a:xfrm>
            <a:off x="839791" y="457201"/>
            <a:ext cx="9675812" cy="84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s-ES" sz="20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ACCESO DIRECTO AL CAMPUS ACADÉMICA DESDE EL CELULAR</a:t>
            </a:r>
            <a:endParaRPr sz="2000" b="1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sz="half" idx="2"/>
          </p:nvPr>
        </p:nvSpPr>
        <p:spPr>
          <a:xfrm>
            <a:off x="1438838" y="1731824"/>
            <a:ext cx="4155143" cy="1885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16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Desde la versión Android</a:t>
            </a:r>
            <a:endParaRPr sz="1600" b="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1600" b="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/>
            </a:r>
            <a:br>
              <a:rPr lang="es-ES" sz="1600" b="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</a:br>
            <a:r>
              <a:rPr lang="es-ES" sz="16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1.Después de abrir el navegador desde el celular ingresar al campus</a:t>
            </a:r>
            <a:endParaRPr sz="1600" b="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1600" b="1" i="0" u="sng" strike="noStrike" dirty="0">
                <a:solidFill>
                  <a:srgbClr val="1155C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  <a:hlinkClick r:id="rId3"/>
              </a:rPr>
              <a:t>http://campusacademica.rec.uba.ar/</a:t>
            </a:r>
            <a:endParaRPr sz="1600" b="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1600" b="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/>
            </a:r>
            <a:br>
              <a:rPr lang="es-ES" sz="1600" b="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</a:br>
            <a:r>
              <a:rPr lang="es-ES" sz="16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 2. Arriba a la derecha donde están los tres puntos desplegá el menú</a:t>
            </a:r>
            <a:r>
              <a:rPr lang="es-ES" sz="16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.</a:t>
            </a:r>
            <a:endParaRPr sz="16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6" name="Google Shape;17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6343" y="3431948"/>
            <a:ext cx="2366684" cy="2646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Google Shape;18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4545" y="1891798"/>
            <a:ext cx="2212491" cy="2438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Google Shape;185;p14"/>
          <p:cNvSpPr txBox="1"/>
          <p:nvPr/>
        </p:nvSpPr>
        <p:spPr>
          <a:xfrm>
            <a:off x="6550329" y="1452282"/>
            <a:ext cx="39358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3. Vas a ver la siguiente opción</a:t>
            </a: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550328" y="4521159"/>
            <a:ext cx="426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</a:t>
            </a: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es-ES" b="1" dirty="0" err="1">
                <a:latin typeface="Verdana" panose="020B0604030504040204" pitchFamily="34" charset="0"/>
                <a:ea typeface="Verdana" panose="020B0604030504040204" pitchFamily="34" charset="0"/>
              </a:rPr>
              <a:t>Seleccioná</a:t>
            </a: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</a:rPr>
              <a:t> “ Agregar a la pantalla principal”</a:t>
            </a:r>
            <a:endParaRPr lang="es-A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9823" y="1867845"/>
            <a:ext cx="3835325" cy="2130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4" name="Google Shape;184;p14"/>
          <p:cNvSpPr txBox="1"/>
          <p:nvPr/>
        </p:nvSpPr>
        <p:spPr>
          <a:xfrm>
            <a:off x="1312749" y="1079218"/>
            <a:ext cx="47707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s-E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6" name="Google Shape;186;p14"/>
          <p:cNvSpPr txBox="1"/>
          <p:nvPr/>
        </p:nvSpPr>
        <p:spPr>
          <a:xfrm>
            <a:off x="949995" y="5019268"/>
            <a:ext cx="5162844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6</a:t>
            </a:r>
            <a:r>
              <a:rPr lang="es-ES" sz="16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. </a:t>
            </a:r>
            <a:r>
              <a:rPr lang="es-ES" sz="1600" b="1" i="0" u="none" strike="noStrik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Seleccioná</a:t>
            </a:r>
            <a:r>
              <a:rPr lang="es-ES" sz="16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“ Agregar ”</a:t>
            </a:r>
            <a:endParaRPr sz="1600" b="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9" name="Google Shape;186;p14"/>
          <p:cNvSpPr txBox="1"/>
          <p:nvPr/>
        </p:nvSpPr>
        <p:spPr>
          <a:xfrm>
            <a:off x="6611206" y="1263882"/>
            <a:ext cx="5162844" cy="233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SzPts val="2400"/>
            </a:pPr>
            <a:r>
              <a:rPr lang="es-MX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</a:t>
            </a:r>
            <a:r>
              <a:rPr lang="es-MX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7. Si vas a la pantalla de inicio/principal vas a encontrar un ícono del campus que te</a:t>
            </a:r>
            <a:endParaRPr lang="es-MX" sz="160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lvl="0" algn="just">
              <a:lnSpc>
                <a:spcPct val="150000"/>
              </a:lnSpc>
              <a:buSzPts val="2400"/>
            </a:pPr>
            <a:r>
              <a:rPr lang="es-MX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llevará directamente al mismo sin necesidad de ingresar al navegador de tu celular.</a:t>
            </a:r>
            <a:endParaRPr lang="es-MX" sz="160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pic>
        <p:nvPicPr>
          <p:cNvPr id="11" name="Google Shape;19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5666" y="4083854"/>
            <a:ext cx="1153927" cy="13953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02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/>
          <p:nvPr/>
        </p:nvSpPr>
        <p:spPr>
          <a:xfrm>
            <a:off x="938253" y="2154034"/>
            <a:ext cx="5340627" cy="313928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Desde la versión iPhone (IOS)</a:t>
            </a:r>
            <a:endParaRPr sz="18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/>
            </a:r>
            <a:br>
              <a:rPr lang="es-ES" sz="18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</a:br>
            <a:r>
              <a:rPr lang="es-ES" sz="18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1. Al abrir  Safari y acceder a la web:</a:t>
            </a:r>
          </a:p>
          <a:p>
            <a:r>
              <a:rPr lang="es-ES" sz="1800" b="1" i="0" u="none" strike="noStrike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http://campusacademica.rec.uba.ar/</a:t>
            </a:r>
            <a:endParaRPr lang="es-ES" sz="18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/>
            </a:r>
            <a:br>
              <a:rPr lang="es-ES" sz="18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</a:br>
            <a:r>
              <a:rPr lang="es-ES" sz="18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2. Tocar en el botón de compartir como figura en la imagen (el icono central de la</a:t>
            </a:r>
            <a:r>
              <a:rPr lang="es-ES" sz="18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sym typeface="Twentieth Century"/>
              </a:rPr>
              <a:t> </a:t>
            </a:r>
            <a:r>
              <a:rPr lang="es-ES" sz="18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barra inferior)</a:t>
            </a:r>
            <a:endParaRPr sz="18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/>
            </a:r>
            <a:br>
              <a:rPr lang="es-ES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627A83F-694E-4F73-82FC-074F41692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827" y="1366837"/>
            <a:ext cx="3200808" cy="48123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55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/>
          <p:nvPr/>
        </p:nvSpPr>
        <p:spPr>
          <a:xfrm>
            <a:off x="874645" y="723759"/>
            <a:ext cx="1065474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3. Al seleccionar, aparecerá  la siguiente pantalla.  Elegir  " Agregar a  inicio ".</a:t>
            </a:r>
            <a:endParaRPr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wentieth Century"/>
              <a:sym typeface="Twentieth Century"/>
            </a:endParaRPr>
          </a:p>
        </p:txBody>
      </p:sp>
      <p:pic>
        <p:nvPicPr>
          <p:cNvPr id="204" name="Google Shape;2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7109" y="1387136"/>
            <a:ext cx="2409825" cy="2466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5" name="Google Shape;205;p17"/>
          <p:cNvSpPr txBox="1"/>
          <p:nvPr/>
        </p:nvSpPr>
        <p:spPr>
          <a:xfrm>
            <a:off x="874645" y="4147936"/>
            <a:ext cx="10654747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 4. Seleccionar " Agregar ".  En la pantalla de inicio se encontrarán con el siguiente ícono de acceso directo. </a:t>
            </a:r>
            <a:endParaRPr sz="16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/>
            </a:r>
            <a:br>
              <a:rPr lang="es-ES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06" name="Google Shape;20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7007" y="4831217"/>
            <a:ext cx="1480724" cy="1621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01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056120-E8A3-4DEC-8B92-CB0BDDFB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3" y="1761566"/>
            <a:ext cx="7005919" cy="4007222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400" b="1" dirty="0" smtClean="0">
                <a:latin typeface="Verdana" pitchFamily="34" charset="0"/>
                <a:ea typeface="Verdana" pitchFamily="34" charset="0"/>
              </a:rPr>
              <a:t>Cada vez que debas </a:t>
            </a:r>
            <a:r>
              <a:rPr lang="es-ES" sz="2400" b="1" dirty="0" smtClean="0">
                <a:latin typeface="Verdana" pitchFamily="34" charset="0"/>
                <a:ea typeface="Verdana" pitchFamily="34" charset="0"/>
              </a:rPr>
              <a:t>matricularte </a:t>
            </a:r>
            <a:r>
              <a:rPr lang="es-ES" sz="2400" b="1" dirty="0" smtClean="0">
                <a:latin typeface="Verdana" pitchFamily="34" charset="0"/>
                <a:ea typeface="Verdana" pitchFamily="34" charset="0"/>
              </a:rPr>
              <a:t>en las aulas de las materias, deberás </a:t>
            </a:r>
            <a:r>
              <a:rPr lang="es-ES" sz="2400" b="1" dirty="0" smtClean="0">
                <a:latin typeface="Verdana" pitchFamily="34" charset="0"/>
                <a:ea typeface="Verdana" pitchFamily="34" charset="0"/>
              </a:rPr>
              <a:t>entrar</a:t>
            </a:r>
            <a:r>
              <a:rPr lang="es-ES" sz="2400" b="1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es-ES" sz="2400" b="1" dirty="0" smtClean="0">
                <a:latin typeface="Verdana" pitchFamily="34" charset="0"/>
                <a:ea typeface="Verdana" pitchFamily="34" charset="0"/>
              </a:rPr>
              <a:t>a la carpeta </a:t>
            </a:r>
            <a:r>
              <a:rPr lang="es-ES" sz="2400" b="1" dirty="0" smtClean="0">
                <a:latin typeface="Verdana" pitchFamily="34" charset="0"/>
                <a:ea typeface="Verdana" pitchFamily="34" charset="0"/>
              </a:rPr>
              <a:t>TAGU </a:t>
            </a:r>
            <a:r>
              <a:rPr lang="es-ES" sz="2400" b="1" dirty="0" smtClean="0">
                <a:latin typeface="Verdana" pitchFamily="34" charset="0"/>
                <a:ea typeface="Verdana" pitchFamily="34" charset="0"/>
              </a:rPr>
              <a:t>e ingresar el código correspondiente  de cada materia para poder acceder a las aulas.</a:t>
            </a:r>
            <a:r>
              <a:rPr lang="es-ES" sz="2400" b="1" dirty="0">
                <a:latin typeface="Verdana" pitchFamily="34" charset="0"/>
                <a:ea typeface="Verdana" pitchFamily="34" charset="0"/>
              </a:rPr>
              <a:t/>
            </a:r>
            <a:br>
              <a:rPr lang="es-ES" sz="2400" b="1" dirty="0">
                <a:latin typeface="Verdana" pitchFamily="34" charset="0"/>
                <a:ea typeface="Verdana" pitchFamily="34" charset="0"/>
              </a:rPr>
            </a:br>
            <a:endParaRPr lang="es-AR" sz="24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3" y="3471483"/>
            <a:ext cx="3083139" cy="22816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2 Rectángulo"/>
          <p:cNvSpPr/>
          <p:nvPr/>
        </p:nvSpPr>
        <p:spPr>
          <a:xfrm>
            <a:off x="1570025" y="941297"/>
            <a:ext cx="9026259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Campusacademica.rec.ar</a:t>
            </a:r>
            <a:endParaRPr lang="es-AR" sz="2400" b="1" dirty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7873" y="1882591"/>
            <a:ext cx="3083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smtClean="0">
                <a:latin typeface="Verdana" pitchFamily="34" charset="0"/>
                <a:ea typeface="Verdana" pitchFamily="34" charset="0"/>
              </a:rPr>
              <a:t>Recordá que podés guardar tu contraseña e ingresar al campus una vez que generaste el Usuario.</a:t>
            </a:r>
            <a:endParaRPr lang="es-AR" sz="1600" b="1" dirty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1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6D49427-30B9-4D52-8BDD-BCE1F417F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997" y="2269191"/>
            <a:ext cx="6142317" cy="43133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C6C4FC7-6B45-47BB-AEDA-E9C6EE3DD08A}"/>
              </a:ext>
            </a:extLst>
          </p:cNvPr>
          <p:cNvSpPr txBox="1"/>
          <p:nvPr/>
        </p:nvSpPr>
        <p:spPr>
          <a:xfrm>
            <a:off x="832080" y="457205"/>
            <a:ext cx="9520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Al Acceder al Campus Académica con Tu Usuario</a:t>
            </a:r>
            <a:endParaRPr lang="es-A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E2AC7C4B-6453-4F1A-82F9-AFCDF6E2FF9B}"/>
              </a:ext>
            </a:extLst>
          </p:cNvPr>
          <p:cNvSpPr/>
          <p:nvPr/>
        </p:nvSpPr>
        <p:spPr>
          <a:xfrm>
            <a:off x="586955" y="2111086"/>
            <a:ext cx="3422823" cy="2548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Al hacer clic en </a:t>
            </a:r>
            <a:r>
              <a:rPr lang="es-ES" sz="2400" b="1" dirty="0"/>
              <a:t>Todos los cursos </a:t>
            </a:r>
            <a:r>
              <a:rPr lang="es-ES" sz="2400" dirty="0"/>
              <a:t>encontrarás la carpeta llamada </a:t>
            </a:r>
            <a:r>
              <a:rPr lang="es-ES" sz="2400" b="1" dirty="0"/>
              <a:t>TAGU</a:t>
            </a:r>
            <a:endParaRPr lang="es-AR" sz="2400" b="1" dirty="0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526D99FE-DE61-4353-BECA-693E4B01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21" y="4173495"/>
            <a:ext cx="2474539" cy="20960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708AAD4B-905B-45F4-AC1F-C6D8F5850F56}"/>
              </a:ext>
            </a:extLst>
          </p:cNvPr>
          <p:cNvSpPr txBox="1"/>
          <p:nvPr/>
        </p:nvSpPr>
        <p:spPr>
          <a:xfrm>
            <a:off x="832079" y="1323477"/>
            <a:ext cx="881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En la sección </a:t>
            </a: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</a:rPr>
              <a:t>Mis cursos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, vas a encontrar </a:t>
            </a: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</a:rPr>
              <a:t>Todos los cursos</a:t>
            </a:r>
            <a:endParaRPr lang="es-A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5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body" idx="4294967295"/>
          </p:nvPr>
        </p:nvSpPr>
        <p:spPr>
          <a:xfrm>
            <a:off x="0" y="392113"/>
            <a:ext cx="10642600" cy="6211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2000" b="1" i="0" u="none" strike="noStrike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</a:t>
            </a:r>
          </a:p>
          <a:p>
            <a:pPr marL="9144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MX" sz="2400" b="1" i="0" u="none" strike="noStrike" dirty="0" err="1" smtClean="0">
                <a:solidFill>
                  <a:srgbClr val="212121"/>
                </a:solidFill>
                <a:latin typeface="Verdana" pitchFamily="34" charset="0"/>
                <a:ea typeface="Verdana" pitchFamily="34" charset="0"/>
                <a:cs typeface="Calibri"/>
                <a:sym typeface="Calibri"/>
              </a:rPr>
              <a:t>Ingresá</a:t>
            </a:r>
            <a:r>
              <a:rPr lang="es-MX" sz="2400" b="1" i="0" u="none" strike="noStrike" dirty="0" smtClean="0">
                <a:solidFill>
                  <a:srgbClr val="212121"/>
                </a:solidFill>
                <a:latin typeface="Verdana" pitchFamily="34" charset="0"/>
                <a:ea typeface="Verdana" pitchFamily="34" charset="0"/>
                <a:cs typeface="Calibri"/>
                <a:sym typeface="Calibri"/>
              </a:rPr>
              <a:t> a la carpeta TAGU</a:t>
            </a:r>
            <a:endParaRPr sz="2400" b="1" i="0" u="none" strike="noStrike" dirty="0">
              <a:solidFill>
                <a:srgbClr val="212121"/>
              </a:solidFill>
              <a:latin typeface="Verdana" pitchFamily="34" charset="0"/>
              <a:ea typeface="Verdana" pitchFamily="34" charset="0"/>
              <a:cs typeface="Calibri"/>
              <a:sym typeface="Calibri"/>
            </a:endParaRPr>
          </a:p>
          <a:p>
            <a:pPr marL="9144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s-ES" sz="1900" b="0" dirty="0">
                <a:latin typeface="Twentieth Century"/>
                <a:ea typeface="Twentieth Century"/>
                <a:cs typeface="Twentieth Century"/>
                <a:sym typeface="Twentieth Century"/>
              </a:rPr>
              <a:t/>
            </a:r>
            <a:br>
              <a:rPr lang="es-ES" sz="1900" b="0" dirty="0"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1900" b="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900" i="0" u="none" strike="noStrike" dirty="0">
              <a:solidFill>
                <a:srgbClr val="2121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900" b="1" dirty="0">
              <a:solidFill>
                <a:srgbClr val="2121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900" b="1" i="0" u="none" strike="noStrike" dirty="0">
              <a:solidFill>
                <a:srgbClr val="2121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900" b="1" i="0" u="none" strike="noStrike" dirty="0">
              <a:solidFill>
                <a:srgbClr val="2121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900" b="1" dirty="0">
              <a:solidFill>
                <a:srgbClr val="2121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900" b="1" i="0" u="none" strike="noStrike" dirty="0">
              <a:solidFill>
                <a:srgbClr val="2121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b="0" dirty="0"/>
              <a:t/>
            </a:r>
            <a:br>
              <a:rPr lang="es-ES" b="0" dirty="0"/>
            </a:br>
            <a:endParaRPr sz="1800" b="1" i="0" u="none" strike="noStrike"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ts val="1800"/>
              <a:buNone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ts val="1800"/>
              <a:buNone/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4865" y="1940646"/>
            <a:ext cx="6265835" cy="3021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1AC6EEDA-919F-4F16-AC13-E1774F0FA84B}"/>
              </a:ext>
            </a:extLst>
          </p:cNvPr>
          <p:cNvSpPr txBox="1"/>
          <p:nvPr/>
        </p:nvSpPr>
        <p:spPr>
          <a:xfrm>
            <a:off x="6582578" y="3534818"/>
            <a:ext cx="439152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</a:t>
            </a:r>
            <a:endParaRPr lang="es-AR" sz="18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74950" y="1428452"/>
            <a:ext cx="449172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SzPts val="1800"/>
              <a:buNone/>
            </a:pPr>
            <a:r>
              <a:rPr lang="es-ES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Una vez que ingresaste a la carpeta TAGU, te vas a encontrar con otras carpetas</a:t>
            </a:r>
            <a:endParaRPr lang="es-E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ts val="1800"/>
              <a:buNone/>
            </a:pPr>
            <a:endParaRPr lang="es-E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E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Ingresa a la carpeta del cuatrimestre que corresponda</a:t>
            </a:r>
          </a:p>
          <a:p>
            <a:endParaRPr lang="es-E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Encontrarás el listado de todas las materias de la carrera</a:t>
            </a:r>
            <a:endParaRPr lang="es-E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ES" b="1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1D8CDCE-4067-439B-9A42-F98AC559E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376" y="969731"/>
            <a:ext cx="5877573" cy="47343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7FC2A12-00A4-4F3A-84F0-839DDD1214BF}"/>
              </a:ext>
            </a:extLst>
          </p:cNvPr>
          <p:cNvSpPr txBox="1"/>
          <p:nvPr/>
        </p:nvSpPr>
        <p:spPr>
          <a:xfrm>
            <a:off x="2983832" y="926432"/>
            <a:ext cx="59315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</a:rPr>
              <a:t>BARRA DE NAVEGACIÓN </a:t>
            </a:r>
            <a:endParaRPr lang="es-AR" b="1" dirty="0"/>
          </a:p>
        </p:txBody>
      </p:sp>
      <p:sp>
        <p:nvSpPr>
          <p:cNvPr id="6" name="Globo: línea doblada con barra de énfasis 5">
            <a:extLst>
              <a:ext uri="{FF2B5EF4-FFF2-40B4-BE49-F238E27FC236}">
                <a16:creationId xmlns="" xmlns:a16="http://schemas.microsoft.com/office/drawing/2014/main" id="{8F1A4028-3839-4EE8-9AA8-8DBB5304C5B1}"/>
              </a:ext>
            </a:extLst>
          </p:cNvPr>
          <p:cNvSpPr/>
          <p:nvPr/>
        </p:nvSpPr>
        <p:spPr>
          <a:xfrm>
            <a:off x="7447548" y="2334133"/>
            <a:ext cx="4105355" cy="211755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938"/>
              <a:gd name="adj6" fmla="val -14314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Haciendo clic en Página Principal vas a poder ver el listado de todos los cursos a través de la carpeta TAGU.</a:t>
            </a:r>
            <a:endParaRPr lang="es-A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D8231C0-9275-4B9A-BC6E-18C5209FE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371" y="4628709"/>
            <a:ext cx="1589708" cy="17226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7" y="1722121"/>
            <a:ext cx="6341745" cy="39933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9 Flecha doblada"/>
          <p:cNvSpPr/>
          <p:nvPr/>
        </p:nvSpPr>
        <p:spPr>
          <a:xfrm>
            <a:off x="1532965" y="2790264"/>
            <a:ext cx="6252882" cy="289112"/>
          </a:xfrm>
          <a:prstGeom prst="bentArrow">
            <a:avLst>
              <a:gd name="adj1" fmla="val 25000"/>
              <a:gd name="adj2" fmla="val 26163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5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68A0B43D-A2B1-4A2F-A39C-41246D41BC96}"/>
              </a:ext>
            </a:extLst>
          </p:cNvPr>
          <p:cNvSpPr txBox="1"/>
          <p:nvPr/>
        </p:nvSpPr>
        <p:spPr>
          <a:xfrm>
            <a:off x="1533377" y="604917"/>
            <a:ext cx="814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Aula Coordinación Académica</a:t>
            </a:r>
            <a:endParaRPr lang="es-A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954688D-F9E9-4BA2-A4DC-ADB45E8F5B2D}"/>
              </a:ext>
            </a:extLst>
          </p:cNvPr>
          <p:cNvSpPr txBox="1"/>
          <p:nvPr/>
        </p:nvSpPr>
        <p:spPr>
          <a:xfrm>
            <a:off x="801859" y="1744400"/>
            <a:ext cx="3910820" cy="3293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En la primera solapa del aula de 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Coordinación Académica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llamada 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General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,  encontrarás los recursos: </a:t>
            </a:r>
          </a:p>
          <a:p>
            <a:pPr>
              <a:lnSpc>
                <a:spcPct val="150000"/>
              </a:lnSpc>
            </a:pP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Mensajería, Asistencia técnica, Novedades, Información útil para la cursada, Trámites, SIU Guaraní e  Información académica.</a:t>
            </a:r>
          </a:p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45" y="1663540"/>
            <a:ext cx="6260115" cy="36704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5218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948EA2F5-160A-4183-97FC-2A1616F9007A}"/>
              </a:ext>
            </a:extLst>
          </p:cNvPr>
          <p:cNvSpPr txBox="1"/>
          <p:nvPr/>
        </p:nvSpPr>
        <p:spPr>
          <a:xfrm>
            <a:off x="1259177" y="568575"/>
            <a:ext cx="9460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¿Cómo nos comunicamos en el aula de coordinación?</a:t>
            </a:r>
            <a:endParaRPr lang="es-A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84" y="2026043"/>
            <a:ext cx="7028719" cy="33812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2 CuadroTexto"/>
          <p:cNvSpPr txBox="1"/>
          <p:nvPr/>
        </p:nvSpPr>
        <p:spPr>
          <a:xfrm>
            <a:off x="10317480" y="202604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088880" y="1615439"/>
            <a:ext cx="1905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 </a:t>
            </a:r>
            <a:endParaRPr lang="es-ES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wentieth Century"/>
              <a:sym typeface="Twentieth Century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003856" y="1399570"/>
            <a:ext cx="1990024" cy="4201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A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l hacer clic en Asistencia Técnica aparece la dirección de correo para consultarnos</a:t>
            </a:r>
          </a:p>
          <a:p>
            <a:pPr lvl="0">
              <a:lnSpc>
                <a:spcPct val="150000"/>
              </a:lnSpc>
            </a:pP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 "</a:t>
            </a:r>
            <a:r>
              <a:rPr lang="es-AR" sz="1600" dirty="0">
                <a:latin typeface="Verdana" pitchFamily="34" charset="0"/>
                <a:ea typeface="Verdana" pitchFamily="34" charset="0"/>
                <a:hlinkClick r:id="rId3"/>
              </a:rPr>
              <a:t>ayudacampustagu@gmail.com</a:t>
            </a:r>
            <a:r>
              <a:rPr lang="es-E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"</a:t>
            </a:r>
            <a:endParaRPr lang="es-ES"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Twentieth Century"/>
              <a:sym typeface="Twentieth Century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2280257" y="2956565"/>
            <a:ext cx="2992787" cy="510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Flecha izquierda"/>
          <p:cNvSpPr/>
          <p:nvPr/>
        </p:nvSpPr>
        <p:spPr>
          <a:xfrm>
            <a:off x="7330440" y="2956565"/>
            <a:ext cx="2673416" cy="510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CuadroTexto"/>
          <p:cNvSpPr txBox="1"/>
          <p:nvPr/>
        </p:nvSpPr>
        <p:spPr>
          <a:xfrm>
            <a:off x="259083" y="1825858"/>
            <a:ext cx="2021175" cy="33701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A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l hacer clic en Mensajería aparece la dirección de correo para consultarnos  "</a:t>
            </a:r>
            <a:r>
              <a:rPr lang="es-ES" sz="14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coordinaciontagu@rec.uba.ar</a:t>
            </a:r>
            <a:r>
              <a:rPr lang="es-ES" sz="16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wentieth Century"/>
                <a:sym typeface="Twentieth Century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35680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83913566-14FB-4D1F-82F8-13EE3976D206}"/>
              </a:ext>
            </a:extLst>
          </p:cNvPr>
          <p:cNvSpPr txBox="1"/>
          <p:nvPr/>
        </p:nvSpPr>
        <p:spPr>
          <a:xfrm>
            <a:off x="1871003" y="821128"/>
            <a:ext cx="9246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Novedades: nuestra cartelera con anuncios importantes para la cursada</a:t>
            </a:r>
            <a:endParaRPr lang="es-ES" sz="1800" b="1" strike="sngStrik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5CE8C4B5-5377-430A-87E2-1B9AE6D63586}"/>
              </a:ext>
            </a:extLst>
          </p:cNvPr>
          <p:cNvSpPr/>
          <p:nvPr/>
        </p:nvSpPr>
        <p:spPr>
          <a:xfrm>
            <a:off x="661741" y="2009275"/>
            <a:ext cx="3260559" cy="30560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S" sz="1800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En Novedades encontrarán la  “Cartelera” con los  anuncios  y fechas de inscripciones a  materias y exámenes finales, cierres de cuatrimestres etc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. </a:t>
            </a:r>
            <a:endParaRPr lang="es-A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44" y="1955530"/>
            <a:ext cx="7574280" cy="37606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3 Flecha derecha"/>
          <p:cNvSpPr/>
          <p:nvPr/>
        </p:nvSpPr>
        <p:spPr>
          <a:xfrm>
            <a:off x="3922300" y="4533418"/>
            <a:ext cx="19908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9751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2712</TotalTime>
  <Words>631</Words>
  <Application>Microsoft Office PowerPoint</Application>
  <PresentationFormat>Personalizado</PresentationFormat>
  <Paragraphs>88</Paragraphs>
  <Slides>18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Cada vez que debas matricularte en las aulas de las materias, deberás entrar a la carpeta TAGU e ingresar el código correspondiente  de cada materia para poder acceder a las aulas.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Página principal de Materia</vt:lpstr>
      <vt:lpstr>Presentación de PowerPoint</vt:lpstr>
      <vt:lpstr>Presentación de PowerPoint</vt:lpstr>
      <vt:lpstr> recomendaciones y sugerencias en Información útil para la cursada</vt:lpstr>
      <vt:lpstr>ACCESO DIRECTO AL CAMPUS ACADÉMICA DESDE EL CELULAR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User</cp:lastModifiedBy>
  <cp:revision>204</cp:revision>
  <dcterms:created xsi:type="dcterms:W3CDTF">2020-08-23T18:44:41Z</dcterms:created>
  <dcterms:modified xsi:type="dcterms:W3CDTF">2021-08-17T21:12:55Z</dcterms:modified>
</cp:coreProperties>
</file>