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5" r:id="rId3"/>
    <p:sldId id="264" r:id="rId4"/>
    <p:sldId id="258" r:id="rId5"/>
    <p:sldId id="266" r:id="rId6"/>
    <p:sldId id="260" r:id="rId7"/>
    <p:sldId id="259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5F3E8-96E4-4A14-B19B-007F473D8E99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A76A1-DBE4-4031-9D1C-76231587529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156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65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581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861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92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5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90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8726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>
            <a:off x="10058401" y="876300"/>
            <a:ext cx="1733551" cy="577851"/>
          </a:xfrm>
          <a:prstGeom prst="triangle">
            <a:avLst>
              <a:gd name="adj" fmla="val 32426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7" name="Google Shape;17;p15"/>
          <p:cNvGrpSpPr/>
          <p:nvPr/>
        </p:nvGrpSpPr>
        <p:grpSpPr>
          <a:xfrm>
            <a:off x="0" y="-8467"/>
            <a:ext cx="11548533" cy="6866467"/>
            <a:chOff x="0" y="-7088"/>
            <a:chExt cx="8661398" cy="5150588"/>
          </a:xfrm>
        </p:grpSpPr>
        <p:sp>
          <p:nvSpPr>
            <p:cNvPr id="18" name="Google Shape;18;p15"/>
            <p:cNvSpPr/>
            <p:nvPr/>
          </p:nvSpPr>
          <p:spPr>
            <a:xfrm>
              <a:off x="0" y="-737"/>
              <a:ext cx="3524249" cy="5144237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5"/>
            <p:cNvSpPr/>
            <p:nvPr/>
          </p:nvSpPr>
          <p:spPr>
            <a:xfrm rot="10800000" flipH="1">
              <a:off x="3517899" y="-7088"/>
              <a:ext cx="5143499" cy="5144237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0" name="Google Shape;20;p15"/>
          <p:cNvGrpSpPr/>
          <p:nvPr/>
        </p:nvGrpSpPr>
        <p:grpSpPr>
          <a:xfrm rot="10800000" flipH="1">
            <a:off x="0" y="1454151"/>
            <a:ext cx="11810999" cy="3949700"/>
            <a:chOff x="-8178042" y="-4493254"/>
            <a:chExt cx="19508069" cy="6522736"/>
          </a:xfrm>
        </p:grpSpPr>
        <p:sp>
          <p:nvSpPr>
            <p:cNvPr id="21" name="Google Shape;21;p15"/>
            <p:cNvSpPr/>
            <p:nvPr/>
          </p:nvSpPr>
          <p:spPr>
            <a:xfrm>
              <a:off x="-8178042" y="-4493254"/>
              <a:ext cx="12966924" cy="6522736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22" name="Google Shape;22;p15"/>
            <p:cNvSpPr/>
            <p:nvPr/>
          </p:nvSpPr>
          <p:spPr>
            <a:xfrm>
              <a:off x="4806361" y="-4493254"/>
              <a:ext cx="6523666" cy="6522736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3" name="Google Shape;23;p15"/>
          <p:cNvGrpSpPr/>
          <p:nvPr/>
        </p:nvGrpSpPr>
        <p:grpSpPr>
          <a:xfrm>
            <a:off x="4902200" y="5704418"/>
            <a:ext cx="7308851" cy="577849"/>
            <a:chOff x="5582265" y="4646738"/>
            <a:chExt cx="5480829" cy="432996"/>
          </a:xfrm>
        </p:grpSpPr>
        <p:sp>
          <p:nvSpPr>
            <p:cNvPr id="24" name="Google Shape;24;p15"/>
            <p:cNvSpPr/>
            <p:nvPr/>
          </p:nvSpPr>
          <p:spPr>
            <a:xfrm rot="10800000">
              <a:off x="5582265" y="4948091"/>
              <a:ext cx="393642" cy="131643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" name="Google Shape;25;p15"/>
            <p:cNvGrpSpPr/>
            <p:nvPr/>
          </p:nvGrpSpPr>
          <p:grpSpPr>
            <a:xfrm flipH="1">
              <a:off x="5585440" y="4646738"/>
              <a:ext cx="5477654" cy="304525"/>
              <a:chOff x="-24158755" y="330075"/>
              <a:chExt cx="30567270" cy="1699361"/>
            </a:xfrm>
          </p:grpSpPr>
          <p:sp>
            <p:nvSpPr>
              <p:cNvPr id="26" name="Google Shape;26;p15"/>
              <p:cNvSpPr/>
              <p:nvPr/>
            </p:nvSpPr>
            <p:spPr>
              <a:xfrm>
                <a:off x="-24158755" y="330075"/>
                <a:ext cx="28910912" cy="1699361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67"/>
                  <a:buFont typeface="Arial"/>
                  <a:buNone/>
                </a:pPr>
                <a:endPara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5"/>
              <p:cNvSpPr/>
              <p:nvPr/>
            </p:nvSpPr>
            <p:spPr>
              <a:xfrm>
                <a:off x="4707873" y="330075"/>
                <a:ext cx="1700642" cy="1699361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67"/>
                  <a:buFont typeface="Arial"/>
                  <a:buNone/>
                </a:pPr>
                <a:endPara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8" name="Google Shape;28;p15"/>
          <p:cNvSpPr txBox="1">
            <a:spLocks noGrp="1"/>
          </p:cNvSpPr>
          <p:nvPr>
            <p:ph type="ctrTitle"/>
          </p:nvPr>
        </p:nvSpPr>
        <p:spPr>
          <a:xfrm>
            <a:off x="914400" y="1454333"/>
            <a:ext cx="7157200" cy="39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862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567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353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943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018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755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394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732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46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7A86-3E85-4FB8-B7EB-30085989A802}" type="datetimeFigureOut">
              <a:rPr lang="es-AR" smtClean="0"/>
              <a:t>20/9/2022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2FA53-40C4-4875-9690-7387E3805A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504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"/>
          <p:cNvSpPr txBox="1">
            <a:spLocks noGrp="1"/>
          </p:cNvSpPr>
          <p:nvPr>
            <p:ph type="ctrTitle"/>
          </p:nvPr>
        </p:nvSpPr>
        <p:spPr>
          <a:xfrm>
            <a:off x="285751" y="1619251"/>
            <a:ext cx="6923941" cy="3333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Clr>
                <a:srgbClr val="FFFFFF"/>
              </a:buClr>
            </a:pPr>
            <a:r>
              <a:rPr lang="es-AR" sz="3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PP3: Desarrollo e implementación de proyectos.</a:t>
            </a:r>
            <a:br>
              <a:rPr lang="es-AR" sz="3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32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AR" sz="32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AR" sz="3200" b="1" i="1" smtClean="0">
                <a:solidFill>
                  <a:srgbClr val="FFFFFF"/>
                </a:solidFill>
              </a:rPr>
              <a:t>Clase </a:t>
            </a:r>
            <a:r>
              <a:rPr lang="es-AR" sz="3200" b="1" i="1" smtClean="0">
                <a:solidFill>
                  <a:srgbClr val="FFFFFF"/>
                </a:solidFill>
              </a:rPr>
              <a:t>Nº3: </a:t>
            </a:r>
            <a:r>
              <a:rPr lang="es-ES" sz="3200" b="1" i="1" dirty="0" smtClean="0">
                <a:solidFill>
                  <a:srgbClr val="FFFFFF"/>
                </a:solidFill>
              </a:rPr>
              <a:t>La evaluación</a:t>
            </a:r>
            <a:endParaRPr sz="3200" i="1" dirty="0"/>
          </a:p>
        </p:txBody>
      </p:sp>
      <p:sp>
        <p:nvSpPr>
          <p:cNvPr id="201" name="Google Shape;201;p1"/>
          <p:cNvSpPr/>
          <p:nvPr/>
        </p:nvSpPr>
        <p:spPr>
          <a:xfrm>
            <a:off x="5190260" y="5658943"/>
            <a:ext cx="700174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AR" sz="2400" b="1" dirty="0">
                <a:solidFill>
                  <a:srgbClr val="F2F2F2"/>
                </a:solidFill>
                <a:ea typeface="Calibri"/>
                <a:cs typeface="Calibri"/>
                <a:sym typeface="Calibri"/>
              </a:rPr>
              <a:t>Prof. </a:t>
            </a:r>
            <a:r>
              <a:rPr lang="es-AR" sz="2400" b="1">
                <a:solidFill>
                  <a:srgbClr val="F2F2F2"/>
                </a:solidFill>
                <a:ea typeface="Calibri"/>
                <a:cs typeface="Calibri"/>
                <a:sym typeface="Calibri"/>
              </a:rPr>
              <a:t>Brian Fuksman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798127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484078" y="140677"/>
            <a:ext cx="206619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/>
              <a:t>Consigna semanal</a:t>
            </a:r>
            <a:endParaRPr lang="es-AR" dirty="0"/>
          </a:p>
        </p:txBody>
      </p:sp>
      <p:sp>
        <p:nvSpPr>
          <p:cNvPr id="4" name="CuadroTexto 3"/>
          <p:cNvSpPr txBox="1"/>
          <p:nvPr/>
        </p:nvSpPr>
        <p:spPr>
          <a:xfrm>
            <a:off x="322385" y="1130652"/>
            <a:ext cx="118696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Redactar en una carilla un documento que contenga la siguiente información para realizar una “Evaluación de </a:t>
            </a:r>
            <a:r>
              <a:rPr lang="es-AR" sz="1600" u="sng" dirty="0" smtClean="0"/>
              <a:t>Resultados</a:t>
            </a:r>
            <a:r>
              <a:rPr lang="es-AR" sz="1600" dirty="0" smtClean="0"/>
              <a:t>”</a:t>
            </a:r>
          </a:p>
          <a:p>
            <a:endParaRPr lang="es-AR" sz="1600" dirty="0"/>
          </a:p>
          <a:p>
            <a:pPr marL="342900" indent="-342900">
              <a:buAutoNum type="arabicParenR"/>
            </a:pPr>
            <a:r>
              <a:rPr lang="es-AR" sz="1600" dirty="0" smtClean="0"/>
              <a:t>Definir cuál/es área será la responsable de evaluar el proyecto.</a:t>
            </a:r>
          </a:p>
          <a:p>
            <a:pPr marL="342900" indent="-342900">
              <a:buAutoNum type="arabicParenR"/>
            </a:pPr>
            <a:r>
              <a:rPr lang="es-AR" sz="1600" dirty="0" smtClean="0"/>
              <a:t>Completar el cuadro con 1 indicador de “impacto” (relacionado con la “finalidad” del proyecto) para medir el grado de efectividad del proyecto</a:t>
            </a:r>
          </a:p>
          <a:p>
            <a:endParaRPr lang="es-AR" sz="16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78108"/>
              </p:ext>
            </p:extLst>
          </p:nvPr>
        </p:nvGraphicFramePr>
        <p:xfrm>
          <a:off x="1443845" y="3092355"/>
          <a:ext cx="9379486" cy="2220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429">
                  <a:extLst>
                    <a:ext uri="{9D8B030D-6E8A-4147-A177-3AD203B41FA5}">
                      <a16:colId xmlns:a16="http://schemas.microsoft.com/office/drawing/2014/main" val="3741411127"/>
                    </a:ext>
                  </a:extLst>
                </a:gridCol>
                <a:gridCol w="3132281">
                  <a:extLst>
                    <a:ext uri="{9D8B030D-6E8A-4147-A177-3AD203B41FA5}">
                      <a16:colId xmlns:a16="http://schemas.microsoft.com/office/drawing/2014/main" val="2133697435"/>
                    </a:ext>
                  </a:extLst>
                </a:gridCol>
                <a:gridCol w="3354776">
                  <a:extLst>
                    <a:ext uri="{9D8B030D-6E8A-4147-A177-3AD203B41FA5}">
                      <a16:colId xmlns:a16="http://schemas.microsoft.com/office/drawing/2014/main" val="1571454412"/>
                    </a:ext>
                  </a:extLst>
                </a:gridCol>
              </a:tblGrid>
              <a:tr h="266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>
                          <a:effectLst/>
                        </a:rPr>
                        <a:t>Indicador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>
                          <a:effectLst/>
                        </a:rPr>
                        <a:t>Línea de base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>
                          <a:effectLst/>
                        </a:rPr>
                        <a:t>Meta a alcanzar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250070"/>
                  </a:ext>
                </a:extLst>
              </a:tr>
              <a:tr h="7014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</a:rPr>
                        <a:t>Índice</a:t>
                      </a:r>
                      <a:r>
                        <a:rPr lang="es-AR" sz="1500" baseline="0" dirty="0" smtClean="0">
                          <a:effectLst/>
                        </a:rPr>
                        <a:t> de satisfacción de los  usuarios del servicio prestado por la Secretaría X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</a:rPr>
                        <a:t>El 50% de los usuarios encuestados</a:t>
                      </a:r>
                      <a:r>
                        <a:rPr lang="es-AR" sz="1500" baseline="0" dirty="0" smtClean="0">
                          <a:effectLst/>
                        </a:rPr>
                        <a:t> manifestaron su satisfacción por el servicio recibido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</a:rPr>
                        <a:t>Tras finalizar el proyecto,</a:t>
                      </a:r>
                      <a:r>
                        <a:rPr lang="es-AR" sz="1500" baseline="0" dirty="0" smtClean="0">
                          <a:effectLst/>
                        </a:rPr>
                        <a:t> a</a:t>
                      </a:r>
                      <a:r>
                        <a:rPr lang="es-AR" sz="1500" dirty="0" smtClean="0">
                          <a:effectLst/>
                        </a:rPr>
                        <a:t>l menos el 80% de los usuarios encuestados</a:t>
                      </a:r>
                      <a:r>
                        <a:rPr lang="es-AR" sz="1500" baseline="0" dirty="0" smtClean="0">
                          <a:effectLst/>
                        </a:rPr>
                        <a:t> manifiestan su satisfacción por la atención recibida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87540"/>
                  </a:ext>
                </a:extLst>
              </a:tr>
              <a:tr h="7014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de aprobación</a:t>
                      </a:r>
                      <a:r>
                        <a:rPr lang="es-AR" sz="15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los exámenes de matemática del CBC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</a:t>
                      </a:r>
                      <a:r>
                        <a:rPr lang="es-AR" sz="15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30% de los estudiantes del CBC aprueban el examen de matemática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Tras finalizar el proyecto, al</a:t>
                      </a:r>
                      <a:r>
                        <a:rPr lang="es-AR" sz="15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menos el 50% de los estudiantes lograrán aprobar el examen de matemática</a:t>
                      </a:r>
                      <a:endParaRPr lang="es-A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52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0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Repaso de contenidos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5453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8793"/>
            <a:ext cx="12192000" cy="39980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AR" sz="2800" b="1" dirty="0" smtClean="0"/>
              <a:t>La cadena de valor público</a:t>
            </a:r>
            <a:endParaRPr lang="es-AR" sz="2800" b="1" dirty="0"/>
          </a:p>
        </p:txBody>
      </p:sp>
      <p:sp>
        <p:nvSpPr>
          <p:cNvPr id="6" name="Rectángulo 5"/>
          <p:cNvSpPr/>
          <p:nvPr/>
        </p:nvSpPr>
        <p:spPr>
          <a:xfrm>
            <a:off x="70339" y="409150"/>
            <a:ext cx="1212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200" dirty="0" smtClean="0"/>
              <a:t>Es un modelo teórico que permite analizar el proceso a través del cual las instituciones públicas convierten </a:t>
            </a:r>
            <a:r>
              <a:rPr lang="es-AR" sz="1200" i="1" dirty="0" smtClean="0"/>
              <a:t>insumos</a:t>
            </a:r>
            <a:r>
              <a:rPr lang="es-AR" sz="1200" dirty="0" smtClean="0"/>
              <a:t> en </a:t>
            </a:r>
            <a:r>
              <a:rPr lang="es-AR" sz="1200" i="1" dirty="0" smtClean="0"/>
              <a:t>productos </a:t>
            </a:r>
            <a:r>
              <a:rPr lang="es-AR" sz="1200" dirty="0" smtClean="0"/>
              <a:t>que luego son entregados a la sociedad con el fin de obtener resultados e impactos esperados. Dichos proyectos son valorados positivamente por la sociedad y aquello justifica la intervención del ente público.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9" y="969806"/>
            <a:ext cx="11753850" cy="4604517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836625" y="5767841"/>
            <a:ext cx="611212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Mientras que los </a:t>
            </a:r>
            <a:r>
              <a:rPr lang="es-ES" sz="1200" b="1" dirty="0" smtClean="0"/>
              <a:t>resultados</a:t>
            </a:r>
            <a:r>
              <a:rPr lang="es-ES" sz="1200" dirty="0" smtClean="0"/>
              <a:t> son los cambios </a:t>
            </a:r>
            <a:r>
              <a:rPr lang="es-ES" sz="1200" u="sng" dirty="0" smtClean="0"/>
              <a:t>directos</a:t>
            </a:r>
            <a:r>
              <a:rPr lang="es-ES" sz="1200" dirty="0" smtClean="0"/>
              <a:t> que se busca lograr a partir de la entrega de productos, los </a:t>
            </a:r>
            <a:r>
              <a:rPr lang="es-ES" sz="1200" b="1" dirty="0" smtClean="0"/>
              <a:t>impactos</a:t>
            </a:r>
            <a:r>
              <a:rPr lang="es-ES" sz="1200" dirty="0" smtClean="0"/>
              <a:t> aluden a cambios </a:t>
            </a:r>
            <a:r>
              <a:rPr lang="es-ES" sz="1200" u="sng" dirty="0" smtClean="0"/>
              <a:t>relacionados o derivados de los resultados, pero indirectos </a:t>
            </a:r>
            <a:r>
              <a:rPr lang="es-ES" sz="1200" dirty="0" smtClean="0"/>
              <a:t>(ya que su concreción también depende de factores externos no controlables o del accionar de muchas otras instituciones públicas y fenómenos sociales)</a:t>
            </a:r>
          </a:p>
        </p:txBody>
      </p:sp>
    </p:spTree>
    <p:extLst>
      <p:ext uri="{BB962C8B-B14F-4D97-AF65-F5344CB8AC3E}">
        <p14:creationId xmlns:p14="http://schemas.microsoft.com/office/powerpoint/2010/main" val="419198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"/>
          <p:cNvSpPr txBox="1">
            <a:spLocks noGrp="1"/>
          </p:cNvSpPr>
          <p:nvPr>
            <p:ph type="title" idx="4294967295"/>
          </p:nvPr>
        </p:nvSpPr>
        <p:spPr>
          <a:xfrm>
            <a:off x="2743200" y="-405862"/>
            <a:ext cx="9720263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Twentieth Century"/>
              <a:buNone/>
            </a:pPr>
            <a:r>
              <a:rPr lang="es-AR" sz="2800"/>
              <a:t>LA DIFERENCIA ENTRE EL MONITOREO Y LA EVALUACIÓN.</a:t>
            </a:r>
            <a:endParaRPr/>
          </a:p>
        </p:txBody>
      </p:sp>
      <p:sp>
        <p:nvSpPr>
          <p:cNvPr id="219" name="Google Shape;219;p4"/>
          <p:cNvSpPr txBox="1"/>
          <p:nvPr/>
        </p:nvSpPr>
        <p:spPr>
          <a:xfrm>
            <a:off x="7912576" y="1153875"/>
            <a:ext cx="1495425" cy="333375"/>
          </a:xfrm>
          <a:prstGeom prst="rect">
            <a:avLst/>
          </a:prstGeom>
          <a:solidFill>
            <a:schemeClr val="accent3"/>
          </a:solidFill>
          <a:ln w="15875" cap="flat" cmpd="sng">
            <a:solidFill>
              <a:srgbClr val="1C96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</a:pPr>
            <a:r>
              <a:rPr lang="es-AR" sz="14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EVALUACIÓN</a:t>
            </a:r>
            <a:endParaRPr sz="1100" b="0" i="0" u="none" strike="noStrike" cap="non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20" name="Google Shape;220;p4"/>
          <p:cNvSpPr txBox="1"/>
          <p:nvPr/>
        </p:nvSpPr>
        <p:spPr>
          <a:xfrm>
            <a:off x="1948082" y="1053110"/>
            <a:ext cx="2828290" cy="333375"/>
          </a:xfrm>
          <a:prstGeom prst="rect">
            <a:avLst/>
          </a:prstGeom>
          <a:solidFill>
            <a:schemeClr val="accent3"/>
          </a:solidFill>
          <a:ln w="15875" cap="flat" cmpd="sng">
            <a:solidFill>
              <a:srgbClr val="1C96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</a:pPr>
            <a:r>
              <a:rPr lang="es-AR" sz="14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MONITOREO O CONTROL</a:t>
            </a:r>
            <a:endParaRPr sz="1100" b="0" i="0" u="none" strike="noStrike" cap="non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5930502" y="962153"/>
            <a:ext cx="781050" cy="447675"/>
          </a:xfrm>
          <a:prstGeom prst="mathNotEqual">
            <a:avLst>
              <a:gd name="adj1" fmla="val 23520"/>
              <a:gd name="adj2" fmla="val 6600000"/>
              <a:gd name="adj3" fmla="val 11760"/>
            </a:avLst>
          </a:prstGeom>
          <a:solidFill>
            <a:schemeClr val="dk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wentieth Century"/>
              <a:buNone/>
            </a:pPr>
            <a:endParaRPr sz="1800" b="0" i="0" u="none" strike="noStrike" cap="non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22" name="Google Shape;222;p4"/>
          <p:cNvSpPr txBox="1"/>
          <p:nvPr/>
        </p:nvSpPr>
        <p:spPr>
          <a:xfrm>
            <a:off x="304800" y="1724152"/>
            <a:ext cx="4955345" cy="325637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arenR"/>
            </a:pP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un </a:t>
            </a:r>
            <a:r>
              <a:rPr lang="es-AR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procedimiento sistemático</a:t>
            </a: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empleado para comprobar la eficiencia y efectividad del proceso de ejecución de un proyecto. 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arenR"/>
            </a:pPr>
            <a:r>
              <a:rPr lang="es-AR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 marco de referencia es el plan de actividades </a:t>
            </a: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y, en consecuencia, analiza la ejecución de las actividades en relación a dicho plan.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arenR"/>
            </a:pP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Permite identificar los logros y debilidades y </a:t>
            </a:r>
            <a:r>
              <a:rPr lang="es-AR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recomendar medidas correctivas</a:t>
            </a: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arenR"/>
            </a:pP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efectúa durante la </a:t>
            </a:r>
            <a:r>
              <a:rPr lang="es-AR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etapa de ejecución</a:t>
            </a: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un proyecto. 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lang="es-AR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4"/>
          <p:cNvSpPr txBox="1"/>
          <p:nvPr/>
        </p:nvSpPr>
        <p:spPr>
          <a:xfrm>
            <a:off x="6006182" y="1724152"/>
            <a:ext cx="5791200" cy="325637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eriod"/>
            </a:pP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una reflexión sistémica sobre el diseño, la ejecución, la eficiencia, la efectividad, los procesos, los resultados de un proyecto en ejecución o completado. 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eriod"/>
            </a:pPr>
            <a:r>
              <a:rPr lang="es-AR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evaluación se extiende más allá del monitoreo </a:t>
            </a: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porque reconoce que el plan de acción constituye una hipótesis de trabajo y, por lo tanto, busca comprobar que el camino elegido efectivamente esté conduciendo a las mejoras en las condiciones de vida que se procuran.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wentieth Century"/>
              <a:buAutoNum type="arabicPeriod"/>
            </a:pPr>
            <a:r>
              <a:rPr lang="es-AR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evaluación puede realizarse durante todas las etapas del ciclo del proyecto, incluyendo varios años después de completada la ejecución.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304800" y="5590518"/>
            <a:ext cx="11492582" cy="1069395"/>
          </a:xfrm>
          <a:prstGeom prst="rect">
            <a:avLst/>
          </a:prstGeom>
          <a:gradFill>
            <a:gsLst>
              <a:gs pos="0">
                <a:srgbClr val="7DA385"/>
              </a:gs>
              <a:gs pos="100000">
                <a:srgbClr val="A5C5AD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s-AR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Tanto en el monitoreo como en la evaluación, se debe </a:t>
            </a:r>
            <a:r>
              <a:rPr lang="es-AR" sz="1800" b="1" i="0" u="sng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determinar las medidas y estándares de desempeño</a:t>
            </a:r>
            <a:r>
              <a:rPr lang="es-AR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que sirven de referencia para </a:t>
            </a:r>
            <a:r>
              <a:rPr lang="es-AR" sz="1800" b="0" i="0" u="sng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juzgar la información recolectada</a:t>
            </a:r>
            <a:r>
              <a:rPr lang="es-AR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y, posteriormente, </a:t>
            </a:r>
            <a:r>
              <a:rPr lang="es-AR" sz="1800" b="0" i="0" u="sng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tomar decisiones </a:t>
            </a:r>
            <a:r>
              <a:rPr lang="es-AR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(si fuera necesario).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s-AR"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 anterior, exige </a:t>
            </a:r>
            <a:r>
              <a:rPr lang="es-AR" sz="1800" b="1" i="0" u="sng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construir indicadores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927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El plan de evaluación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4927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"/>
          <p:cNvSpPr txBox="1">
            <a:spLocks noGrp="1"/>
          </p:cNvSpPr>
          <p:nvPr>
            <p:ph type="title" idx="4294967295"/>
          </p:nvPr>
        </p:nvSpPr>
        <p:spPr>
          <a:xfrm>
            <a:off x="248529" y="0"/>
            <a:ext cx="12932899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s-AR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Criterios de evaluación de un programa/proyecto</a:t>
            </a:r>
            <a:r>
              <a:rPr lang="es-AR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s-AR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 b="1" dirty="0">
              <a:solidFill>
                <a:schemeClr val="dk1"/>
              </a:solidFill>
            </a:endParaRPr>
          </a:p>
        </p:txBody>
      </p:sp>
      <p:graphicFrame>
        <p:nvGraphicFramePr>
          <p:cNvPr id="259" name="Google Shape;259;p9"/>
          <p:cNvGraphicFramePr/>
          <p:nvPr>
            <p:extLst>
              <p:ext uri="{D42A27DB-BD31-4B8C-83A1-F6EECF244321}">
                <p14:modId xmlns:p14="http://schemas.microsoft.com/office/powerpoint/2010/main" val="2689202498"/>
              </p:ext>
            </p:extLst>
          </p:nvPr>
        </p:nvGraphicFramePr>
        <p:xfrm>
          <a:off x="399755" y="1660443"/>
          <a:ext cx="11343250" cy="3200450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216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Eficiencia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Evalúa en qué medida se realizó una adecuada administración de los recursos materiales y humanos del proyecto para producir los resultados esperados.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 Eficacia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Evalúa que qué medida se cumplieron los objetivos formulados en el proyecto.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Efectividad o pertinencia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Evalúa en qué medida el proyecto logró subsanar el problema (independientemente de si se lograron los objetivos formulados inicialmente)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 Sostenibilidad o durabilidad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Evalúa en qué medida se lograron mantener en el tiempo los efectos o resultados positivos del proyecto una vez concluido.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5) </a:t>
                      </a:r>
                      <a:r>
                        <a:rPr lang="es-AR" sz="2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 proyecto suele generar efectos positivos y negativos inesperados (distintos a los resultados previstos en el plan de acción). Estos efectos también deben ser evaluados.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87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8"/>
          <p:cNvSpPr txBox="1">
            <a:spLocks noGrp="1"/>
          </p:cNvSpPr>
          <p:nvPr>
            <p:ph type="title" idx="4294967295"/>
          </p:nvPr>
        </p:nvSpPr>
        <p:spPr>
          <a:xfrm>
            <a:off x="-595532" y="-328767"/>
            <a:ext cx="12932899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s-AR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Tipología de evaluaciones según el momento de la gestión del programa</a:t>
            </a:r>
            <a:endParaRPr sz="2800" b="1" dirty="0">
              <a:solidFill>
                <a:schemeClr val="dk1"/>
              </a:solidFill>
            </a:endParaRPr>
          </a:p>
        </p:txBody>
      </p:sp>
      <p:graphicFrame>
        <p:nvGraphicFramePr>
          <p:cNvPr id="253" name="Google Shape;253;p8"/>
          <p:cNvGraphicFramePr/>
          <p:nvPr>
            <p:extLst>
              <p:ext uri="{D42A27DB-BD31-4B8C-83A1-F6EECF244321}">
                <p14:modId xmlns:p14="http://schemas.microsoft.com/office/powerpoint/2010/main" val="1354331582"/>
              </p:ext>
            </p:extLst>
          </p:nvPr>
        </p:nvGraphicFramePr>
        <p:xfrm>
          <a:off x="268073" y="941232"/>
          <a:ext cx="11786181" cy="51257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7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3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u="none" strike="noStrike" cap="none" dirty="0">
                          <a:latin typeface="+mn-lt"/>
                        </a:rPr>
                        <a:t>Tipos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u="none" strike="noStrike" cap="none" dirty="0">
                          <a:latin typeface="+mn-lt"/>
                        </a:rPr>
                        <a:t>Momento de realización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u="none" strike="noStrike" cap="none" dirty="0">
                          <a:latin typeface="+mn-lt"/>
                        </a:rPr>
                        <a:t>Objetivo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1" u="none" strike="noStrike" cap="none" dirty="0">
                          <a:latin typeface="+mn-lt"/>
                        </a:rPr>
                        <a:t>Evaluación ex-ante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>
                          <a:latin typeface="+mn-lt"/>
                        </a:rPr>
                        <a:t>Previo al inicio del proyecto</a:t>
                      </a:r>
                      <a:endParaRPr sz="16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rtl="0"/>
                      <a:r>
                        <a:rPr lang="es-AR" sz="1600" dirty="0">
                          <a:latin typeface="+mn-lt"/>
                        </a:rPr>
                        <a:t>Realiza un diagnóstico del problema, los actores involucrados y de las alternativas de solución</a:t>
                      </a:r>
                      <a:r>
                        <a:rPr lang="es-AR" sz="1600" dirty="0" smtClean="0">
                          <a:latin typeface="+mn-lt"/>
                        </a:rPr>
                        <a:t>. </a:t>
                      </a:r>
                    </a:p>
                    <a:p>
                      <a:pPr rtl="0"/>
                      <a:r>
                        <a:rPr lang="es-E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problema que queremos resolver? ¿Cuáles son las posibles causas y consecuencias del problema? Cuáles son los actores involucrados o relacionados con el problema? ¿Cuáles son las posibles soluciones al problema? ¿qué hicieron otras instituciones frente a un problema similar?</a:t>
                      </a:r>
                      <a:endParaRPr lang="es-ES" sz="1600" b="0" dirty="0" smtClean="0">
                        <a:effectLst/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1" dirty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Evaluación </a:t>
                      </a:r>
                      <a:r>
                        <a:rPr lang="es-AR" sz="1600" b="1" dirty="0" err="1" smtClean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Intra</a:t>
                      </a:r>
                      <a:r>
                        <a:rPr lang="es-AR" sz="1600" b="1" dirty="0" smtClean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 </a:t>
                      </a:r>
                      <a:r>
                        <a:rPr lang="es-AR" sz="1600" b="1" smtClean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o</a:t>
                      </a:r>
                      <a:r>
                        <a:rPr lang="es-AR" sz="1600" b="1" baseline="0" smtClean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 concurrente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>
                          <a:latin typeface="+mn-lt"/>
                        </a:rPr>
                        <a:t>Durante la ejecución del proyecto</a:t>
                      </a:r>
                      <a:endParaRPr sz="16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0" dirty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Identificar posibles problemas de consistencia o de pertinencia del proyecto. </a:t>
                      </a:r>
                      <a:endParaRPr sz="1600"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0" dirty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A diferencia del “monitoreo” que se limita a controlar el grado de cumplimiento del plan de acción, la “Evaluación </a:t>
                      </a:r>
                      <a:r>
                        <a:rPr lang="es-AR" sz="1600" b="0" dirty="0" err="1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intra</a:t>
                      </a:r>
                      <a:r>
                        <a:rPr lang="es-AR" sz="1600" b="0" dirty="0">
                          <a:solidFill>
                            <a:schemeClr val="dk1"/>
                          </a:solidFill>
                          <a:latin typeface="+mn-lt"/>
                          <a:ea typeface="Twentieth Century"/>
                          <a:cs typeface="Twentieth Century"/>
                          <a:sym typeface="Twentieth Century"/>
                        </a:rPr>
                        <a:t>” se interroga sobre la pertinencia de dicho plan.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1" dirty="0">
                          <a:latin typeface="+mn-lt"/>
                        </a:rPr>
                        <a:t>Evaluación </a:t>
                      </a:r>
                      <a:r>
                        <a:rPr lang="es-AR" sz="1600" b="1" dirty="0" smtClean="0">
                          <a:latin typeface="+mn-lt"/>
                        </a:rPr>
                        <a:t>de resultados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>
                          <a:latin typeface="+mn-lt"/>
                        </a:rPr>
                        <a:t>Inmediatamente después de haber finalizado el proyecto</a:t>
                      </a:r>
                      <a:endParaRPr sz="16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>
                          <a:latin typeface="+mn-lt"/>
                        </a:rPr>
                        <a:t>Analizar los resultados positivos y negativos inmediatos del proyecto. Permite evaluar en qué medida se cumplieron los objetivos del proyecto.</a:t>
                      </a:r>
                      <a:endParaRPr sz="160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b="1" dirty="0">
                          <a:latin typeface="+mn-lt"/>
                        </a:rPr>
                        <a:t>Evaluación ex – post o de impacto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dirty="0">
                          <a:latin typeface="+mn-lt"/>
                        </a:rPr>
                        <a:t>Años después de haber finalizado el proyecto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dirty="0">
                          <a:latin typeface="+mn-lt"/>
                        </a:rPr>
                        <a:t>Analizar los resultados positivos y negativos en el largo plazo.</a:t>
                      </a:r>
                      <a:endParaRPr sz="1600"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dirty="0">
                          <a:latin typeface="+mn-lt"/>
                        </a:rPr>
                        <a:t>A diferencia de la “evaluación post”, permite evaluar el grado de “sostenibilidad” o “durabilidad” de los resultados.</a:t>
                      </a:r>
                      <a:endParaRPr sz="1600"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600" dirty="0">
                          <a:latin typeface="+mn-lt"/>
                        </a:rPr>
                        <a:t>(en ocasiones los resultados positivos se agotan tras la finalización del proyecto y esto puede valorarse negativamente ya expresa una dependencia para con el proyecto)</a:t>
                      </a:r>
                      <a:endParaRPr sz="16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6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923239"/>
              </p:ext>
            </p:extLst>
          </p:nvPr>
        </p:nvGraphicFramePr>
        <p:xfrm>
          <a:off x="131618" y="583627"/>
          <a:ext cx="11894126" cy="5120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894126">
                  <a:extLst>
                    <a:ext uri="{9D8B030D-6E8A-4147-A177-3AD203B41FA5}">
                      <a16:colId xmlns:a16="http://schemas.microsoft.com/office/drawing/2014/main" val="2258764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1) </a:t>
                      </a:r>
                      <a:r>
                        <a:rPr lang="es-AR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Técnicas cuantitativas </a:t>
                      </a:r>
                      <a:r>
                        <a:rPr lang="es-AR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Vs. </a:t>
                      </a:r>
                      <a:r>
                        <a:rPr lang="es-AR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cualitativas</a:t>
                      </a:r>
                      <a:endParaRPr lang="es-A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es-A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s-AR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 argumenta que las técnicas cuantitativas no</a:t>
                      </a:r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sirven porque en todo proceso de cuantificación se pierde la posibilidad de analizar en profundidad las cualidades de un sujeto o una situación. Sin embargo, las técnicas cualitativas son muy costosas y sería imposible analizar en profundidad todos los componentes de una situación dada.</a:t>
                      </a:r>
                    </a:p>
                    <a:p>
                      <a:pPr algn="just"/>
                      <a:r>
                        <a:rPr lang="es-A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Por eso, es recomendamos adoptar una estrategia mixta ya que los distintos tipos de técnicas son complementarias.</a:t>
                      </a:r>
                      <a:endParaRPr lang="es-A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38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2) Evaluación interna Vs. Externa.</a:t>
                      </a:r>
                      <a:endParaRPr lang="es-A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Una evaluación interna es realizada por los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propios responsables del proyecto. Su ventaja radica en que las evaluaciones internas suelen despertar menores resistencias y que sus resultados pueden ser aprovechados de forma directa. Pero su desventaja es que las evaluaciones internas pueden tener sesgos de objetividad (y ser autocomplacientes).</a:t>
                      </a:r>
                    </a:p>
                    <a:p>
                      <a:pPr algn="just"/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Por su parte, la evaluación externa presenta la ventaja de gozar de mayor credibilidad social (ya que son agentes externos a la organización), pero su desventaja es que los miembros del proyectos pueden mostrarse reticentes a las miradas de externos o cuestionar que los evaluadores desconocen la complejidad de la realidad evaluada.</a:t>
                      </a:r>
                    </a:p>
                    <a:p>
                      <a:pPr algn="just"/>
                      <a:endParaRPr lang="es-ES" sz="1800" kern="1200" baseline="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Sin embargo, existe la posibilidad de realizar </a:t>
                      </a:r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evaluaciones mixtas</a:t>
                      </a:r>
                      <a:r>
                        <a:rPr lang="es-E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que buscan combinar ambos enfoques e incluir el punto de vista de los gestores del proyecto y de actores externos.</a:t>
                      </a:r>
                    </a:p>
                    <a:p>
                      <a:pPr algn="just"/>
                      <a:r>
                        <a:rPr lang="es-E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También existe la posibilidad de realizar </a:t>
                      </a:r>
                      <a:r>
                        <a:rPr lang="es-E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evaluaciones participativas </a:t>
                      </a:r>
                      <a:r>
                        <a:rPr lang="es-E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que incorpora tanto a los gestores del proyecto como a sus beneficiarios. De este forma, se tienen en cuenta los intereses de distintos actores y aportan a una visión plural.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081232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857500" y="105508"/>
            <a:ext cx="7288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Algunas falsas dicotomías en la implementación de procesos evaluativos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0994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53" y="369332"/>
            <a:ext cx="11465169" cy="62758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080238" y="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Tipología de evaluaciones según </a:t>
            </a:r>
            <a:r>
              <a:rPr lang="es-AR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 actores involucrados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41103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1111</Words>
  <Application>Microsoft Office PowerPoint</Application>
  <PresentationFormat>Panorámica</PresentationFormat>
  <Paragraphs>77</Paragraphs>
  <Slides>10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Arvo</vt:lpstr>
      <vt:lpstr>Calibri</vt:lpstr>
      <vt:lpstr>Calibri Light</vt:lpstr>
      <vt:lpstr>Times New Roman</vt:lpstr>
      <vt:lpstr>Twentieth Century</vt:lpstr>
      <vt:lpstr>Tema de Office</vt:lpstr>
      <vt:lpstr>PP3: Desarrollo e implementación de proyectos.  Clase Nº3: La evaluación</vt:lpstr>
      <vt:lpstr>Repaso de contenidos</vt:lpstr>
      <vt:lpstr>La cadena de valor público</vt:lpstr>
      <vt:lpstr>LA DIFERENCIA ENTRE EL MONITOREO Y LA EVALUACIÓN.</vt:lpstr>
      <vt:lpstr>El plan de evaluación</vt:lpstr>
      <vt:lpstr>Criterios de evaluación de un programa/proyecto </vt:lpstr>
      <vt:lpstr>Tipología de evaluaciones según el momento de la gestión del programa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PP3: Desarrollo e implementación de proyectos. Clase Nº2</dc:title>
  <dc:creator>Brian Uriel Fuksman</dc:creator>
  <cp:lastModifiedBy>Brian Uriel Fuksman</cp:lastModifiedBy>
  <cp:revision>46</cp:revision>
  <dcterms:created xsi:type="dcterms:W3CDTF">2022-02-18T13:27:44Z</dcterms:created>
  <dcterms:modified xsi:type="dcterms:W3CDTF">2022-09-20T15:27:10Z</dcterms:modified>
</cp:coreProperties>
</file>