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7" r:id="rId2"/>
    <p:sldId id="268" r:id="rId3"/>
    <p:sldId id="275" r:id="rId4"/>
    <p:sldId id="269" r:id="rId5"/>
    <p:sldId id="273" r:id="rId6"/>
    <p:sldId id="274" r:id="rId7"/>
    <p:sldId id="276" r:id="rId8"/>
    <p:sldId id="260" r:id="rId9"/>
    <p:sldId id="261" r:id="rId10"/>
    <p:sldId id="266" r:id="rId11"/>
  </p:sldIdLst>
  <p:sldSz cx="12288838" cy="9226550"/>
  <p:notesSz cx="6858000" cy="9144000"/>
  <p:defaultTextStyle>
    <a:defPPr>
      <a:defRPr lang="en-US"/>
    </a:defPPr>
    <a:lvl1pPr marL="0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05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411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116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8822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527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232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2938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7643" algn="l" defTabSz="61470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6">
          <p15:clr>
            <a:srgbClr val="A4A3A4"/>
          </p15:clr>
        </p15:guide>
        <p15:guide id="2" pos="38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Objects="1">
      <p:cViewPr varScale="1">
        <p:scale>
          <a:sx n="50" d="100"/>
          <a:sy n="50" d="100"/>
        </p:scale>
        <p:origin x="480" y="52"/>
      </p:cViewPr>
      <p:guideLst>
        <p:guide orient="horz" pos="2906"/>
        <p:guide pos="3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B9515-AC18-4551-A6A9-44E1F0439A6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BF17D46-4E5F-4009-BF65-76B5CD28D2AF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AR" sz="1400" b="1" dirty="0">
              <a:solidFill>
                <a:schemeClr val="tx1"/>
              </a:solidFill>
              <a:latin typeface="Calibri" panose="020F0502020204030204" pitchFamily="34" charset="0"/>
            </a:rPr>
            <a:t>Propósito </a:t>
          </a:r>
        </a:p>
      </dgm:t>
    </dgm:pt>
    <dgm:pt modelId="{0DFD6855-BF60-410E-8496-DC0D96ECCD9A}" type="parTrans" cxnId="{C93D3B35-EE93-439D-BFE2-7963D548AF46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8A521C9A-7822-4A26-AE95-A2438E59810B}" type="sibTrans" cxnId="{C93D3B35-EE93-439D-BFE2-7963D548AF46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27016D1F-1DBB-4F34-B06A-61D8D4478E6C}">
      <dgm:prSet phldrT="[Texto]" custT="1"/>
      <dgm:spPr>
        <a:solidFill>
          <a:srgbClr val="92D050">
            <a:alpha val="59000"/>
          </a:srgbClr>
        </a:solidFill>
      </dgm:spPr>
      <dgm:t>
        <a:bodyPr/>
        <a:lstStyle/>
        <a:p>
          <a:r>
            <a:rPr lang="es-AR" sz="1400" b="1" dirty="0" err="1">
              <a:solidFill>
                <a:schemeClr val="tx1"/>
              </a:solidFill>
              <a:latin typeface="Calibri" panose="020F0502020204030204" pitchFamily="34" charset="0"/>
            </a:rPr>
            <a:t>Implemen</a:t>
          </a:r>
          <a:endParaRPr lang="es-AR" sz="1400" b="1" dirty="0">
            <a:solidFill>
              <a:schemeClr val="tx1"/>
            </a:solidFill>
            <a:latin typeface="Calibri" panose="020F0502020204030204" pitchFamily="34" charset="0"/>
          </a:endParaRPr>
        </a:p>
        <a:p>
          <a:r>
            <a:rPr lang="es-AR" sz="1400" b="1" dirty="0" err="1">
              <a:solidFill>
                <a:schemeClr val="tx1"/>
              </a:solidFill>
              <a:latin typeface="Calibri" panose="020F0502020204030204" pitchFamily="34" charset="0"/>
            </a:rPr>
            <a:t>tación</a:t>
          </a:r>
          <a:r>
            <a:rPr lang="es-AR" sz="1400" b="1" dirty="0">
              <a:solidFill>
                <a:schemeClr val="tx1"/>
              </a:solidFill>
              <a:latin typeface="Calibri" panose="020F0502020204030204" pitchFamily="34" charset="0"/>
            </a:rPr>
            <a:t> la estrategia </a:t>
          </a:r>
        </a:p>
      </dgm:t>
    </dgm:pt>
    <dgm:pt modelId="{58640C7C-10C5-493F-A1D8-E8F8837434B3}" type="parTrans" cxnId="{50A1C12B-A929-4BE6-B3A2-A039B7142F65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CEBA0DC6-27E3-44B5-A00E-7C02B4F7CAF3}" type="sibTrans" cxnId="{50A1C12B-A929-4BE6-B3A2-A039B7142F65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7C05F63F-9AF9-4E0F-B504-9E9F7D46448F}">
      <dgm:prSet phldrT="[Texto]" custT="1"/>
      <dgm:spPr>
        <a:solidFill>
          <a:srgbClr val="92D050">
            <a:alpha val="83000"/>
          </a:srgbClr>
        </a:solidFill>
      </dgm:spPr>
      <dgm:t>
        <a:bodyPr/>
        <a:lstStyle/>
        <a:p>
          <a:r>
            <a:rPr lang="es-AR" sz="1400" b="1" dirty="0">
              <a:solidFill>
                <a:schemeClr val="tx1"/>
              </a:solidFill>
              <a:latin typeface="Calibri" panose="020F0502020204030204" pitchFamily="34" charset="0"/>
            </a:rPr>
            <a:t>Evaluación   </a:t>
          </a:r>
        </a:p>
      </dgm:t>
    </dgm:pt>
    <dgm:pt modelId="{6785CE94-B873-4D72-9AF4-5A03758C9640}" type="parTrans" cxnId="{86F2E53E-64C1-4533-8C19-6E83BBC71619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860F82CA-80EC-4C9F-9861-992D705246E0}" type="sibTrans" cxnId="{86F2E53E-64C1-4533-8C19-6E83BBC71619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12B42766-3A13-4E7C-9BD1-D7808A58D332}">
      <dgm:prSet custT="1"/>
      <dgm:spPr>
        <a:solidFill>
          <a:srgbClr val="FFFF66"/>
        </a:solidFill>
      </dgm:spPr>
      <dgm:t>
        <a:bodyPr/>
        <a:lstStyle/>
        <a:p>
          <a:pPr rtl="0"/>
          <a:r>
            <a:rPr kumimoji="0" lang="es-ES" altLang="es-A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itchFamily="18" charset="0"/>
              <a:cs typeface="Tahoma" pitchFamily="34" charset="0"/>
            </a:rPr>
            <a:t>Análisis externo </a:t>
          </a:r>
          <a:endParaRPr kumimoji="0" lang="es-ES" altLang="es-AR" sz="14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Times New Roman" pitchFamily="18" charset="0"/>
            <a:cs typeface="Tahoma" pitchFamily="34" charset="0"/>
          </a:endParaRPr>
        </a:p>
      </dgm:t>
    </dgm:pt>
    <dgm:pt modelId="{C8AB1C16-EB44-43E6-8207-3A6A0520B60F}" type="parTrans" cxnId="{A7C918FC-F13A-48AC-9CB7-33535027BE8F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92E5BD09-5621-4AC7-BC74-5BCF7C4A3D7C}" type="sibTrans" cxnId="{A7C918FC-F13A-48AC-9CB7-33535027BE8F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1C9BAEFC-A317-4853-A4C6-0D14F0BD62E8}">
      <dgm:prSet phldrT="[Texto]" custT="1"/>
      <dgm:spPr>
        <a:solidFill>
          <a:srgbClr val="92D050">
            <a:alpha val="32000"/>
          </a:srgbClr>
        </a:solidFill>
      </dgm:spPr>
      <dgm:t>
        <a:bodyPr/>
        <a:lstStyle/>
        <a:p>
          <a:r>
            <a:rPr lang="es-AR" sz="1400" b="1" dirty="0">
              <a:solidFill>
                <a:schemeClr val="tx1"/>
              </a:solidFill>
              <a:latin typeface="Calibri" panose="020F0502020204030204" pitchFamily="34" charset="0"/>
            </a:rPr>
            <a:t>Formulación de la estrategia </a:t>
          </a:r>
        </a:p>
      </dgm:t>
    </dgm:pt>
    <dgm:pt modelId="{7203A5FC-54B8-4F3F-83C6-D0928CC3D158}" type="sibTrans" cxnId="{749FBADD-05CA-42AC-9209-7665B7CCB1BE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CBA78CCA-BC89-4BA2-931B-604F959418C3}" type="parTrans" cxnId="{749FBADD-05CA-42AC-9209-7665B7CCB1BE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9C3FB2C0-63B5-409B-8CBE-FB35A03AD233}">
      <dgm:prSet phldrT="[Texto]" custT="1"/>
      <dgm:spPr>
        <a:solidFill>
          <a:srgbClr val="FFC000">
            <a:alpha val="53000"/>
          </a:srgbClr>
        </a:solidFill>
      </dgm:spPr>
      <dgm:t>
        <a:bodyPr/>
        <a:lstStyle/>
        <a:p>
          <a:r>
            <a:rPr lang="es-AR" sz="1400" b="1" dirty="0">
              <a:solidFill>
                <a:schemeClr val="tx1"/>
              </a:solidFill>
              <a:latin typeface="Calibri" panose="020F0502020204030204" pitchFamily="34" charset="0"/>
            </a:rPr>
            <a:t>Análisis interno</a:t>
          </a:r>
        </a:p>
      </dgm:t>
    </dgm:pt>
    <dgm:pt modelId="{0FCED0EC-B226-4605-B897-7D333DC1C771}" type="sibTrans" cxnId="{D40C740B-770A-45A2-B14F-DAAE0CBBCCC1}">
      <dgm:prSet custT="1"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F695A8AB-BD6A-474C-81FE-E422236AAD80}" type="parTrans" cxnId="{D40C740B-770A-45A2-B14F-DAAE0CBBCCC1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74D0CDDB-8237-4B2B-8B63-9D9E523F2ED0}" type="pres">
      <dgm:prSet presAssocID="{C67B9515-AC18-4551-A6A9-44E1F0439A6B}" presName="cycle" presStyleCnt="0">
        <dgm:presLayoutVars>
          <dgm:dir/>
          <dgm:resizeHandles val="exact"/>
        </dgm:presLayoutVars>
      </dgm:prSet>
      <dgm:spPr/>
    </dgm:pt>
    <dgm:pt modelId="{47F5921C-9F18-48CD-912D-6DEA82FB439B}" type="pres">
      <dgm:prSet presAssocID="{8BF17D46-4E5F-4009-BF65-76B5CD28D2AF}" presName="node" presStyleLbl="node1" presStyleIdx="0" presStyleCnt="6">
        <dgm:presLayoutVars>
          <dgm:bulletEnabled val="1"/>
        </dgm:presLayoutVars>
      </dgm:prSet>
      <dgm:spPr/>
    </dgm:pt>
    <dgm:pt modelId="{6E9E7A36-3058-4E04-89D9-9011DFD31869}" type="pres">
      <dgm:prSet presAssocID="{8A521C9A-7822-4A26-AE95-A2438E59810B}" presName="sibTrans" presStyleLbl="sibTrans2D1" presStyleIdx="0" presStyleCnt="6"/>
      <dgm:spPr/>
    </dgm:pt>
    <dgm:pt modelId="{3DBEE103-A973-425F-963C-FC33726ED25D}" type="pres">
      <dgm:prSet presAssocID="{8A521C9A-7822-4A26-AE95-A2438E59810B}" presName="connectorText" presStyleLbl="sibTrans2D1" presStyleIdx="0" presStyleCnt="6"/>
      <dgm:spPr/>
    </dgm:pt>
    <dgm:pt modelId="{A594FFC5-A725-40DA-8C03-5D5136973774}" type="pres">
      <dgm:prSet presAssocID="{12B42766-3A13-4E7C-9BD1-D7808A58D332}" presName="node" presStyleLbl="node1" presStyleIdx="1" presStyleCnt="6">
        <dgm:presLayoutVars>
          <dgm:bulletEnabled val="1"/>
        </dgm:presLayoutVars>
      </dgm:prSet>
      <dgm:spPr/>
    </dgm:pt>
    <dgm:pt modelId="{06C641EE-FC3C-4178-B2B0-AA02C416BE2A}" type="pres">
      <dgm:prSet presAssocID="{92E5BD09-5621-4AC7-BC74-5BCF7C4A3D7C}" presName="sibTrans" presStyleLbl="sibTrans2D1" presStyleIdx="1" presStyleCnt="6"/>
      <dgm:spPr/>
    </dgm:pt>
    <dgm:pt modelId="{C61F027D-58E0-416C-9A8B-073045C8A205}" type="pres">
      <dgm:prSet presAssocID="{92E5BD09-5621-4AC7-BC74-5BCF7C4A3D7C}" presName="connectorText" presStyleLbl="sibTrans2D1" presStyleIdx="1" presStyleCnt="6"/>
      <dgm:spPr/>
    </dgm:pt>
    <dgm:pt modelId="{0109E9F6-03B1-4BE8-AFC4-86561D8CCB76}" type="pres">
      <dgm:prSet presAssocID="{9C3FB2C0-63B5-409B-8CBE-FB35A03AD233}" presName="node" presStyleLbl="node1" presStyleIdx="2" presStyleCnt="6">
        <dgm:presLayoutVars>
          <dgm:bulletEnabled val="1"/>
        </dgm:presLayoutVars>
      </dgm:prSet>
      <dgm:spPr/>
    </dgm:pt>
    <dgm:pt modelId="{44A0DF25-C21A-45EC-8343-7A1E20489CC7}" type="pres">
      <dgm:prSet presAssocID="{0FCED0EC-B226-4605-B897-7D333DC1C771}" presName="sibTrans" presStyleLbl="sibTrans2D1" presStyleIdx="2" presStyleCnt="6"/>
      <dgm:spPr/>
    </dgm:pt>
    <dgm:pt modelId="{5F6C5D3D-E886-4B9B-8BFE-63064EF48E1C}" type="pres">
      <dgm:prSet presAssocID="{0FCED0EC-B226-4605-B897-7D333DC1C771}" presName="connectorText" presStyleLbl="sibTrans2D1" presStyleIdx="2" presStyleCnt="6"/>
      <dgm:spPr/>
    </dgm:pt>
    <dgm:pt modelId="{DA5B8A39-8A1C-4C56-BDF0-8B80075F3271}" type="pres">
      <dgm:prSet presAssocID="{1C9BAEFC-A317-4853-A4C6-0D14F0BD62E8}" presName="node" presStyleLbl="node1" presStyleIdx="3" presStyleCnt="6">
        <dgm:presLayoutVars>
          <dgm:bulletEnabled val="1"/>
        </dgm:presLayoutVars>
      </dgm:prSet>
      <dgm:spPr/>
    </dgm:pt>
    <dgm:pt modelId="{E75215D5-3110-471A-903E-7DA1DE3FED49}" type="pres">
      <dgm:prSet presAssocID="{7203A5FC-54B8-4F3F-83C6-D0928CC3D158}" presName="sibTrans" presStyleLbl="sibTrans2D1" presStyleIdx="3" presStyleCnt="6"/>
      <dgm:spPr/>
    </dgm:pt>
    <dgm:pt modelId="{2AD94F7E-A3D8-4328-ADFE-22C418D38DB6}" type="pres">
      <dgm:prSet presAssocID="{7203A5FC-54B8-4F3F-83C6-D0928CC3D158}" presName="connectorText" presStyleLbl="sibTrans2D1" presStyleIdx="3" presStyleCnt="6"/>
      <dgm:spPr/>
    </dgm:pt>
    <dgm:pt modelId="{85F52617-02CD-4E63-A28F-B32C9B6E1B05}" type="pres">
      <dgm:prSet presAssocID="{27016D1F-1DBB-4F34-B06A-61D8D4478E6C}" presName="node" presStyleLbl="node1" presStyleIdx="4" presStyleCnt="6">
        <dgm:presLayoutVars>
          <dgm:bulletEnabled val="1"/>
        </dgm:presLayoutVars>
      </dgm:prSet>
      <dgm:spPr/>
    </dgm:pt>
    <dgm:pt modelId="{334E9239-634A-409C-9C60-D6ED1869E596}" type="pres">
      <dgm:prSet presAssocID="{CEBA0DC6-27E3-44B5-A00E-7C02B4F7CAF3}" presName="sibTrans" presStyleLbl="sibTrans2D1" presStyleIdx="4" presStyleCnt="6"/>
      <dgm:spPr/>
    </dgm:pt>
    <dgm:pt modelId="{89C2E2EC-A082-4E22-AD42-CE6E876E1C41}" type="pres">
      <dgm:prSet presAssocID="{CEBA0DC6-27E3-44B5-A00E-7C02B4F7CAF3}" presName="connectorText" presStyleLbl="sibTrans2D1" presStyleIdx="4" presStyleCnt="6"/>
      <dgm:spPr/>
    </dgm:pt>
    <dgm:pt modelId="{6F1E1B19-45D0-42D3-B58F-28CC5AFF81FF}" type="pres">
      <dgm:prSet presAssocID="{7C05F63F-9AF9-4E0F-B504-9E9F7D46448F}" presName="node" presStyleLbl="node1" presStyleIdx="5" presStyleCnt="6">
        <dgm:presLayoutVars>
          <dgm:bulletEnabled val="1"/>
        </dgm:presLayoutVars>
      </dgm:prSet>
      <dgm:spPr/>
    </dgm:pt>
    <dgm:pt modelId="{CA7A06D2-33A7-4A0A-B80E-85D4EABC696C}" type="pres">
      <dgm:prSet presAssocID="{860F82CA-80EC-4C9F-9861-992D705246E0}" presName="sibTrans" presStyleLbl="sibTrans2D1" presStyleIdx="5" presStyleCnt="6"/>
      <dgm:spPr/>
    </dgm:pt>
    <dgm:pt modelId="{E1CBC7D7-84C6-4695-AAFF-3447337CC183}" type="pres">
      <dgm:prSet presAssocID="{860F82CA-80EC-4C9F-9861-992D705246E0}" presName="connectorText" presStyleLbl="sibTrans2D1" presStyleIdx="5" presStyleCnt="6"/>
      <dgm:spPr/>
    </dgm:pt>
  </dgm:ptLst>
  <dgm:cxnLst>
    <dgm:cxn modelId="{D40C740B-770A-45A2-B14F-DAAE0CBBCCC1}" srcId="{C67B9515-AC18-4551-A6A9-44E1F0439A6B}" destId="{9C3FB2C0-63B5-409B-8CBE-FB35A03AD233}" srcOrd="2" destOrd="0" parTransId="{F695A8AB-BD6A-474C-81FE-E422236AAD80}" sibTransId="{0FCED0EC-B226-4605-B897-7D333DC1C771}"/>
    <dgm:cxn modelId="{9E31C011-D98C-4ED5-8CBF-38998EB56B2D}" type="presOf" srcId="{860F82CA-80EC-4C9F-9861-992D705246E0}" destId="{CA7A06D2-33A7-4A0A-B80E-85D4EABC696C}" srcOrd="0" destOrd="0" presId="urn:microsoft.com/office/officeart/2005/8/layout/cycle2"/>
    <dgm:cxn modelId="{2320DB18-937A-463E-A2C1-02E8A2704F66}" type="presOf" srcId="{CEBA0DC6-27E3-44B5-A00E-7C02B4F7CAF3}" destId="{334E9239-634A-409C-9C60-D6ED1869E596}" srcOrd="0" destOrd="0" presId="urn:microsoft.com/office/officeart/2005/8/layout/cycle2"/>
    <dgm:cxn modelId="{05DB5C20-95E8-4DE1-9DA1-5B3C3627555D}" type="presOf" srcId="{8BF17D46-4E5F-4009-BF65-76B5CD28D2AF}" destId="{47F5921C-9F18-48CD-912D-6DEA82FB439B}" srcOrd="0" destOrd="0" presId="urn:microsoft.com/office/officeart/2005/8/layout/cycle2"/>
    <dgm:cxn modelId="{50A1C12B-A929-4BE6-B3A2-A039B7142F65}" srcId="{C67B9515-AC18-4551-A6A9-44E1F0439A6B}" destId="{27016D1F-1DBB-4F34-B06A-61D8D4478E6C}" srcOrd="4" destOrd="0" parTransId="{58640C7C-10C5-493F-A1D8-E8F8837434B3}" sibTransId="{CEBA0DC6-27E3-44B5-A00E-7C02B4F7CAF3}"/>
    <dgm:cxn modelId="{C93D3B35-EE93-439D-BFE2-7963D548AF46}" srcId="{C67B9515-AC18-4551-A6A9-44E1F0439A6B}" destId="{8BF17D46-4E5F-4009-BF65-76B5CD28D2AF}" srcOrd="0" destOrd="0" parTransId="{0DFD6855-BF60-410E-8496-DC0D96ECCD9A}" sibTransId="{8A521C9A-7822-4A26-AE95-A2438E59810B}"/>
    <dgm:cxn modelId="{8831B33D-45F4-41E9-947A-BD24C8F54A91}" type="presOf" srcId="{CEBA0DC6-27E3-44B5-A00E-7C02B4F7CAF3}" destId="{89C2E2EC-A082-4E22-AD42-CE6E876E1C41}" srcOrd="1" destOrd="0" presId="urn:microsoft.com/office/officeart/2005/8/layout/cycle2"/>
    <dgm:cxn modelId="{86F2E53E-64C1-4533-8C19-6E83BBC71619}" srcId="{C67B9515-AC18-4551-A6A9-44E1F0439A6B}" destId="{7C05F63F-9AF9-4E0F-B504-9E9F7D46448F}" srcOrd="5" destOrd="0" parTransId="{6785CE94-B873-4D72-9AF4-5A03758C9640}" sibTransId="{860F82CA-80EC-4C9F-9861-992D705246E0}"/>
    <dgm:cxn modelId="{80733A5D-C226-41CA-A840-8660FC997F80}" type="presOf" srcId="{7203A5FC-54B8-4F3F-83C6-D0928CC3D158}" destId="{2AD94F7E-A3D8-4328-ADFE-22C418D38DB6}" srcOrd="1" destOrd="0" presId="urn:microsoft.com/office/officeart/2005/8/layout/cycle2"/>
    <dgm:cxn modelId="{C508BB63-4FF7-4BC7-A8B3-7F3CA6417C54}" type="presOf" srcId="{92E5BD09-5621-4AC7-BC74-5BCF7C4A3D7C}" destId="{C61F027D-58E0-416C-9A8B-073045C8A205}" srcOrd="1" destOrd="0" presId="urn:microsoft.com/office/officeart/2005/8/layout/cycle2"/>
    <dgm:cxn modelId="{D493BF4B-9B6D-4DE7-9300-B25BE0938782}" type="presOf" srcId="{8A521C9A-7822-4A26-AE95-A2438E59810B}" destId="{6E9E7A36-3058-4E04-89D9-9011DFD31869}" srcOrd="0" destOrd="0" presId="urn:microsoft.com/office/officeart/2005/8/layout/cycle2"/>
    <dgm:cxn modelId="{D5A41189-25E5-4D84-B6D8-A3533EDEE8C5}" type="presOf" srcId="{12B42766-3A13-4E7C-9BD1-D7808A58D332}" destId="{A594FFC5-A725-40DA-8C03-5D5136973774}" srcOrd="0" destOrd="0" presId="urn:microsoft.com/office/officeart/2005/8/layout/cycle2"/>
    <dgm:cxn modelId="{1DC8DD93-A6AC-474C-BFC1-4FFAEBCE2C79}" type="presOf" srcId="{0FCED0EC-B226-4605-B897-7D333DC1C771}" destId="{5F6C5D3D-E886-4B9B-8BFE-63064EF48E1C}" srcOrd="1" destOrd="0" presId="urn:microsoft.com/office/officeart/2005/8/layout/cycle2"/>
    <dgm:cxn modelId="{03AD979E-CEB2-4905-B2A0-F02850BC6076}" type="presOf" srcId="{1C9BAEFC-A317-4853-A4C6-0D14F0BD62E8}" destId="{DA5B8A39-8A1C-4C56-BDF0-8B80075F3271}" srcOrd="0" destOrd="0" presId="urn:microsoft.com/office/officeart/2005/8/layout/cycle2"/>
    <dgm:cxn modelId="{4A80AAA3-0E44-44A1-86CE-AA401FE38EA5}" type="presOf" srcId="{7C05F63F-9AF9-4E0F-B504-9E9F7D46448F}" destId="{6F1E1B19-45D0-42D3-B58F-28CC5AFF81FF}" srcOrd="0" destOrd="0" presId="urn:microsoft.com/office/officeart/2005/8/layout/cycle2"/>
    <dgm:cxn modelId="{25E363B2-F8F1-4BAE-927D-4566A3230458}" type="presOf" srcId="{92E5BD09-5621-4AC7-BC74-5BCF7C4A3D7C}" destId="{06C641EE-FC3C-4178-B2B0-AA02C416BE2A}" srcOrd="0" destOrd="0" presId="urn:microsoft.com/office/officeart/2005/8/layout/cycle2"/>
    <dgm:cxn modelId="{FA90BBB5-2423-47DE-A7E4-ABFF2198CB66}" type="presOf" srcId="{27016D1F-1DBB-4F34-B06A-61D8D4478E6C}" destId="{85F52617-02CD-4E63-A28F-B32C9B6E1B05}" srcOrd="0" destOrd="0" presId="urn:microsoft.com/office/officeart/2005/8/layout/cycle2"/>
    <dgm:cxn modelId="{C8D924B7-061B-4A9C-B217-EBD475F98328}" type="presOf" srcId="{9C3FB2C0-63B5-409B-8CBE-FB35A03AD233}" destId="{0109E9F6-03B1-4BE8-AFC4-86561D8CCB76}" srcOrd="0" destOrd="0" presId="urn:microsoft.com/office/officeart/2005/8/layout/cycle2"/>
    <dgm:cxn modelId="{F2CE8EBB-A56F-4C28-9697-C2318567A60B}" type="presOf" srcId="{7203A5FC-54B8-4F3F-83C6-D0928CC3D158}" destId="{E75215D5-3110-471A-903E-7DA1DE3FED49}" srcOrd="0" destOrd="0" presId="urn:microsoft.com/office/officeart/2005/8/layout/cycle2"/>
    <dgm:cxn modelId="{0C5F2ED0-5BC0-4303-84A4-F3304415C0FF}" type="presOf" srcId="{C67B9515-AC18-4551-A6A9-44E1F0439A6B}" destId="{74D0CDDB-8237-4B2B-8B63-9D9E523F2ED0}" srcOrd="0" destOrd="0" presId="urn:microsoft.com/office/officeart/2005/8/layout/cycle2"/>
    <dgm:cxn modelId="{2CA2A8DD-D2FB-42AA-B67B-2B16E1FA890B}" type="presOf" srcId="{860F82CA-80EC-4C9F-9861-992D705246E0}" destId="{E1CBC7D7-84C6-4695-AAFF-3447337CC183}" srcOrd="1" destOrd="0" presId="urn:microsoft.com/office/officeart/2005/8/layout/cycle2"/>
    <dgm:cxn modelId="{749FBADD-05CA-42AC-9209-7665B7CCB1BE}" srcId="{C67B9515-AC18-4551-A6A9-44E1F0439A6B}" destId="{1C9BAEFC-A317-4853-A4C6-0D14F0BD62E8}" srcOrd="3" destOrd="0" parTransId="{CBA78CCA-BC89-4BA2-931B-604F959418C3}" sibTransId="{7203A5FC-54B8-4F3F-83C6-D0928CC3D158}"/>
    <dgm:cxn modelId="{B42D44DE-698D-4B36-9835-3AE5E42BC1CB}" type="presOf" srcId="{8A521C9A-7822-4A26-AE95-A2438E59810B}" destId="{3DBEE103-A973-425F-963C-FC33726ED25D}" srcOrd="1" destOrd="0" presId="urn:microsoft.com/office/officeart/2005/8/layout/cycle2"/>
    <dgm:cxn modelId="{48150DEF-819C-4BDB-85A6-8AD2DDAA9A2C}" type="presOf" srcId="{0FCED0EC-B226-4605-B897-7D333DC1C771}" destId="{44A0DF25-C21A-45EC-8343-7A1E20489CC7}" srcOrd="0" destOrd="0" presId="urn:microsoft.com/office/officeart/2005/8/layout/cycle2"/>
    <dgm:cxn modelId="{A7C918FC-F13A-48AC-9CB7-33535027BE8F}" srcId="{C67B9515-AC18-4551-A6A9-44E1F0439A6B}" destId="{12B42766-3A13-4E7C-9BD1-D7808A58D332}" srcOrd="1" destOrd="0" parTransId="{C8AB1C16-EB44-43E6-8207-3A6A0520B60F}" sibTransId="{92E5BD09-5621-4AC7-BC74-5BCF7C4A3D7C}"/>
    <dgm:cxn modelId="{7F61BB20-A564-4A16-B244-A4339C583E72}" type="presParOf" srcId="{74D0CDDB-8237-4B2B-8B63-9D9E523F2ED0}" destId="{47F5921C-9F18-48CD-912D-6DEA82FB439B}" srcOrd="0" destOrd="0" presId="urn:microsoft.com/office/officeart/2005/8/layout/cycle2"/>
    <dgm:cxn modelId="{161AE34A-DE6F-4F8F-86B3-25A502D14DC6}" type="presParOf" srcId="{74D0CDDB-8237-4B2B-8B63-9D9E523F2ED0}" destId="{6E9E7A36-3058-4E04-89D9-9011DFD31869}" srcOrd="1" destOrd="0" presId="urn:microsoft.com/office/officeart/2005/8/layout/cycle2"/>
    <dgm:cxn modelId="{0B4EDE78-1BA6-4595-A9CE-3EFFDBD59BFB}" type="presParOf" srcId="{6E9E7A36-3058-4E04-89D9-9011DFD31869}" destId="{3DBEE103-A973-425F-963C-FC33726ED25D}" srcOrd="0" destOrd="0" presId="urn:microsoft.com/office/officeart/2005/8/layout/cycle2"/>
    <dgm:cxn modelId="{36663F07-251A-47DE-A68E-822E949C8E88}" type="presParOf" srcId="{74D0CDDB-8237-4B2B-8B63-9D9E523F2ED0}" destId="{A594FFC5-A725-40DA-8C03-5D5136973774}" srcOrd="2" destOrd="0" presId="urn:microsoft.com/office/officeart/2005/8/layout/cycle2"/>
    <dgm:cxn modelId="{719E46A8-3D98-4D9B-AAFB-2C9CB876811B}" type="presParOf" srcId="{74D0CDDB-8237-4B2B-8B63-9D9E523F2ED0}" destId="{06C641EE-FC3C-4178-B2B0-AA02C416BE2A}" srcOrd="3" destOrd="0" presId="urn:microsoft.com/office/officeart/2005/8/layout/cycle2"/>
    <dgm:cxn modelId="{E39FBD01-ABEA-4530-AD0F-21A5CCCC137E}" type="presParOf" srcId="{06C641EE-FC3C-4178-B2B0-AA02C416BE2A}" destId="{C61F027D-58E0-416C-9A8B-073045C8A205}" srcOrd="0" destOrd="0" presId="urn:microsoft.com/office/officeart/2005/8/layout/cycle2"/>
    <dgm:cxn modelId="{84F14650-0D59-4B14-9395-68D0C41E9FA2}" type="presParOf" srcId="{74D0CDDB-8237-4B2B-8B63-9D9E523F2ED0}" destId="{0109E9F6-03B1-4BE8-AFC4-86561D8CCB76}" srcOrd="4" destOrd="0" presId="urn:microsoft.com/office/officeart/2005/8/layout/cycle2"/>
    <dgm:cxn modelId="{424A511B-CD8E-49FB-A00E-19B34597AE3B}" type="presParOf" srcId="{74D0CDDB-8237-4B2B-8B63-9D9E523F2ED0}" destId="{44A0DF25-C21A-45EC-8343-7A1E20489CC7}" srcOrd="5" destOrd="0" presId="urn:microsoft.com/office/officeart/2005/8/layout/cycle2"/>
    <dgm:cxn modelId="{E498E021-450F-4F4E-B8B7-8826AF25B5F4}" type="presParOf" srcId="{44A0DF25-C21A-45EC-8343-7A1E20489CC7}" destId="{5F6C5D3D-E886-4B9B-8BFE-63064EF48E1C}" srcOrd="0" destOrd="0" presId="urn:microsoft.com/office/officeart/2005/8/layout/cycle2"/>
    <dgm:cxn modelId="{8FE720EC-5D22-4016-9593-7BB9111D2686}" type="presParOf" srcId="{74D0CDDB-8237-4B2B-8B63-9D9E523F2ED0}" destId="{DA5B8A39-8A1C-4C56-BDF0-8B80075F3271}" srcOrd="6" destOrd="0" presId="urn:microsoft.com/office/officeart/2005/8/layout/cycle2"/>
    <dgm:cxn modelId="{9CDF705D-077D-408D-B482-AA75AD5AAAE3}" type="presParOf" srcId="{74D0CDDB-8237-4B2B-8B63-9D9E523F2ED0}" destId="{E75215D5-3110-471A-903E-7DA1DE3FED49}" srcOrd="7" destOrd="0" presId="urn:microsoft.com/office/officeart/2005/8/layout/cycle2"/>
    <dgm:cxn modelId="{16764D9C-9054-4F59-8321-A3C23E2F52BA}" type="presParOf" srcId="{E75215D5-3110-471A-903E-7DA1DE3FED49}" destId="{2AD94F7E-A3D8-4328-ADFE-22C418D38DB6}" srcOrd="0" destOrd="0" presId="urn:microsoft.com/office/officeart/2005/8/layout/cycle2"/>
    <dgm:cxn modelId="{5D945D09-80E4-4A01-B0BB-6D391ED6F234}" type="presParOf" srcId="{74D0CDDB-8237-4B2B-8B63-9D9E523F2ED0}" destId="{85F52617-02CD-4E63-A28F-B32C9B6E1B05}" srcOrd="8" destOrd="0" presId="urn:microsoft.com/office/officeart/2005/8/layout/cycle2"/>
    <dgm:cxn modelId="{90AA9282-DE99-4B05-AEE8-36D657FC3348}" type="presParOf" srcId="{74D0CDDB-8237-4B2B-8B63-9D9E523F2ED0}" destId="{334E9239-634A-409C-9C60-D6ED1869E596}" srcOrd="9" destOrd="0" presId="urn:microsoft.com/office/officeart/2005/8/layout/cycle2"/>
    <dgm:cxn modelId="{E90AE9D6-45F6-4843-8A4B-57AE49433666}" type="presParOf" srcId="{334E9239-634A-409C-9C60-D6ED1869E596}" destId="{89C2E2EC-A082-4E22-AD42-CE6E876E1C41}" srcOrd="0" destOrd="0" presId="urn:microsoft.com/office/officeart/2005/8/layout/cycle2"/>
    <dgm:cxn modelId="{27F30380-96DF-4182-A12E-E891EDFCAD9F}" type="presParOf" srcId="{74D0CDDB-8237-4B2B-8B63-9D9E523F2ED0}" destId="{6F1E1B19-45D0-42D3-B58F-28CC5AFF81FF}" srcOrd="10" destOrd="0" presId="urn:microsoft.com/office/officeart/2005/8/layout/cycle2"/>
    <dgm:cxn modelId="{EDC5AC03-AE90-4131-A6AC-BD4D9924ECB0}" type="presParOf" srcId="{74D0CDDB-8237-4B2B-8B63-9D9E523F2ED0}" destId="{CA7A06D2-33A7-4A0A-B80E-85D4EABC696C}" srcOrd="11" destOrd="0" presId="urn:microsoft.com/office/officeart/2005/8/layout/cycle2"/>
    <dgm:cxn modelId="{95FE4CF0-992B-496A-A9AB-115C70011966}" type="presParOf" srcId="{CA7A06D2-33A7-4A0A-B80E-85D4EABC696C}" destId="{E1CBC7D7-84C6-4695-AAFF-3447337CC183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5921C-9F18-48CD-912D-6DEA82FB439B}">
      <dsp:nvSpPr>
        <dsp:cNvPr id="0" name=""/>
        <dsp:cNvSpPr/>
      </dsp:nvSpPr>
      <dsp:spPr>
        <a:xfrm>
          <a:off x="3967868" y="4163"/>
          <a:ext cx="1935134" cy="193513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Propósito </a:t>
          </a:r>
        </a:p>
      </dsp:txBody>
      <dsp:txXfrm>
        <a:off x="4251262" y="287557"/>
        <a:ext cx="1368346" cy="1368346"/>
      </dsp:txXfrm>
    </dsp:sp>
    <dsp:sp modelId="{6E9E7A36-3058-4E04-89D9-9011DFD31869}">
      <dsp:nvSpPr>
        <dsp:cNvPr id="0" name=""/>
        <dsp:cNvSpPr/>
      </dsp:nvSpPr>
      <dsp:spPr>
        <a:xfrm rot="1800000">
          <a:off x="5923471" y="1363756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>
        <a:off x="5933784" y="1455890"/>
        <a:ext cx="359214" cy="391865"/>
      </dsp:txXfrm>
    </dsp:sp>
    <dsp:sp modelId="{A594FFC5-A725-40DA-8C03-5D5136973774}">
      <dsp:nvSpPr>
        <dsp:cNvPr id="0" name=""/>
        <dsp:cNvSpPr/>
      </dsp:nvSpPr>
      <dsp:spPr>
        <a:xfrm>
          <a:off x="6482257" y="1455846"/>
          <a:ext cx="1935134" cy="1935134"/>
        </a:xfrm>
        <a:prstGeom prst="ellipse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s-ES" altLang="es-AR" sz="1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itchFamily="18" charset="0"/>
              <a:cs typeface="Tahoma" pitchFamily="34" charset="0"/>
            </a:rPr>
            <a:t>Análisis externo </a:t>
          </a:r>
          <a:endParaRPr kumimoji="0" lang="es-ES" altLang="es-AR" sz="1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Times New Roman" pitchFamily="18" charset="0"/>
            <a:cs typeface="Tahoma" pitchFamily="34" charset="0"/>
          </a:endParaRPr>
        </a:p>
      </dsp:txBody>
      <dsp:txXfrm>
        <a:off x="6765651" y="1739240"/>
        <a:ext cx="1368346" cy="1368346"/>
      </dsp:txXfrm>
    </dsp:sp>
    <dsp:sp modelId="{06C641EE-FC3C-4178-B2B0-AA02C416BE2A}">
      <dsp:nvSpPr>
        <dsp:cNvPr id="0" name=""/>
        <dsp:cNvSpPr/>
      </dsp:nvSpPr>
      <dsp:spPr>
        <a:xfrm rot="5400000">
          <a:off x="7193243" y="3534019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>
        <a:off x="7270218" y="3587666"/>
        <a:ext cx="359214" cy="391865"/>
      </dsp:txXfrm>
    </dsp:sp>
    <dsp:sp modelId="{0109E9F6-03B1-4BE8-AFC4-86561D8CCB76}">
      <dsp:nvSpPr>
        <dsp:cNvPr id="0" name=""/>
        <dsp:cNvSpPr/>
      </dsp:nvSpPr>
      <dsp:spPr>
        <a:xfrm>
          <a:off x="6482257" y="4359213"/>
          <a:ext cx="1935134" cy="1935134"/>
        </a:xfrm>
        <a:prstGeom prst="ellipse">
          <a:avLst/>
        </a:prstGeom>
        <a:solidFill>
          <a:srgbClr val="FFC000">
            <a:alpha val="53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Análisis interno</a:t>
          </a:r>
        </a:p>
      </dsp:txBody>
      <dsp:txXfrm>
        <a:off x="6765651" y="4642607"/>
        <a:ext cx="1368346" cy="1368346"/>
      </dsp:txXfrm>
    </dsp:sp>
    <dsp:sp modelId="{44A0DF25-C21A-45EC-8343-7A1E20489CC7}">
      <dsp:nvSpPr>
        <dsp:cNvPr id="0" name=""/>
        <dsp:cNvSpPr/>
      </dsp:nvSpPr>
      <dsp:spPr>
        <a:xfrm rot="9000000">
          <a:off x="5948626" y="5718806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 rot="10800000">
        <a:off x="6092262" y="5810940"/>
        <a:ext cx="359214" cy="391865"/>
      </dsp:txXfrm>
    </dsp:sp>
    <dsp:sp modelId="{DA5B8A39-8A1C-4C56-BDF0-8B80075F3271}">
      <dsp:nvSpPr>
        <dsp:cNvPr id="0" name=""/>
        <dsp:cNvSpPr/>
      </dsp:nvSpPr>
      <dsp:spPr>
        <a:xfrm>
          <a:off x="3967868" y="5810896"/>
          <a:ext cx="1935134" cy="1935134"/>
        </a:xfrm>
        <a:prstGeom prst="ellipse">
          <a:avLst/>
        </a:prstGeom>
        <a:solidFill>
          <a:srgbClr val="92D050">
            <a:alpha val="3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Formulación de la estrategia </a:t>
          </a:r>
        </a:p>
      </dsp:txBody>
      <dsp:txXfrm>
        <a:off x="4251262" y="6094290"/>
        <a:ext cx="1368346" cy="1368346"/>
      </dsp:txXfrm>
    </dsp:sp>
    <dsp:sp modelId="{E75215D5-3110-471A-903E-7DA1DE3FED49}">
      <dsp:nvSpPr>
        <dsp:cNvPr id="0" name=""/>
        <dsp:cNvSpPr/>
      </dsp:nvSpPr>
      <dsp:spPr>
        <a:xfrm rot="12600000">
          <a:off x="3434237" y="5733329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 rot="10800000">
        <a:off x="3577873" y="5902437"/>
        <a:ext cx="359214" cy="391865"/>
      </dsp:txXfrm>
    </dsp:sp>
    <dsp:sp modelId="{85F52617-02CD-4E63-A28F-B32C9B6E1B05}">
      <dsp:nvSpPr>
        <dsp:cNvPr id="0" name=""/>
        <dsp:cNvSpPr/>
      </dsp:nvSpPr>
      <dsp:spPr>
        <a:xfrm>
          <a:off x="1453479" y="4359213"/>
          <a:ext cx="1935134" cy="1935134"/>
        </a:xfrm>
        <a:prstGeom prst="ellipse">
          <a:avLst/>
        </a:prstGeom>
        <a:solidFill>
          <a:srgbClr val="92D050">
            <a:alpha val="59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 err="1">
              <a:solidFill>
                <a:schemeClr val="tx1"/>
              </a:solidFill>
              <a:latin typeface="Calibri" panose="020F0502020204030204" pitchFamily="34" charset="0"/>
            </a:rPr>
            <a:t>Implemen</a:t>
          </a:r>
          <a:endParaRPr lang="es-AR" sz="1400" b="1" kern="1200" dirty="0">
            <a:solidFill>
              <a:schemeClr val="tx1"/>
            </a:solidFill>
            <a:latin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 err="1">
              <a:solidFill>
                <a:schemeClr val="tx1"/>
              </a:solidFill>
              <a:latin typeface="Calibri" panose="020F0502020204030204" pitchFamily="34" charset="0"/>
            </a:rPr>
            <a:t>tación</a:t>
          </a:r>
          <a:r>
            <a:rPr lang="es-AR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 la estrategia </a:t>
          </a:r>
        </a:p>
      </dsp:txBody>
      <dsp:txXfrm>
        <a:off x="1736873" y="4642607"/>
        <a:ext cx="1368346" cy="1368346"/>
      </dsp:txXfrm>
    </dsp:sp>
    <dsp:sp modelId="{334E9239-634A-409C-9C60-D6ED1869E596}">
      <dsp:nvSpPr>
        <dsp:cNvPr id="0" name=""/>
        <dsp:cNvSpPr/>
      </dsp:nvSpPr>
      <dsp:spPr>
        <a:xfrm rot="16200000">
          <a:off x="2164465" y="3563066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>
        <a:off x="2241440" y="3770662"/>
        <a:ext cx="359214" cy="391865"/>
      </dsp:txXfrm>
    </dsp:sp>
    <dsp:sp modelId="{6F1E1B19-45D0-42D3-B58F-28CC5AFF81FF}">
      <dsp:nvSpPr>
        <dsp:cNvPr id="0" name=""/>
        <dsp:cNvSpPr/>
      </dsp:nvSpPr>
      <dsp:spPr>
        <a:xfrm>
          <a:off x="1453479" y="1455846"/>
          <a:ext cx="1935134" cy="1935134"/>
        </a:xfrm>
        <a:prstGeom prst="ellipse">
          <a:avLst/>
        </a:prstGeom>
        <a:solidFill>
          <a:srgbClr val="92D050">
            <a:alpha val="83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Evaluación   </a:t>
          </a:r>
        </a:p>
      </dsp:txBody>
      <dsp:txXfrm>
        <a:off x="1736873" y="1739240"/>
        <a:ext cx="1368346" cy="1368346"/>
      </dsp:txXfrm>
    </dsp:sp>
    <dsp:sp modelId="{CA7A06D2-33A7-4A0A-B80E-85D4EABC696C}">
      <dsp:nvSpPr>
        <dsp:cNvPr id="0" name=""/>
        <dsp:cNvSpPr/>
      </dsp:nvSpPr>
      <dsp:spPr>
        <a:xfrm rot="19800000">
          <a:off x="3409082" y="1378279"/>
          <a:ext cx="513163" cy="653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400" kern="1200">
            <a:solidFill>
              <a:schemeClr val="tx1"/>
            </a:solidFill>
          </a:endParaRPr>
        </a:p>
      </dsp:txBody>
      <dsp:txXfrm>
        <a:off x="3419395" y="1547387"/>
        <a:ext cx="359214" cy="391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B94E0-A884-44DB-BBC4-1FFFD87C86A0}" type="datetimeFigureOut">
              <a:rPr lang="es-AR" smtClean="0"/>
              <a:t>19/5/2021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85800"/>
            <a:ext cx="4565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348C4-21CC-4379-B64E-E75BD64AE31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451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663" y="2866211"/>
            <a:ext cx="10445512" cy="1977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326" y="5228378"/>
            <a:ext cx="8602187" cy="23578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2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7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75218" y="497636"/>
            <a:ext cx="3714386" cy="105913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5658" y="497636"/>
            <a:ext cx="10944746" cy="105913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4442" y="369490"/>
            <a:ext cx="11059954" cy="153775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14442" y="2152862"/>
            <a:ext cx="11059954" cy="6089097"/>
          </a:xfrm>
        </p:spPr>
        <p:txBody>
          <a:bodyPr/>
          <a:lstStyle/>
          <a:p>
            <a:pPr lvl="0"/>
            <a:endParaRPr lang="es-A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7ECF2-CCFE-4CBB-9D42-1527A628CA4B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5427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34" y="5928914"/>
            <a:ext cx="10445512" cy="1832495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734" y="3910606"/>
            <a:ext cx="10445512" cy="201830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70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94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441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352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82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29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76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5657" y="2896111"/>
            <a:ext cx="7328499" cy="819283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8970" y="2896111"/>
            <a:ext cx="7330633" cy="819283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42" y="369490"/>
            <a:ext cx="11059954" cy="153775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42" y="2065295"/>
            <a:ext cx="5429704" cy="86071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705" indent="0">
              <a:buNone/>
              <a:defRPr sz="2700" b="1"/>
            </a:lvl2pPr>
            <a:lvl3pPr marL="1229411" indent="0">
              <a:buNone/>
              <a:defRPr sz="2400" b="1"/>
            </a:lvl3pPr>
            <a:lvl4pPr marL="1844116" indent="0">
              <a:buNone/>
              <a:defRPr sz="2200" b="1"/>
            </a:lvl4pPr>
            <a:lvl5pPr marL="2458822" indent="0">
              <a:buNone/>
              <a:defRPr sz="2200" b="1"/>
            </a:lvl5pPr>
            <a:lvl6pPr marL="3073527" indent="0">
              <a:buNone/>
              <a:defRPr sz="2200" b="1"/>
            </a:lvl6pPr>
            <a:lvl7pPr marL="3688232" indent="0">
              <a:buNone/>
              <a:defRPr sz="2200" b="1"/>
            </a:lvl7pPr>
            <a:lvl8pPr marL="4302938" indent="0">
              <a:buNone/>
              <a:defRPr sz="2200" b="1"/>
            </a:lvl8pPr>
            <a:lvl9pPr marL="491764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442" y="2926012"/>
            <a:ext cx="5429704" cy="531594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2560" y="2065295"/>
            <a:ext cx="5431837" cy="86071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705" indent="0">
              <a:buNone/>
              <a:defRPr sz="2700" b="1"/>
            </a:lvl2pPr>
            <a:lvl3pPr marL="1229411" indent="0">
              <a:buNone/>
              <a:defRPr sz="2400" b="1"/>
            </a:lvl3pPr>
            <a:lvl4pPr marL="1844116" indent="0">
              <a:buNone/>
              <a:defRPr sz="2200" b="1"/>
            </a:lvl4pPr>
            <a:lvl5pPr marL="2458822" indent="0">
              <a:buNone/>
              <a:defRPr sz="2200" b="1"/>
            </a:lvl5pPr>
            <a:lvl6pPr marL="3073527" indent="0">
              <a:buNone/>
              <a:defRPr sz="2200" b="1"/>
            </a:lvl6pPr>
            <a:lvl7pPr marL="3688232" indent="0">
              <a:buNone/>
              <a:defRPr sz="2200" b="1"/>
            </a:lvl7pPr>
            <a:lvl8pPr marL="4302938" indent="0">
              <a:buNone/>
              <a:defRPr sz="2200" b="1"/>
            </a:lvl8pPr>
            <a:lvl9pPr marL="491764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2560" y="2926012"/>
            <a:ext cx="5431837" cy="531594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43" y="367353"/>
            <a:ext cx="4042943" cy="156338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594" y="367354"/>
            <a:ext cx="6869802" cy="7874605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443" y="1930742"/>
            <a:ext cx="4042943" cy="6311217"/>
          </a:xfrm>
        </p:spPr>
        <p:txBody>
          <a:bodyPr/>
          <a:lstStyle>
            <a:lvl1pPr marL="0" indent="0">
              <a:buNone/>
              <a:defRPr sz="1900"/>
            </a:lvl1pPr>
            <a:lvl2pPr marL="614705" indent="0">
              <a:buNone/>
              <a:defRPr sz="1600"/>
            </a:lvl2pPr>
            <a:lvl3pPr marL="1229411" indent="0">
              <a:buNone/>
              <a:defRPr sz="1300"/>
            </a:lvl3pPr>
            <a:lvl4pPr marL="1844116" indent="0">
              <a:buNone/>
              <a:defRPr sz="1200"/>
            </a:lvl4pPr>
            <a:lvl5pPr marL="2458822" indent="0">
              <a:buNone/>
              <a:defRPr sz="1200"/>
            </a:lvl5pPr>
            <a:lvl6pPr marL="3073527" indent="0">
              <a:buNone/>
              <a:defRPr sz="1200"/>
            </a:lvl6pPr>
            <a:lvl7pPr marL="3688232" indent="0">
              <a:buNone/>
              <a:defRPr sz="1200"/>
            </a:lvl7pPr>
            <a:lvl8pPr marL="4302938" indent="0">
              <a:buNone/>
              <a:defRPr sz="1200"/>
            </a:lvl8pPr>
            <a:lvl9pPr marL="491764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698" y="6458585"/>
            <a:ext cx="7373303" cy="76247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08698" y="824409"/>
            <a:ext cx="7373303" cy="5535930"/>
          </a:xfrm>
        </p:spPr>
        <p:txBody>
          <a:bodyPr/>
          <a:lstStyle>
            <a:lvl1pPr marL="0" indent="0">
              <a:buNone/>
              <a:defRPr sz="4300"/>
            </a:lvl1pPr>
            <a:lvl2pPr marL="614705" indent="0">
              <a:buNone/>
              <a:defRPr sz="3800"/>
            </a:lvl2pPr>
            <a:lvl3pPr marL="1229411" indent="0">
              <a:buNone/>
              <a:defRPr sz="3200"/>
            </a:lvl3pPr>
            <a:lvl4pPr marL="1844116" indent="0">
              <a:buNone/>
              <a:defRPr sz="2700"/>
            </a:lvl4pPr>
            <a:lvl5pPr marL="2458822" indent="0">
              <a:buNone/>
              <a:defRPr sz="2700"/>
            </a:lvl5pPr>
            <a:lvl6pPr marL="3073527" indent="0">
              <a:buNone/>
              <a:defRPr sz="2700"/>
            </a:lvl6pPr>
            <a:lvl7pPr marL="3688232" indent="0">
              <a:buNone/>
              <a:defRPr sz="2700"/>
            </a:lvl7pPr>
            <a:lvl8pPr marL="4302938" indent="0">
              <a:buNone/>
              <a:defRPr sz="2700"/>
            </a:lvl8pPr>
            <a:lvl9pPr marL="491764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08698" y="7221058"/>
            <a:ext cx="7373303" cy="1082837"/>
          </a:xfrm>
        </p:spPr>
        <p:txBody>
          <a:bodyPr/>
          <a:lstStyle>
            <a:lvl1pPr marL="0" indent="0">
              <a:buNone/>
              <a:defRPr sz="1900"/>
            </a:lvl1pPr>
            <a:lvl2pPr marL="614705" indent="0">
              <a:buNone/>
              <a:defRPr sz="1600"/>
            </a:lvl2pPr>
            <a:lvl3pPr marL="1229411" indent="0">
              <a:buNone/>
              <a:defRPr sz="1300"/>
            </a:lvl3pPr>
            <a:lvl4pPr marL="1844116" indent="0">
              <a:buNone/>
              <a:defRPr sz="1200"/>
            </a:lvl4pPr>
            <a:lvl5pPr marL="2458822" indent="0">
              <a:buNone/>
              <a:defRPr sz="1200"/>
            </a:lvl5pPr>
            <a:lvl6pPr marL="3073527" indent="0">
              <a:buNone/>
              <a:defRPr sz="1200"/>
            </a:lvl6pPr>
            <a:lvl7pPr marL="3688232" indent="0">
              <a:buNone/>
              <a:defRPr sz="1200"/>
            </a:lvl7pPr>
            <a:lvl8pPr marL="4302938" indent="0">
              <a:buNone/>
              <a:defRPr sz="1200"/>
            </a:lvl8pPr>
            <a:lvl9pPr marL="491764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442" y="879475"/>
            <a:ext cx="11059953" cy="685800"/>
          </a:xfrm>
          <a:prstGeom prst="rect">
            <a:avLst/>
          </a:prstGeom>
        </p:spPr>
        <p:txBody>
          <a:bodyPr vert="horz" lIns="122941" tIns="61471" rIns="122941" bIns="61471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42" y="1870076"/>
            <a:ext cx="11059954" cy="6371884"/>
          </a:xfrm>
          <a:prstGeom prst="rect">
            <a:avLst/>
          </a:prstGeom>
        </p:spPr>
        <p:txBody>
          <a:bodyPr vert="horz" lIns="122941" tIns="61471" rIns="122941" bIns="6147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4442" y="8551646"/>
            <a:ext cx="2867396" cy="491228"/>
          </a:xfrm>
          <a:prstGeom prst="rect">
            <a:avLst/>
          </a:prstGeom>
        </p:spPr>
        <p:txBody>
          <a:bodyPr vert="horz" lIns="122941" tIns="61471" rIns="122941" bIns="61471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7E8D1-F48A-0142-8901-44E3D1C92F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8687" y="8551646"/>
            <a:ext cx="3891465" cy="491228"/>
          </a:xfrm>
          <a:prstGeom prst="rect">
            <a:avLst/>
          </a:prstGeom>
        </p:spPr>
        <p:txBody>
          <a:bodyPr vert="horz" lIns="122941" tIns="61471" rIns="122941" bIns="61471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07000" y="8551646"/>
            <a:ext cx="2867396" cy="491228"/>
          </a:xfrm>
          <a:prstGeom prst="rect">
            <a:avLst/>
          </a:prstGeom>
        </p:spPr>
        <p:txBody>
          <a:bodyPr vert="horz" lIns="122941" tIns="61471" rIns="122941" bIns="61471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1B343-385A-9A40-BFB7-DABE3F251ACF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614705" rtl="0" eaLnBrk="1" latinLnBrk="0" hangingPunct="1">
        <a:spcBef>
          <a:spcPct val="0"/>
        </a:spcBef>
        <a:buNone/>
        <a:defRPr sz="40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461029" indent="-461029" algn="l" defTabSz="61470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896" indent="-384191" algn="l" defTabSz="614705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64" indent="-307353" algn="l" defTabSz="6147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1469" indent="-307353" algn="l" defTabSz="61470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6174" indent="-307353" algn="l" defTabSz="61470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0880" indent="-307353" algn="l" defTabSz="61470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585" indent="-307353" algn="l" defTabSz="61470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291" indent="-307353" algn="l" defTabSz="61470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996" indent="-307353" algn="l" defTabSz="61470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05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411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116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8822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527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232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2938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7643" algn="l" defTabSz="61470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9530" y="931199"/>
            <a:ext cx="10445512" cy="1977728"/>
          </a:xfrm>
        </p:spPr>
        <p:txBody>
          <a:bodyPr/>
          <a:lstStyle/>
          <a:p>
            <a:pPr eaLnBrk="1" hangingPunct="1"/>
            <a:r>
              <a:rPr lang="es-AR" altLang="es-AR">
                <a:latin typeface="Calibri" pitchFamily="34" charset="0"/>
              </a:rPr>
              <a:t>Estrategia</a:t>
            </a:r>
            <a:endParaRPr lang="es-ES" altLang="es-AR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3304" y="2870482"/>
            <a:ext cx="8602187" cy="235789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altLang="es-AR" sz="3200">
                <a:latin typeface="Calibri" pitchFamily="34" charset="0"/>
              </a:rPr>
              <a:t>La estrategia es el patrón o plan que integra las principales metas y políticas de una organización, y establece una secuencia coherente de acciones.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7" y="4890926"/>
            <a:ext cx="3840262" cy="215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799" y="4893062"/>
            <a:ext cx="3840262" cy="215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524" y="4922964"/>
            <a:ext cx="4565645" cy="2137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767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empezamos</a:t>
            </a:r>
            <a:r>
              <a:rPr lang="en-US" dirty="0"/>
              <a:t> a </a:t>
            </a:r>
            <a:r>
              <a:rPr lang="en-US" dirty="0" err="1"/>
              <a:t>caminar</a:t>
            </a:r>
            <a:r>
              <a:rPr lang="en-US" dirty="0"/>
              <a:t>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834551"/>
              </p:ext>
            </p:extLst>
          </p:nvPr>
        </p:nvGraphicFramePr>
        <p:xfrm>
          <a:off x="614442" y="2381027"/>
          <a:ext cx="1121860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3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3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3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AR" dirty="0"/>
                        <a:t>Qué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Cuándo</a:t>
                      </a:r>
                      <a:r>
                        <a:rPr lang="es-AR" baseline="0" dirty="0"/>
                        <a:t>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Con quién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/>
                        <a:t>Comenzar a hacer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/>
                        <a:t>Más 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/>
                        <a:t>Seguir haciendo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/>
                        <a:t>Menos 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dirty="0"/>
                        <a:t>Dejar de hacer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46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AR" altLang="es-AR">
                <a:latin typeface="Calibri" pitchFamily="34" charset="0"/>
              </a:rPr>
              <a:t>Estrategia </a:t>
            </a:r>
            <a:endParaRPr lang="es-ES" altLang="es-AR">
              <a:latin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383" y="1706485"/>
            <a:ext cx="11059954" cy="608909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AR" altLang="es-AR" sz="3800">
                <a:latin typeface="Calibri" pitchFamily="34" charset="0"/>
              </a:rPr>
              <a:t>Dimensiones de la estrategia </a:t>
            </a:r>
          </a:p>
          <a:p>
            <a:pPr eaLnBrk="1" hangingPunct="1"/>
            <a:r>
              <a:rPr lang="es-AR" altLang="es-AR" sz="3800">
                <a:latin typeface="Calibri" pitchFamily="34" charset="0"/>
              </a:rPr>
              <a:t>Plan</a:t>
            </a:r>
          </a:p>
          <a:p>
            <a:pPr eaLnBrk="1" hangingPunct="1"/>
            <a:r>
              <a:rPr lang="es-AR" altLang="es-AR" sz="3800">
                <a:latin typeface="Calibri" pitchFamily="34" charset="0"/>
              </a:rPr>
              <a:t>Pautas de acción (tácticas)</a:t>
            </a:r>
          </a:p>
          <a:p>
            <a:pPr eaLnBrk="1" hangingPunct="1"/>
            <a:r>
              <a:rPr lang="es-AR" altLang="es-AR" sz="3800">
                <a:latin typeface="Calibri" pitchFamily="34" charset="0"/>
              </a:rPr>
              <a:t>Patrón de conducta</a:t>
            </a:r>
          </a:p>
          <a:p>
            <a:pPr eaLnBrk="1" hangingPunct="1"/>
            <a:r>
              <a:rPr lang="es-AR" altLang="es-AR" sz="3800">
                <a:latin typeface="Calibri" pitchFamily="34" charset="0"/>
              </a:rPr>
              <a:t>Posición</a:t>
            </a:r>
          </a:p>
          <a:p>
            <a:pPr eaLnBrk="1" hangingPunct="1"/>
            <a:r>
              <a:rPr lang="es-AR" altLang="es-AR" sz="3800">
                <a:latin typeface="Calibri" pitchFamily="34" charset="0"/>
              </a:rPr>
              <a:t>Perspectiva</a:t>
            </a:r>
            <a:endParaRPr lang="es-ES" altLang="es-AR" sz="3800">
              <a:latin typeface="Calibri" pitchFamily="34" charset="0"/>
            </a:endParaRPr>
          </a:p>
        </p:txBody>
      </p:sp>
      <p:pic>
        <p:nvPicPr>
          <p:cNvPr id="4100" name="Picture 5" descr="http://cdn3.mihistoriauniversal.com/wp-content/uploads/mapa-batalla-salam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342" y="5194206"/>
            <a:ext cx="8248029" cy="328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13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Estrategia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1600" b="1" dirty="0"/>
              <a:t>Plan</a:t>
            </a:r>
          </a:p>
          <a:p>
            <a:pPr marL="0" indent="0">
              <a:buNone/>
            </a:pPr>
            <a:r>
              <a:rPr lang="es-ES" sz="1600" dirty="0"/>
              <a:t>El plan permite seguir en forma consciente una secuencia coherente de acciones para alcanzar metas parciales. Facilita el proceso de evaluación de resultados.</a:t>
            </a:r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r>
              <a:rPr lang="es-ES" sz="1600" b="1" dirty="0"/>
              <a:t>Táctica</a:t>
            </a:r>
          </a:p>
          <a:p>
            <a:pPr marL="0" indent="0">
              <a:buNone/>
            </a:pPr>
            <a:r>
              <a:rPr lang="es-ES" sz="1600" dirty="0"/>
              <a:t>Acciones sorpresivas emergentes de la implementación de la estrategia. Las organizaciones pueden sorprender a su entorno haciendo movimientos que nadie previó. </a:t>
            </a:r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r>
              <a:rPr lang="es-ES" sz="1600" b="1" dirty="0"/>
              <a:t>Patrón</a:t>
            </a:r>
          </a:p>
          <a:p>
            <a:pPr marL="0" indent="0">
              <a:buNone/>
            </a:pPr>
            <a:r>
              <a:rPr lang="es-ES" sz="1600" dirty="0"/>
              <a:t>Se trata de patrones que establecen cierta regularidad en los procesos de toma de decisiones y en el comportamiento. Las regularidades de estrategias del pasado hacen prever comportamientos futuros . Los comportamientos del pasado deben ser considerados en el despliegue de nuevas estrategias, ya sea para cambiarlos  como para conservarlos. </a:t>
            </a:r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r>
              <a:rPr lang="es-ES" sz="1600" b="1" dirty="0"/>
              <a:t>Posición</a:t>
            </a:r>
          </a:p>
          <a:p>
            <a:pPr marL="0" indent="0">
              <a:buNone/>
            </a:pPr>
            <a:r>
              <a:rPr lang="es-ES" sz="1600" dirty="0"/>
              <a:t>Se trata de la posición en el terreno o en el mercado (pasada, presente y futura) y que configura la relación entre lo externo y lo interno. </a:t>
            </a:r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r>
              <a:rPr lang="es-ES" sz="1600" b="1" dirty="0"/>
              <a:t>Perspectiva</a:t>
            </a:r>
          </a:p>
          <a:p>
            <a:pPr marL="0" indent="0">
              <a:buNone/>
            </a:pPr>
            <a:r>
              <a:rPr lang="es-ES" sz="1600" dirty="0"/>
              <a:t>Concepción ampliada de lo que la organización procura ser para sí misma y para sus partes interesadas. ¿Qué percepciones tienen las partes interesadas y de qué manera condicionan su accionar? Las perspectivas de las partes interesadas son valiosas para la toma de decisiones en el proceso estratégico. </a:t>
            </a:r>
          </a:p>
          <a:p>
            <a:pPr marL="0" indent="0">
              <a:buNone/>
            </a:pP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3974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4442" y="2152862"/>
            <a:ext cx="5965207" cy="608909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AR" altLang="es-AR" sz="2700" b="1" i="1">
                <a:latin typeface="Calibri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s-AR" altLang="es-AR" sz="2700" b="1" i="1">
                <a:latin typeface="Calibri" pitchFamily="34" charset="0"/>
              </a:rPr>
              <a:t>	Los patrones estratégicos producen cambios en:</a:t>
            </a:r>
            <a:r>
              <a:rPr lang="es-AR" altLang="es-AR" sz="2700">
                <a:latin typeface="Calibri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es-AR" altLang="es-AR" sz="2700">
              <a:latin typeface="Calibri" pitchFamily="34" charset="0"/>
            </a:endParaRPr>
          </a:p>
          <a:p>
            <a:pPr eaLnBrk="1" hangingPunct="1"/>
            <a:r>
              <a:rPr lang="es-AR" altLang="es-AR" sz="2700">
                <a:latin typeface="Calibri" pitchFamily="34" charset="0"/>
              </a:rPr>
              <a:t>Estructuras organizacionales </a:t>
            </a:r>
          </a:p>
          <a:p>
            <a:pPr eaLnBrk="1" hangingPunct="1"/>
            <a:r>
              <a:rPr lang="es-AR" altLang="es-AR" sz="2700">
                <a:latin typeface="Calibri" pitchFamily="34" charset="0"/>
              </a:rPr>
              <a:t>Sistemas administrativos </a:t>
            </a:r>
          </a:p>
          <a:p>
            <a:pPr eaLnBrk="1" hangingPunct="1"/>
            <a:r>
              <a:rPr lang="es-AR" altLang="es-AR" sz="2700">
                <a:latin typeface="Calibri" pitchFamily="34" charset="0"/>
              </a:rPr>
              <a:t>Culturas</a:t>
            </a:r>
            <a:endParaRPr lang="es-ES" altLang="es-AR" sz="2700"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595842" y="350267"/>
            <a:ext cx="9592121" cy="1537758"/>
          </a:xfrm>
        </p:spPr>
        <p:txBody>
          <a:bodyPr/>
          <a:lstStyle/>
          <a:p>
            <a:pPr eaLnBrk="1" hangingPunct="1"/>
            <a:r>
              <a:rPr lang="es-AR" altLang="es-AR" sz="4800">
                <a:latin typeface="Calibri" pitchFamily="34" charset="0"/>
              </a:rPr>
              <a:t>Estrategia y Organización</a:t>
            </a:r>
            <a:endParaRPr lang="es-ES" altLang="es-AR" sz="4800">
              <a:latin typeface="Calibri" pitchFamily="34" charset="0"/>
            </a:endParaRPr>
          </a:p>
        </p:txBody>
      </p:sp>
      <p:pic>
        <p:nvPicPr>
          <p:cNvPr id="5124" name="Picture 5" descr="Resultado de imagen para magri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649" y="2676127"/>
            <a:ext cx="5709189" cy="339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38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310876412"/>
              </p:ext>
            </p:extLst>
          </p:nvPr>
        </p:nvGraphicFramePr>
        <p:xfrm>
          <a:off x="1015436" y="447546"/>
          <a:ext cx="9870872" cy="7750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2 CuadroTexto"/>
          <p:cNvSpPr txBox="1">
            <a:spLocks noChangeArrowheads="1"/>
          </p:cNvSpPr>
          <p:nvPr/>
        </p:nvSpPr>
        <p:spPr bwMode="auto">
          <a:xfrm>
            <a:off x="4789661" y="3837990"/>
            <a:ext cx="2613511" cy="952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941" tIns="61471" rIns="122941" bIns="6147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altLang="es-AR" sz="2700" b="1"/>
              <a:t>La estrategia en 6 pasos</a:t>
            </a:r>
          </a:p>
        </p:txBody>
      </p:sp>
    </p:spTree>
    <p:extLst>
      <p:ext uri="{BB962C8B-B14F-4D97-AF65-F5344CB8AC3E}">
        <p14:creationId xmlns:p14="http://schemas.microsoft.com/office/powerpoint/2010/main" val="365240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9377" y="1"/>
            <a:ext cx="11059954" cy="852175"/>
          </a:xfrm>
        </p:spPr>
        <p:txBody>
          <a:bodyPr/>
          <a:lstStyle/>
          <a:p>
            <a:pPr eaLnBrk="1" hangingPunct="1"/>
            <a:r>
              <a:rPr lang="es-AR" altLang="es-AR" sz="3200">
                <a:latin typeface="Calibri" pitchFamily="34" charset="0"/>
              </a:rPr>
              <a:t>Pasos de la estrategia</a:t>
            </a:r>
            <a:endParaRPr lang="es-ES" altLang="es-AR" sz="3200">
              <a:latin typeface="Calibri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BF0E87D-B55B-4F26-82C5-C9559EB1B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07544"/>
              </p:ext>
            </p:extLst>
          </p:nvPr>
        </p:nvGraphicFramePr>
        <p:xfrm>
          <a:off x="1103859" y="1156891"/>
          <a:ext cx="9793088" cy="78919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5385">
                  <a:extLst>
                    <a:ext uri="{9D8B030D-6E8A-4147-A177-3AD203B41FA5}">
                      <a16:colId xmlns:a16="http://schemas.microsoft.com/office/drawing/2014/main" val="2135808154"/>
                    </a:ext>
                  </a:extLst>
                </a:gridCol>
                <a:gridCol w="6367703">
                  <a:extLst>
                    <a:ext uri="{9D8B030D-6E8A-4147-A177-3AD203B41FA5}">
                      <a16:colId xmlns:a16="http://schemas.microsoft.com/office/drawing/2014/main" val="1938742566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Pasos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Análisis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55171"/>
                  </a:ext>
                </a:extLst>
              </a:tr>
              <a:tr h="631754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Propósito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Identificación del propósito y alcance.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807994531"/>
                  </a:ext>
                </a:extLst>
              </a:tr>
              <a:tr h="49689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Determinación de la dirección a largo plazo.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962948152"/>
                  </a:ext>
                </a:extLst>
              </a:tr>
              <a:tr h="5300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Establecimiento de valores y creencias que perduren.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116911123"/>
                  </a:ext>
                </a:extLst>
              </a:tr>
              <a:tr h="26233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Análisis externo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Oportunidades y amenazas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1786823657"/>
                  </a:ext>
                </a:extLst>
              </a:tr>
              <a:tr h="5300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Análisis del contexto institucional del proyecto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2935765164"/>
                  </a:ext>
                </a:extLst>
              </a:tr>
              <a:tr h="453596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Análisis interno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Fortalezas y debilidades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4140468343"/>
                  </a:ext>
                </a:extLst>
              </a:tr>
              <a:tr h="49689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Capacidades / competencias requeridas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698184351"/>
                  </a:ext>
                </a:extLst>
              </a:tr>
              <a:tr h="26769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Personas, procesos, sistemas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509856680"/>
                  </a:ext>
                </a:extLst>
              </a:tr>
              <a:tr h="792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Formulación de la estrategia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Estrategia funcional: alineamiento de los resultados </a:t>
                      </a:r>
                    </a:p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del proyecto con los procesos de trabajo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1655078769"/>
                  </a:ext>
                </a:extLst>
              </a:tr>
              <a:tr h="524677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Implementación de la estrategia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Diseño del equipo y recursos clave.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1212806377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Asignación de recursos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1386412499"/>
                  </a:ext>
                </a:extLst>
              </a:tr>
              <a:tr h="49689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Liderazgo, comunicación y proceso de cambio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299538110"/>
                  </a:ext>
                </a:extLst>
              </a:tr>
              <a:tr h="262339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2000" b="1" u="none" strike="noStrike" dirty="0">
                          <a:effectLst/>
                          <a:latin typeface="+mn-lt"/>
                        </a:rPr>
                        <a:t>Evaluación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Metas e indicadores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003424692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 Alineamiento duradero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657873918"/>
                  </a:ext>
                </a:extLst>
              </a:tr>
              <a:tr h="13853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2000" u="none" strike="noStrike" dirty="0">
                          <a:effectLst/>
                          <a:latin typeface="+mn-lt"/>
                        </a:rPr>
                        <a:t>   Agilidad y flexibilidad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980" marR="4980" marT="4980" marB="0" anchor="ctr"/>
                </a:tc>
                <a:extLst>
                  <a:ext uri="{0D108BD9-81ED-4DB2-BD59-A6C34878D82A}">
                    <a16:rowId xmlns:a16="http://schemas.microsoft.com/office/drawing/2014/main" val="337770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3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09549"/>
              </p:ext>
            </p:extLst>
          </p:nvPr>
        </p:nvGraphicFramePr>
        <p:xfrm>
          <a:off x="67347" y="148779"/>
          <a:ext cx="12255812" cy="89727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27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7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6059">
                <a:tc>
                  <a:txBody>
                    <a:bodyPr/>
                    <a:lstStyle/>
                    <a:p>
                      <a:r>
                        <a:rPr lang="es-AR" sz="2200" dirty="0">
                          <a:solidFill>
                            <a:schemeClr val="tx1"/>
                          </a:solidFill>
                        </a:rPr>
                        <a:t>Fortalezas </a:t>
                      </a:r>
                    </a:p>
                    <a:p>
                      <a:endParaRPr lang="es-AR" sz="1900" dirty="0">
                        <a:solidFill>
                          <a:schemeClr val="tx1"/>
                        </a:solidFill>
                      </a:endParaRPr>
                    </a:p>
                    <a:p>
                      <a:endParaRPr lang="es-AR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2888" marR="122888" marT="61510" marB="615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2200" dirty="0">
                          <a:solidFill>
                            <a:schemeClr val="tx1"/>
                          </a:solidFill>
                        </a:rPr>
                        <a:t>Oportunidades </a:t>
                      </a:r>
                    </a:p>
                    <a:p>
                      <a:endParaRPr lang="es-AR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es-AR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22888" marR="122888" marT="61510" marB="6151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6699">
                <a:tc>
                  <a:txBody>
                    <a:bodyPr/>
                    <a:lstStyle/>
                    <a:p>
                      <a:r>
                        <a:rPr lang="es-AR" sz="2200" b="1" dirty="0"/>
                        <a:t>Debilidades </a:t>
                      </a:r>
                    </a:p>
                    <a:p>
                      <a:endParaRPr lang="es-AR" sz="1600" dirty="0"/>
                    </a:p>
                  </a:txBody>
                  <a:tcPr marL="122888" marR="122888" marT="61510" marB="615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2200" b="1" dirty="0"/>
                        <a:t>Amenazas </a:t>
                      </a:r>
                    </a:p>
                    <a:p>
                      <a:endParaRPr lang="es-AR" sz="1600" b="1" dirty="0"/>
                    </a:p>
                  </a:txBody>
                  <a:tcPr marL="122888" marR="122888" marT="61510" marB="6151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0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Proyección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700" dirty="0">
                <a:solidFill>
                  <a:schemeClr val="tx2"/>
                </a:solidFill>
              </a:rPr>
              <a:t>¿Cómo imaginamos nuestro proyecto en el mejor futuro posible?</a:t>
            </a:r>
          </a:p>
          <a:p>
            <a:pPr marL="0" indent="0" algn="just">
              <a:buNone/>
            </a:pPr>
            <a:endParaRPr lang="es-AR" sz="2700" i="1" dirty="0"/>
          </a:p>
          <a:p>
            <a:pPr algn="just"/>
            <a:r>
              <a:rPr lang="es-AR" sz="2700" dirty="0">
                <a:solidFill>
                  <a:schemeClr val="tx2"/>
                </a:solidFill>
              </a:rPr>
              <a:t>¿Cuál sería la imagen si todos los objetivos se cumplen?</a:t>
            </a:r>
          </a:p>
          <a:p>
            <a:pPr marL="0" indent="0" algn="just">
              <a:buNone/>
            </a:pPr>
            <a:endParaRPr lang="es-AR" sz="2700" i="1" dirty="0"/>
          </a:p>
          <a:p>
            <a:pPr algn="just"/>
            <a:r>
              <a:rPr lang="es-AR" sz="2700" dirty="0">
                <a:solidFill>
                  <a:schemeClr val="tx2"/>
                </a:solidFill>
              </a:rPr>
              <a:t>¿Qué resultados habré alcanzado si el proyecto se lleva a cabo?</a:t>
            </a:r>
          </a:p>
        </p:txBody>
      </p:sp>
    </p:spTree>
    <p:extLst>
      <p:ext uri="{BB962C8B-B14F-4D97-AF65-F5344CB8AC3E}">
        <p14:creationId xmlns:p14="http://schemas.microsoft.com/office/powerpoint/2010/main" val="421740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Cómo empezamos a caminar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131" y="2701289"/>
            <a:ext cx="5328592" cy="5073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460611" y="1870292"/>
            <a:ext cx="1511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Comenzar </a:t>
            </a:r>
          </a:p>
          <a:p>
            <a:pPr algn="ctr"/>
            <a:r>
              <a:rPr lang="es-AR" dirty="0"/>
              <a:t>a hacer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9196099" y="4391676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Más de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776837" y="7795032"/>
            <a:ext cx="1402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Seguir </a:t>
            </a:r>
          </a:p>
          <a:p>
            <a:pPr algn="ctr"/>
            <a:r>
              <a:rPr lang="es-AR" dirty="0"/>
              <a:t>haciendo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408115" y="7979697"/>
            <a:ext cx="1499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Menos de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282232" y="4207008"/>
            <a:ext cx="1269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Dejar </a:t>
            </a:r>
          </a:p>
          <a:p>
            <a:pPr algn="ctr"/>
            <a:r>
              <a:rPr lang="es-AR" dirty="0"/>
              <a:t>de hacer</a:t>
            </a:r>
          </a:p>
        </p:txBody>
      </p:sp>
    </p:spTree>
    <p:extLst>
      <p:ext uri="{BB962C8B-B14F-4D97-AF65-F5344CB8AC3E}">
        <p14:creationId xmlns:p14="http://schemas.microsoft.com/office/powerpoint/2010/main" val="1140920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Words>436</Words>
  <Application>Microsoft Office PowerPoint</Application>
  <PresentationFormat>Personalizado</PresentationFormat>
  <Paragraphs>92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Office Theme</vt:lpstr>
      <vt:lpstr>Estrategia</vt:lpstr>
      <vt:lpstr>Estrategia </vt:lpstr>
      <vt:lpstr>Estrategia </vt:lpstr>
      <vt:lpstr>Estrategia y Organización</vt:lpstr>
      <vt:lpstr>Presentación de PowerPoint</vt:lpstr>
      <vt:lpstr>Pasos de la estrategia</vt:lpstr>
      <vt:lpstr>Presentación de PowerPoint</vt:lpstr>
      <vt:lpstr>Proyección  </vt:lpstr>
      <vt:lpstr>Cómo empezamos a caminar</vt:lpstr>
      <vt:lpstr>Cómo empezamos a caminar </vt:lpstr>
    </vt:vector>
  </TitlesOfParts>
  <Company>macrini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 Institucional</dc:title>
  <dc:creator>Carina</dc:creator>
  <cp:lastModifiedBy>MORENO Claudio</cp:lastModifiedBy>
  <cp:revision>20</cp:revision>
  <dcterms:created xsi:type="dcterms:W3CDTF">2018-04-10T18:58:17Z</dcterms:created>
  <dcterms:modified xsi:type="dcterms:W3CDTF">2021-05-19T23:54:35Z</dcterms:modified>
</cp:coreProperties>
</file>