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15F3E8-96E4-4A14-B19B-007F473D8E99}" type="datetimeFigureOut">
              <a:rPr lang="es-AR" smtClean="0"/>
              <a:t>30/9/2022</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8A76A1-DBE4-4031-9D1C-762315875293}" type="slidenum">
              <a:rPr lang="es-AR" smtClean="0"/>
              <a:t>‹Nº›</a:t>
            </a:fld>
            <a:endParaRPr lang="es-AR"/>
          </a:p>
        </p:txBody>
      </p:sp>
    </p:spTree>
    <p:extLst>
      <p:ext uri="{BB962C8B-B14F-4D97-AF65-F5344CB8AC3E}">
        <p14:creationId xmlns:p14="http://schemas.microsoft.com/office/powerpoint/2010/main" val="781562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98" name="Google Shape;198;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1100">
              <a:latin typeface="Arial"/>
              <a:ea typeface="Arial"/>
              <a:cs typeface="Arial"/>
              <a:sym typeface="Arial"/>
            </a:endParaRPr>
          </a:p>
        </p:txBody>
      </p:sp>
    </p:spTree>
    <p:extLst>
      <p:ext uri="{BB962C8B-B14F-4D97-AF65-F5344CB8AC3E}">
        <p14:creationId xmlns:p14="http://schemas.microsoft.com/office/powerpoint/2010/main" val="154657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4" name="Google Shape;14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30839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AR"/>
          </a:p>
        </p:txBody>
      </p:sp>
      <p:sp>
        <p:nvSpPr>
          <p:cNvPr id="4" name="Marcador de fecha 3"/>
          <p:cNvSpPr>
            <a:spLocks noGrp="1"/>
          </p:cNvSpPr>
          <p:nvPr>
            <p:ph type="dt" sz="half" idx="10"/>
          </p:nvPr>
        </p:nvSpPr>
        <p:spPr/>
        <p:txBody>
          <a:bodyPr/>
          <a:lstStyle/>
          <a:p>
            <a:fld id="{AC6B7A86-3E85-4FB8-B7EB-30085989A802}" type="datetimeFigureOut">
              <a:rPr lang="es-AR" smtClean="0"/>
              <a:t>30/9/2022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1285582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AC6B7A86-3E85-4FB8-B7EB-30085989A802}" type="datetimeFigureOut">
              <a:rPr lang="es-AR" smtClean="0"/>
              <a:t>30/9/2022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3631900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AC6B7A86-3E85-4FB8-B7EB-30085989A802}" type="datetimeFigureOut">
              <a:rPr lang="es-AR" smtClean="0"/>
              <a:t>30/9/2022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41187268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15"/>
        <p:cNvGrpSpPr/>
        <p:nvPr/>
      </p:nvGrpSpPr>
      <p:grpSpPr>
        <a:xfrm>
          <a:off x="0" y="0"/>
          <a:ext cx="0" cy="0"/>
          <a:chOff x="0" y="0"/>
          <a:chExt cx="0" cy="0"/>
        </a:xfrm>
      </p:grpSpPr>
      <p:sp>
        <p:nvSpPr>
          <p:cNvPr id="16" name="Google Shape;16;p15"/>
          <p:cNvSpPr/>
          <p:nvPr/>
        </p:nvSpPr>
        <p:spPr>
          <a:xfrm>
            <a:off x="10058401" y="876300"/>
            <a:ext cx="1733551" cy="577851"/>
          </a:xfrm>
          <a:prstGeom prst="triangle">
            <a:avLst>
              <a:gd name="adj" fmla="val 32426"/>
            </a:avLst>
          </a:prstGeom>
          <a:solidFill>
            <a:srgbClr val="263248"/>
          </a:solidFill>
          <a:ln>
            <a:noFill/>
          </a:ln>
        </p:spPr>
        <p:txBody>
          <a:bodyPr spcFirstLastPara="1" wrap="square" lIns="121900" tIns="121900" rIns="121900" bIns="121900" anchor="ctr" anchorCtr="0">
            <a:noAutofit/>
          </a:bodyPr>
          <a:lstStyle/>
          <a:p>
            <a:pPr marL="0" marR="0" lvl="0" indent="0" algn="l" rtl="0">
              <a:spcBef>
                <a:spcPts val="0"/>
              </a:spcBef>
              <a:spcAft>
                <a:spcPts val="0"/>
              </a:spcAft>
              <a:buClr>
                <a:srgbClr val="000000"/>
              </a:buClr>
              <a:buSzPts val="1867"/>
              <a:buFont typeface="Arial"/>
              <a:buNone/>
            </a:pPr>
            <a:endParaRPr sz="1867" b="0" i="0" u="none" strike="noStrike" cap="none">
              <a:solidFill>
                <a:srgbClr val="000000"/>
              </a:solidFill>
              <a:latin typeface="Arvo"/>
              <a:ea typeface="Arvo"/>
              <a:cs typeface="Arvo"/>
              <a:sym typeface="Arvo"/>
            </a:endParaRPr>
          </a:p>
        </p:txBody>
      </p:sp>
      <p:grpSp>
        <p:nvGrpSpPr>
          <p:cNvPr id="17" name="Google Shape;17;p15"/>
          <p:cNvGrpSpPr/>
          <p:nvPr/>
        </p:nvGrpSpPr>
        <p:grpSpPr>
          <a:xfrm>
            <a:off x="0" y="-8467"/>
            <a:ext cx="11548533" cy="6866467"/>
            <a:chOff x="0" y="-7088"/>
            <a:chExt cx="8661398" cy="5150588"/>
          </a:xfrm>
        </p:grpSpPr>
        <p:sp>
          <p:nvSpPr>
            <p:cNvPr id="18" name="Google Shape;18;p15"/>
            <p:cNvSpPr/>
            <p:nvPr/>
          </p:nvSpPr>
          <p:spPr>
            <a:xfrm>
              <a:off x="0" y="-737"/>
              <a:ext cx="3524249" cy="5144237"/>
            </a:xfrm>
            <a:prstGeom prst="rect">
              <a:avLst/>
            </a:prstGeom>
            <a:solidFill>
              <a:srgbClr val="C7D3E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rgbClr val="000000"/>
                </a:buClr>
                <a:buSzPts val="1867"/>
                <a:buFont typeface="Arial"/>
                <a:buNone/>
              </a:pPr>
              <a:endParaRPr sz="1867" b="0" i="0" u="none" strike="noStrike" cap="none">
                <a:solidFill>
                  <a:srgbClr val="000000"/>
                </a:solidFill>
                <a:latin typeface="Arial"/>
                <a:ea typeface="Arial"/>
                <a:cs typeface="Arial"/>
                <a:sym typeface="Arial"/>
              </a:endParaRPr>
            </a:p>
          </p:txBody>
        </p:sp>
        <p:sp>
          <p:nvSpPr>
            <p:cNvPr id="19" name="Google Shape;19;p15"/>
            <p:cNvSpPr/>
            <p:nvPr/>
          </p:nvSpPr>
          <p:spPr>
            <a:xfrm rot="10800000" flipH="1">
              <a:off x="3517899" y="-7088"/>
              <a:ext cx="5143499" cy="5144237"/>
            </a:xfrm>
            <a:prstGeom prst="rtTriangle">
              <a:avLst/>
            </a:prstGeom>
            <a:solidFill>
              <a:srgbClr val="C7D3E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rgbClr val="000000"/>
                </a:buClr>
                <a:buSzPts val="1867"/>
                <a:buFont typeface="Arial"/>
                <a:buNone/>
              </a:pPr>
              <a:endParaRPr sz="1867" b="0" i="0" u="none" strike="noStrike" cap="none">
                <a:solidFill>
                  <a:srgbClr val="000000"/>
                </a:solidFill>
                <a:latin typeface="Arvo"/>
                <a:ea typeface="Arvo"/>
                <a:cs typeface="Arvo"/>
                <a:sym typeface="Arvo"/>
              </a:endParaRPr>
            </a:p>
          </p:txBody>
        </p:sp>
      </p:grpSp>
      <p:grpSp>
        <p:nvGrpSpPr>
          <p:cNvPr id="20" name="Google Shape;20;p15"/>
          <p:cNvGrpSpPr/>
          <p:nvPr/>
        </p:nvGrpSpPr>
        <p:grpSpPr>
          <a:xfrm rot="10800000" flipH="1">
            <a:off x="0" y="1454151"/>
            <a:ext cx="11810999" cy="3949700"/>
            <a:chOff x="-8178042" y="-4493254"/>
            <a:chExt cx="19508069" cy="6522736"/>
          </a:xfrm>
        </p:grpSpPr>
        <p:sp>
          <p:nvSpPr>
            <p:cNvPr id="21" name="Google Shape;21;p15"/>
            <p:cNvSpPr/>
            <p:nvPr/>
          </p:nvSpPr>
          <p:spPr>
            <a:xfrm>
              <a:off x="-8178042" y="-4493254"/>
              <a:ext cx="12966924" cy="6522736"/>
            </a:xfrm>
            <a:prstGeom prst="rect">
              <a:avLst/>
            </a:prstGeom>
            <a:solidFill>
              <a:srgbClr val="3F537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rgbClr val="000000"/>
                </a:buClr>
                <a:buSzPts val="1867"/>
                <a:buFont typeface="Arial"/>
                <a:buNone/>
              </a:pPr>
              <a:endParaRPr sz="1867" b="0" i="0" u="none" strike="noStrike" cap="none">
                <a:solidFill>
                  <a:srgbClr val="000000"/>
                </a:solidFill>
                <a:latin typeface="Arvo"/>
                <a:ea typeface="Arvo"/>
                <a:cs typeface="Arvo"/>
                <a:sym typeface="Arvo"/>
              </a:endParaRPr>
            </a:p>
          </p:txBody>
        </p:sp>
        <p:sp>
          <p:nvSpPr>
            <p:cNvPr id="22" name="Google Shape;22;p15"/>
            <p:cNvSpPr/>
            <p:nvPr/>
          </p:nvSpPr>
          <p:spPr>
            <a:xfrm>
              <a:off x="4806361" y="-4493254"/>
              <a:ext cx="6523666" cy="6522736"/>
            </a:xfrm>
            <a:prstGeom prst="rtTriangle">
              <a:avLst/>
            </a:prstGeom>
            <a:solidFill>
              <a:srgbClr val="3F537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rgbClr val="000000"/>
                </a:buClr>
                <a:buSzPts val="1867"/>
                <a:buFont typeface="Arial"/>
                <a:buNone/>
              </a:pPr>
              <a:endParaRPr sz="1867" b="0" i="0" u="none" strike="noStrike" cap="none">
                <a:solidFill>
                  <a:srgbClr val="000000"/>
                </a:solidFill>
                <a:latin typeface="Arvo"/>
                <a:ea typeface="Arvo"/>
                <a:cs typeface="Arvo"/>
                <a:sym typeface="Arvo"/>
              </a:endParaRPr>
            </a:p>
          </p:txBody>
        </p:sp>
      </p:grpSp>
      <p:grpSp>
        <p:nvGrpSpPr>
          <p:cNvPr id="23" name="Google Shape;23;p15"/>
          <p:cNvGrpSpPr/>
          <p:nvPr/>
        </p:nvGrpSpPr>
        <p:grpSpPr>
          <a:xfrm>
            <a:off x="4902200" y="5704418"/>
            <a:ext cx="7308851" cy="577849"/>
            <a:chOff x="5582265" y="4646738"/>
            <a:chExt cx="5480829" cy="432996"/>
          </a:xfrm>
        </p:grpSpPr>
        <p:sp>
          <p:nvSpPr>
            <p:cNvPr id="24" name="Google Shape;24;p15"/>
            <p:cNvSpPr/>
            <p:nvPr/>
          </p:nvSpPr>
          <p:spPr>
            <a:xfrm rot="10800000">
              <a:off x="5582265" y="4948091"/>
              <a:ext cx="393642" cy="131643"/>
            </a:xfrm>
            <a:prstGeom prst="triangle">
              <a:avLst>
                <a:gd name="adj" fmla="val 32426"/>
              </a:avLst>
            </a:prstGeom>
            <a:solidFill>
              <a:srgbClr val="D26F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rgbClr val="000000"/>
                </a:buClr>
                <a:buSzPts val="1867"/>
                <a:buFont typeface="Arial"/>
                <a:buNone/>
              </a:pPr>
              <a:endParaRPr sz="1867" b="0" i="0" u="none" strike="noStrike" cap="none">
                <a:solidFill>
                  <a:srgbClr val="000000"/>
                </a:solidFill>
                <a:latin typeface="Arial"/>
                <a:ea typeface="Arial"/>
                <a:cs typeface="Arial"/>
                <a:sym typeface="Arial"/>
              </a:endParaRPr>
            </a:p>
          </p:txBody>
        </p:sp>
        <p:grpSp>
          <p:nvGrpSpPr>
            <p:cNvPr id="25" name="Google Shape;25;p15"/>
            <p:cNvGrpSpPr/>
            <p:nvPr/>
          </p:nvGrpSpPr>
          <p:grpSpPr>
            <a:xfrm flipH="1">
              <a:off x="5585440" y="4646738"/>
              <a:ext cx="5477654" cy="304525"/>
              <a:chOff x="-24158755" y="330075"/>
              <a:chExt cx="30567270" cy="1699361"/>
            </a:xfrm>
          </p:grpSpPr>
          <p:sp>
            <p:nvSpPr>
              <p:cNvPr id="26" name="Google Shape;26;p15"/>
              <p:cNvSpPr/>
              <p:nvPr/>
            </p:nvSpPr>
            <p:spPr>
              <a:xfrm>
                <a:off x="-24158755" y="330075"/>
                <a:ext cx="28910912" cy="1699361"/>
              </a:xfrm>
              <a:prstGeom prst="rect">
                <a:avLst/>
              </a:prstGeom>
              <a:solidFill>
                <a:srgbClr val="FF98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rgbClr val="000000"/>
                  </a:buClr>
                  <a:buSzPts val="1867"/>
                  <a:buFont typeface="Arial"/>
                  <a:buNone/>
                </a:pPr>
                <a:endParaRPr sz="1867" b="0" i="0" u="none" strike="noStrike" cap="none">
                  <a:solidFill>
                    <a:srgbClr val="000000"/>
                  </a:solidFill>
                  <a:latin typeface="Arial"/>
                  <a:ea typeface="Arial"/>
                  <a:cs typeface="Arial"/>
                  <a:sym typeface="Arial"/>
                </a:endParaRPr>
              </a:p>
            </p:txBody>
          </p:sp>
          <p:sp>
            <p:nvSpPr>
              <p:cNvPr id="27" name="Google Shape;27;p15"/>
              <p:cNvSpPr/>
              <p:nvPr/>
            </p:nvSpPr>
            <p:spPr>
              <a:xfrm>
                <a:off x="4707873" y="330075"/>
                <a:ext cx="1700642" cy="1699361"/>
              </a:xfrm>
              <a:prstGeom prst="rtTriangle">
                <a:avLst/>
              </a:prstGeom>
              <a:solidFill>
                <a:srgbClr val="FF98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rgbClr val="000000"/>
                  </a:buClr>
                  <a:buSzPts val="1867"/>
                  <a:buFont typeface="Arial"/>
                  <a:buNone/>
                </a:pPr>
                <a:endParaRPr sz="1867" b="0" i="0" u="none" strike="noStrike" cap="none">
                  <a:solidFill>
                    <a:srgbClr val="000000"/>
                  </a:solidFill>
                  <a:latin typeface="Arial"/>
                  <a:ea typeface="Arial"/>
                  <a:cs typeface="Arial"/>
                  <a:sym typeface="Arial"/>
                </a:endParaRPr>
              </a:p>
            </p:txBody>
          </p:sp>
        </p:grpSp>
      </p:grpSp>
      <p:sp>
        <p:nvSpPr>
          <p:cNvPr id="28" name="Google Shape;28;p15"/>
          <p:cNvSpPr txBox="1">
            <a:spLocks noGrp="1"/>
          </p:cNvSpPr>
          <p:nvPr>
            <p:ph type="ctrTitle"/>
          </p:nvPr>
        </p:nvSpPr>
        <p:spPr>
          <a:xfrm>
            <a:off x="914400" y="1454333"/>
            <a:ext cx="7157200" cy="39492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4800"/>
              <a:buFont typeface="Calibri"/>
              <a:buNone/>
              <a:defRPr sz="6400"/>
            </a:lvl1pPr>
            <a:lvl2pPr lvl="1" algn="ctr">
              <a:spcBef>
                <a:spcPts val="0"/>
              </a:spcBef>
              <a:spcAft>
                <a:spcPts val="0"/>
              </a:spcAft>
              <a:buSzPts val="4800"/>
              <a:buNone/>
              <a:defRPr sz="6400"/>
            </a:lvl2pPr>
            <a:lvl3pPr lvl="2" algn="ctr">
              <a:spcBef>
                <a:spcPts val="0"/>
              </a:spcBef>
              <a:spcAft>
                <a:spcPts val="0"/>
              </a:spcAft>
              <a:buSzPts val="4800"/>
              <a:buNone/>
              <a:defRPr sz="6400"/>
            </a:lvl3pPr>
            <a:lvl4pPr lvl="3" algn="ctr">
              <a:spcBef>
                <a:spcPts val="0"/>
              </a:spcBef>
              <a:spcAft>
                <a:spcPts val="0"/>
              </a:spcAft>
              <a:buSzPts val="4800"/>
              <a:buNone/>
              <a:defRPr sz="6400"/>
            </a:lvl4pPr>
            <a:lvl5pPr lvl="4" algn="ctr">
              <a:spcBef>
                <a:spcPts val="0"/>
              </a:spcBef>
              <a:spcAft>
                <a:spcPts val="0"/>
              </a:spcAft>
              <a:buSzPts val="4800"/>
              <a:buNone/>
              <a:defRPr sz="6400"/>
            </a:lvl5pPr>
            <a:lvl6pPr lvl="5" algn="ctr">
              <a:spcBef>
                <a:spcPts val="0"/>
              </a:spcBef>
              <a:spcAft>
                <a:spcPts val="0"/>
              </a:spcAft>
              <a:buSzPts val="4800"/>
              <a:buNone/>
              <a:defRPr sz="6400"/>
            </a:lvl6pPr>
            <a:lvl7pPr lvl="6" algn="ctr">
              <a:spcBef>
                <a:spcPts val="0"/>
              </a:spcBef>
              <a:spcAft>
                <a:spcPts val="0"/>
              </a:spcAft>
              <a:buSzPts val="4800"/>
              <a:buNone/>
              <a:defRPr sz="6400"/>
            </a:lvl7pPr>
            <a:lvl8pPr lvl="7" algn="ctr">
              <a:spcBef>
                <a:spcPts val="0"/>
              </a:spcBef>
              <a:spcAft>
                <a:spcPts val="0"/>
              </a:spcAft>
              <a:buSzPts val="4800"/>
              <a:buNone/>
              <a:defRPr sz="6400"/>
            </a:lvl8pPr>
            <a:lvl9pPr lvl="8" algn="ctr">
              <a:spcBef>
                <a:spcPts val="0"/>
              </a:spcBef>
              <a:spcAft>
                <a:spcPts val="0"/>
              </a:spcAft>
              <a:buSzPts val="4800"/>
              <a:buNone/>
              <a:defRPr sz="6400"/>
            </a:lvl9pPr>
          </a:lstStyle>
          <a:p>
            <a:endParaRPr/>
          </a:p>
        </p:txBody>
      </p:sp>
    </p:spTree>
    <p:extLst>
      <p:ext uri="{BB962C8B-B14F-4D97-AF65-F5344CB8AC3E}">
        <p14:creationId xmlns:p14="http://schemas.microsoft.com/office/powerpoint/2010/main" val="2638622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AC6B7A86-3E85-4FB8-B7EB-30085989A802}" type="datetimeFigureOut">
              <a:rPr lang="es-AR" smtClean="0"/>
              <a:t>30/9/2022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2975672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AC6B7A86-3E85-4FB8-B7EB-30085989A802}" type="datetimeFigureOut">
              <a:rPr lang="es-AR" smtClean="0"/>
              <a:t>30/9/2022</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3753531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fecha 4"/>
          <p:cNvSpPr>
            <a:spLocks noGrp="1"/>
          </p:cNvSpPr>
          <p:nvPr>
            <p:ph type="dt" sz="half" idx="10"/>
          </p:nvPr>
        </p:nvSpPr>
        <p:spPr/>
        <p:txBody>
          <a:bodyPr/>
          <a:lstStyle/>
          <a:p>
            <a:fld id="{AC6B7A86-3E85-4FB8-B7EB-30085989A802}" type="datetimeFigureOut">
              <a:rPr lang="es-AR" smtClean="0"/>
              <a:t>30/9/2022</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2049439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Marcador de fecha 6"/>
          <p:cNvSpPr>
            <a:spLocks noGrp="1"/>
          </p:cNvSpPr>
          <p:nvPr>
            <p:ph type="dt" sz="half" idx="10"/>
          </p:nvPr>
        </p:nvSpPr>
        <p:spPr/>
        <p:txBody>
          <a:bodyPr/>
          <a:lstStyle/>
          <a:p>
            <a:fld id="{AC6B7A86-3E85-4FB8-B7EB-30085989A802}" type="datetimeFigureOut">
              <a:rPr lang="es-AR" smtClean="0"/>
              <a:t>30/9/2022</a:t>
            </a:fld>
            <a:endParaRPr lang="es-AR"/>
          </a:p>
        </p:txBody>
      </p:sp>
      <p:sp>
        <p:nvSpPr>
          <p:cNvPr id="8" name="Marcador de pie de página 7"/>
          <p:cNvSpPr>
            <a:spLocks noGrp="1"/>
          </p:cNvSpPr>
          <p:nvPr>
            <p:ph type="ftr" sz="quarter" idx="11"/>
          </p:nvPr>
        </p:nvSpPr>
        <p:spPr/>
        <p:txBody>
          <a:bodyPr/>
          <a:lstStyle/>
          <a:p>
            <a:endParaRPr lang="es-AR"/>
          </a:p>
        </p:txBody>
      </p:sp>
      <p:sp>
        <p:nvSpPr>
          <p:cNvPr id="9" name="Marcador de número de diapositiva 8"/>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4220181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fecha 2"/>
          <p:cNvSpPr>
            <a:spLocks noGrp="1"/>
          </p:cNvSpPr>
          <p:nvPr>
            <p:ph type="dt" sz="half" idx="10"/>
          </p:nvPr>
        </p:nvSpPr>
        <p:spPr/>
        <p:txBody>
          <a:bodyPr/>
          <a:lstStyle/>
          <a:p>
            <a:fld id="{AC6B7A86-3E85-4FB8-B7EB-30085989A802}" type="datetimeFigureOut">
              <a:rPr lang="es-AR" smtClean="0"/>
              <a:t>30/9/2022</a:t>
            </a:fld>
            <a:endParaRPr lang="es-AR"/>
          </a:p>
        </p:txBody>
      </p:sp>
      <p:sp>
        <p:nvSpPr>
          <p:cNvPr id="4" name="Marcador de pie de página 3"/>
          <p:cNvSpPr>
            <a:spLocks noGrp="1"/>
          </p:cNvSpPr>
          <p:nvPr>
            <p:ph type="ftr" sz="quarter" idx="11"/>
          </p:nvPr>
        </p:nvSpPr>
        <p:spPr/>
        <p:txBody>
          <a:bodyPr/>
          <a:lstStyle/>
          <a:p>
            <a:endParaRPr lang="es-AR"/>
          </a:p>
        </p:txBody>
      </p:sp>
      <p:sp>
        <p:nvSpPr>
          <p:cNvPr id="5" name="Marcador de número de diapositiva 4"/>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4167551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C6B7A86-3E85-4FB8-B7EB-30085989A802}" type="datetimeFigureOut">
              <a:rPr lang="es-AR" smtClean="0"/>
              <a:t>30/9/2022</a:t>
            </a:fld>
            <a:endParaRPr lang="es-AR"/>
          </a:p>
        </p:txBody>
      </p:sp>
      <p:sp>
        <p:nvSpPr>
          <p:cNvPr id="3" name="Marcador de pie de página 2"/>
          <p:cNvSpPr>
            <a:spLocks noGrp="1"/>
          </p:cNvSpPr>
          <p:nvPr>
            <p:ph type="ftr" sz="quarter" idx="11"/>
          </p:nvPr>
        </p:nvSpPr>
        <p:spPr/>
        <p:txBody>
          <a:bodyPr/>
          <a:lstStyle/>
          <a:p>
            <a:endParaRPr lang="es-AR"/>
          </a:p>
        </p:txBody>
      </p:sp>
      <p:sp>
        <p:nvSpPr>
          <p:cNvPr id="4" name="Marcador de número de diapositiva 3"/>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1413948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AC6B7A86-3E85-4FB8-B7EB-30085989A802}" type="datetimeFigureOut">
              <a:rPr lang="es-AR" smtClean="0"/>
              <a:t>30/9/2022</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4287323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AC6B7A86-3E85-4FB8-B7EB-30085989A802}" type="datetimeFigureOut">
              <a:rPr lang="es-AR" smtClean="0"/>
              <a:t>30/9/2022</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B882FA53-40C4-4875-9690-7387E3805A5A}" type="slidenum">
              <a:rPr lang="es-AR" smtClean="0"/>
              <a:t>‹Nº›</a:t>
            </a:fld>
            <a:endParaRPr lang="es-AR"/>
          </a:p>
        </p:txBody>
      </p:sp>
    </p:spTree>
    <p:extLst>
      <p:ext uri="{BB962C8B-B14F-4D97-AF65-F5344CB8AC3E}">
        <p14:creationId xmlns:p14="http://schemas.microsoft.com/office/powerpoint/2010/main" val="395464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6B7A86-3E85-4FB8-B7EB-30085989A802}" type="datetimeFigureOut">
              <a:rPr lang="es-AR" smtClean="0"/>
              <a:t>30/9/2022</a:t>
            </a:fld>
            <a:endParaRPr lang="es-A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82FA53-40C4-4875-9690-7387E3805A5A}" type="slidenum">
              <a:rPr lang="es-AR" smtClean="0"/>
              <a:t>‹Nº›</a:t>
            </a:fld>
            <a:endParaRPr lang="es-AR"/>
          </a:p>
        </p:txBody>
      </p:sp>
    </p:spTree>
    <p:extLst>
      <p:ext uri="{BB962C8B-B14F-4D97-AF65-F5344CB8AC3E}">
        <p14:creationId xmlns:p14="http://schemas.microsoft.com/office/powerpoint/2010/main" val="1825045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
          <p:cNvSpPr txBox="1">
            <a:spLocks noGrp="1"/>
          </p:cNvSpPr>
          <p:nvPr>
            <p:ph type="ctrTitle"/>
          </p:nvPr>
        </p:nvSpPr>
        <p:spPr>
          <a:xfrm>
            <a:off x="285751" y="1619251"/>
            <a:ext cx="6923941" cy="3333749"/>
          </a:xfrm>
          <a:prstGeom prst="rect">
            <a:avLst/>
          </a:prstGeom>
          <a:noFill/>
          <a:ln>
            <a:noFill/>
          </a:ln>
        </p:spPr>
        <p:txBody>
          <a:bodyPr spcFirstLastPara="1" wrap="square" lIns="91425" tIns="45700" rIns="91425" bIns="45700" anchor="ctr" anchorCtr="0">
            <a:normAutofit fontScale="90000"/>
          </a:bodyPr>
          <a:lstStyle/>
          <a:p>
            <a:pPr lvl="0">
              <a:buClr>
                <a:srgbClr val="FFFFFF"/>
              </a:buClr>
            </a:pPr>
            <a:r>
              <a:rPr lang="es-AR" sz="3200" b="1" dirty="0" smtClean="0">
                <a:solidFill>
                  <a:srgbClr val="FFFFFF"/>
                </a:solidFill>
                <a:latin typeface="Calibri"/>
                <a:ea typeface="Calibri"/>
                <a:cs typeface="Calibri"/>
                <a:sym typeface="Calibri"/>
              </a:rPr>
              <a:t>PP3: Desarrollo e implementación de proyectos.</a:t>
            </a:r>
            <a:br>
              <a:rPr lang="es-AR" sz="3200" b="1" dirty="0" smtClean="0">
                <a:solidFill>
                  <a:srgbClr val="FFFFFF"/>
                </a:solidFill>
                <a:latin typeface="Calibri"/>
                <a:ea typeface="Calibri"/>
                <a:cs typeface="Calibri"/>
                <a:sym typeface="Calibri"/>
              </a:rPr>
            </a:br>
            <a:r>
              <a:rPr lang="es-AR" sz="3200" b="1" i="1" dirty="0" smtClean="0">
                <a:solidFill>
                  <a:srgbClr val="FFFFFF"/>
                </a:solidFill>
                <a:latin typeface="Calibri"/>
                <a:ea typeface="Calibri"/>
                <a:cs typeface="Calibri"/>
                <a:sym typeface="Calibri"/>
              </a:rPr>
              <a:t/>
            </a:r>
            <a:br>
              <a:rPr lang="es-AR" sz="3200" b="1" i="1" dirty="0" smtClean="0">
                <a:solidFill>
                  <a:srgbClr val="FFFFFF"/>
                </a:solidFill>
                <a:latin typeface="Calibri"/>
                <a:ea typeface="Calibri"/>
                <a:cs typeface="Calibri"/>
                <a:sym typeface="Calibri"/>
              </a:rPr>
            </a:br>
            <a:r>
              <a:rPr lang="es-AR" sz="3200" b="1" i="1" dirty="0" smtClean="0">
                <a:solidFill>
                  <a:srgbClr val="FFFFFF"/>
                </a:solidFill>
              </a:rPr>
              <a:t>Clase Nº5: </a:t>
            </a:r>
            <a:r>
              <a:rPr lang="es-ES" sz="3200" b="1" i="1" dirty="0" smtClean="0">
                <a:solidFill>
                  <a:srgbClr val="FFFFFF"/>
                </a:solidFill>
              </a:rPr>
              <a:t>Sistematización y comunicación de los resultados de los procesos de monitoreo y de </a:t>
            </a:r>
            <a:r>
              <a:rPr lang="es-ES" sz="3200" b="1" i="1" dirty="0" smtClean="0">
                <a:solidFill>
                  <a:srgbClr val="FFFFFF"/>
                </a:solidFill>
              </a:rPr>
              <a:t>evaluación</a:t>
            </a:r>
            <a:br>
              <a:rPr lang="es-ES" sz="3200" b="1" i="1" dirty="0" smtClean="0">
                <a:solidFill>
                  <a:srgbClr val="FFFFFF"/>
                </a:solidFill>
              </a:rPr>
            </a:br>
            <a:r>
              <a:rPr lang="es-ES" sz="3200" b="1" i="1" dirty="0">
                <a:solidFill>
                  <a:srgbClr val="FFFFFF"/>
                </a:solidFill>
              </a:rPr>
              <a:t/>
            </a:r>
            <a:br>
              <a:rPr lang="es-ES" sz="3200" b="1" i="1" dirty="0">
                <a:solidFill>
                  <a:srgbClr val="FFFFFF"/>
                </a:solidFill>
              </a:rPr>
            </a:br>
            <a:r>
              <a:rPr lang="es-ES" sz="3200" b="1" i="1" dirty="0" smtClean="0">
                <a:solidFill>
                  <a:srgbClr val="FFFFFF"/>
                </a:solidFill>
              </a:rPr>
              <a:t>Presupuesto </a:t>
            </a:r>
            <a:endParaRPr sz="3200" i="1" dirty="0"/>
          </a:p>
        </p:txBody>
      </p:sp>
      <p:sp>
        <p:nvSpPr>
          <p:cNvPr id="201" name="Google Shape;201;p1"/>
          <p:cNvSpPr/>
          <p:nvPr/>
        </p:nvSpPr>
        <p:spPr>
          <a:xfrm>
            <a:off x="5190260" y="5658943"/>
            <a:ext cx="7001740" cy="461665"/>
          </a:xfrm>
          <a:prstGeom prst="rect">
            <a:avLst/>
          </a:prstGeom>
          <a:noFill/>
          <a:ln>
            <a:noFill/>
          </a:ln>
        </p:spPr>
        <p:txBody>
          <a:bodyPr spcFirstLastPara="1" wrap="square" lIns="91425" tIns="45700" rIns="91425" bIns="45700" anchor="t" anchorCtr="0">
            <a:spAutoFit/>
          </a:bodyPr>
          <a:lstStyle/>
          <a:p>
            <a:pPr lvl="0" algn="ctr"/>
            <a:r>
              <a:rPr lang="es-AR" sz="2400" b="1" dirty="0">
                <a:solidFill>
                  <a:srgbClr val="F2F2F2"/>
                </a:solidFill>
                <a:ea typeface="Calibri"/>
                <a:cs typeface="Calibri"/>
                <a:sym typeface="Calibri"/>
              </a:rPr>
              <a:t>Prof. </a:t>
            </a:r>
            <a:r>
              <a:rPr lang="es-AR" sz="2400" b="1">
                <a:solidFill>
                  <a:srgbClr val="F2F2F2"/>
                </a:solidFill>
                <a:ea typeface="Calibri"/>
                <a:cs typeface="Calibri"/>
                <a:sym typeface="Calibri"/>
              </a:rPr>
              <a:t>Brian Fuksman</a:t>
            </a:r>
            <a:endParaRPr lang="es-AR" sz="2400" dirty="0"/>
          </a:p>
        </p:txBody>
      </p:sp>
    </p:spTree>
    <p:extLst>
      <p:ext uri="{BB962C8B-B14F-4D97-AF65-F5344CB8AC3E}">
        <p14:creationId xmlns:p14="http://schemas.microsoft.com/office/powerpoint/2010/main" val="2379812763"/>
      </p:ext>
    </p:extLst>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11366" y="369332"/>
            <a:ext cx="11986847" cy="6247864"/>
          </a:xfrm>
          <a:prstGeom prst="rect">
            <a:avLst/>
          </a:prstGeom>
        </p:spPr>
        <p:txBody>
          <a:bodyPr wrap="square">
            <a:spAutoFit/>
          </a:bodyPr>
          <a:lstStyle/>
          <a:p>
            <a:pPr algn="just"/>
            <a:endParaRPr lang="es-AR" sz="1600" dirty="0" smtClean="0"/>
          </a:p>
          <a:p>
            <a:pPr algn="just"/>
            <a:r>
              <a:rPr lang="es-AR" sz="1600" dirty="0" smtClean="0"/>
              <a:t>Los </a:t>
            </a:r>
            <a:r>
              <a:rPr lang="es-AR" sz="1600" dirty="0"/>
              <a:t>informes de seguimiento y evaluación </a:t>
            </a:r>
            <a:r>
              <a:rPr lang="es-AR" sz="1600" dirty="0" smtClean="0"/>
              <a:t>permiten:</a:t>
            </a:r>
          </a:p>
          <a:p>
            <a:pPr marL="342900" indent="-342900" algn="just">
              <a:buFont typeface="+mj-lt"/>
              <a:buAutoNum type="arabicPeriod"/>
            </a:pPr>
            <a:r>
              <a:rPr lang="es-AR" sz="1600" dirty="0" smtClean="0"/>
              <a:t>crear </a:t>
            </a:r>
            <a:r>
              <a:rPr lang="es-AR" sz="1600" dirty="0"/>
              <a:t>o actualizar la memoria institucional, </a:t>
            </a:r>
            <a:endParaRPr lang="es-AR" sz="1600" dirty="0" smtClean="0"/>
          </a:p>
          <a:p>
            <a:pPr marL="342900" indent="-342900" algn="just">
              <a:buFont typeface="+mj-lt"/>
              <a:buAutoNum type="arabicPeriod"/>
            </a:pPr>
            <a:r>
              <a:rPr lang="es-AR" sz="1600" dirty="0" smtClean="0"/>
              <a:t>promover </a:t>
            </a:r>
            <a:r>
              <a:rPr lang="es-AR" sz="1600" dirty="0"/>
              <a:t>el entendimiento de una política pública al analizar qué aspectos funcionan y cuáles no, y </a:t>
            </a:r>
            <a:endParaRPr lang="es-AR" sz="1600" dirty="0" smtClean="0"/>
          </a:p>
          <a:p>
            <a:pPr marL="342900" indent="-342900" algn="just">
              <a:buFont typeface="+mj-lt"/>
              <a:buAutoNum type="arabicPeriod"/>
            </a:pPr>
            <a:r>
              <a:rPr lang="es-AR" sz="1600" dirty="0" smtClean="0"/>
              <a:t>pueden </a:t>
            </a:r>
            <a:r>
              <a:rPr lang="es-AR" sz="1600" dirty="0"/>
              <a:t>contribuir a involucrar actores clave. </a:t>
            </a:r>
            <a:endParaRPr lang="es-AR" sz="1600" dirty="0" smtClean="0"/>
          </a:p>
          <a:p>
            <a:pPr algn="just"/>
            <a:r>
              <a:rPr lang="es-AR" sz="1600" dirty="0" smtClean="0"/>
              <a:t>Lo anterior implica </a:t>
            </a:r>
            <a:r>
              <a:rPr lang="es-AR" sz="1600" b="1" dirty="0" smtClean="0"/>
              <a:t>determinar los destinatarios de la información </a:t>
            </a:r>
            <a:r>
              <a:rPr lang="es-AR" sz="1600" dirty="0" smtClean="0"/>
              <a:t>y </a:t>
            </a:r>
            <a:r>
              <a:rPr lang="es-AR" sz="1600" b="1" dirty="0" smtClean="0"/>
              <a:t>definir la modalidad de reporte para comunicar los resultados.</a:t>
            </a:r>
          </a:p>
          <a:p>
            <a:pPr algn="just"/>
            <a:endParaRPr lang="es-AR" sz="1600" b="1" dirty="0" smtClean="0"/>
          </a:p>
          <a:p>
            <a:pPr algn="just"/>
            <a:r>
              <a:rPr lang="es-ES" sz="1600" b="1" u="sng" dirty="0" smtClean="0"/>
              <a:t>Establecer </a:t>
            </a:r>
            <a:r>
              <a:rPr lang="es-ES" sz="1600" b="1" u="sng" dirty="0"/>
              <a:t>quiénes son los usuarios y destinatarios de la información obtenida </a:t>
            </a:r>
            <a:endParaRPr lang="es-ES" sz="1600" b="1" u="sng" dirty="0" smtClean="0"/>
          </a:p>
          <a:p>
            <a:pPr algn="just"/>
            <a:r>
              <a:rPr lang="es-ES" sz="1600" dirty="0" smtClean="0"/>
              <a:t>Resulta fundamental ya que el destinatario de la información va a condicionar la modalidad de reporte. Por ejemplo, no sería pertinente elaborar un informe técnico si deseamos comunicar los resultados a la sociedad en general o a personas no expertas. Tampoco sería pertinente elaborar un informe extenso para directivos de organizaciones con escaso tiempo. </a:t>
            </a:r>
          </a:p>
          <a:p>
            <a:pPr algn="just"/>
            <a:endParaRPr lang="es-ES" sz="1600" dirty="0"/>
          </a:p>
          <a:p>
            <a:pPr algn="just"/>
            <a:r>
              <a:rPr lang="es-ES" sz="1600" b="1" u="sng" dirty="0" smtClean="0"/>
              <a:t>Definir la modalidad de reporte</a:t>
            </a:r>
          </a:p>
          <a:p>
            <a:pPr algn="just"/>
            <a:r>
              <a:rPr lang="es-ES" sz="1600" dirty="0"/>
              <a:t>Existen muchos </a:t>
            </a:r>
            <a:r>
              <a:rPr lang="es-ES" sz="1600" dirty="0" smtClean="0"/>
              <a:t>tipos de reporte con sus ventajas y desventajas. Para definir cuál conviene optar en cada caso, resulta importante considerar:</a:t>
            </a:r>
          </a:p>
          <a:p>
            <a:pPr algn="just"/>
            <a:endParaRPr lang="es-ES" sz="1600" b="1" u="sng" dirty="0"/>
          </a:p>
          <a:p>
            <a:pPr marL="285750" indent="-285750" algn="just">
              <a:buFont typeface="Wingdings" panose="05000000000000000000" pitchFamily="2" charset="2"/>
              <a:buChar char="q"/>
            </a:pPr>
            <a:r>
              <a:rPr lang="es-ES" sz="1600" b="1" dirty="0" smtClean="0"/>
              <a:t>¿</a:t>
            </a:r>
            <a:r>
              <a:rPr lang="es-ES" sz="1600" b="1" dirty="0"/>
              <a:t>A quién estará dirigido? </a:t>
            </a:r>
            <a:r>
              <a:rPr lang="es-ES" sz="1600" dirty="0"/>
              <a:t>Para algunas audiencias, un solo enfoque puede ser suficiente. En otros casos, será necesario elaborar distintos informes para asegurar que el mensaje llegue a toda la audiencia objetivo. </a:t>
            </a:r>
            <a:r>
              <a:rPr lang="es-ES" sz="1600" dirty="0" smtClean="0"/>
              <a:t>También puede ocurrir que ciertos datos sensibles solamente deben ser reportados a las autoridades y no a un público general más amplio.</a:t>
            </a:r>
          </a:p>
          <a:p>
            <a:pPr algn="just"/>
            <a:endParaRPr lang="es-ES" sz="1600" dirty="0"/>
          </a:p>
          <a:p>
            <a:pPr marL="285750" indent="-285750" algn="just">
              <a:buFont typeface="Wingdings" panose="05000000000000000000" pitchFamily="2" charset="2"/>
              <a:buChar char="q"/>
            </a:pPr>
            <a:r>
              <a:rPr lang="es-ES" sz="1600" b="1" dirty="0" smtClean="0"/>
              <a:t>¿</a:t>
            </a:r>
            <a:r>
              <a:rPr lang="es-ES" sz="1600" b="1" dirty="0"/>
              <a:t>Cuál es el objetivo de esta comunicación? </a:t>
            </a:r>
            <a:r>
              <a:rPr lang="es-ES" sz="1600" dirty="0"/>
              <a:t>Los objetivos pueden ser: informar, convencer, rendir cuentas o promover el aprendizaje y la discusión entre los actores. </a:t>
            </a:r>
            <a:r>
              <a:rPr lang="es-ES" sz="1600" dirty="0" smtClean="0"/>
              <a:t>Dicho objetivo guarda relación también con el tipo de evaluación. </a:t>
            </a:r>
          </a:p>
          <a:p>
            <a:pPr algn="just"/>
            <a:endParaRPr lang="es-ES" sz="1600" dirty="0" smtClean="0"/>
          </a:p>
          <a:p>
            <a:pPr marL="285750" indent="-285750" algn="just">
              <a:buFont typeface="Wingdings" panose="05000000000000000000" pitchFamily="2" charset="2"/>
              <a:buChar char="q"/>
            </a:pPr>
            <a:r>
              <a:rPr lang="es-ES" sz="1600" b="1" dirty="0" smtClean="0"/>
              <a:t>¿Con </a:t>
            </a:r>
            <a:r>
              <a:rPr lang="es-ES" sz="1600" b="1" dirty="0"/>
              <a:t>qué recursos se </a:t>
            </a:r>
            <a:r>
              <a:rPr lang="es-ES" sz="1600" b="1" dirty="0" smtClean="0"/>
              <a:t>cuenta para producir el reporte? </a:t>
            </a:r>
            <a:r>
              <a:rPr lang="es-ES" sz="1600" dirty="0"/>
              <a:t>Es necesario considerar los recursos disponibles: presupuesto, personas que pueden desempeñar la tarea y tiempo para hacerlo. La comunicación puede ser desarrollada por el personal involucrado en la política, programa o proyecto o se puede hacer en colaboración con expertos/as externos/as</a:t>
            </a:r>
            <a:endParaRPr lang="es-ES" sz="1600" dirty="0" smtClean="0"/>
          </a:p>
        </p:txBody>
      </p:sp>
      <p:sp>
        <p:nvSpPr>
          <p:cNvPr id="4" name="CuadroTexto 3"/>
          <p:cNvSpPr txBox="1"/>
          <p:nvPr/>
        </p:nvSpPr>
        <p:spPr>
          <a:xfrm>
            <a:off x="8791" y="0"/>
            <a:ext cx="12191999"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s-AR" b="1" dirty="0" smtClean="0"/>
              <a:t>La formulación del “plan de comunicación” de los resultados del proyecto</a:t>
            </a:r>
            <a:endParaRPr lang="es-AR" b="1" dirty="0"/>
          </a:p>
        </p:txBody>
      </p:sp>
    </p:spTree>
    <p:extLst>
      <p:ext uri="{BB962C8B-B14F-4D97-AF65-F5344CB8AC3E}">
        <p14:creationId xmlns:p14="http://schemas.microsoft.com/office/powerpoint/2010/main" val="3541946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8791" y="-1"/>
            <a:ext cx="4193932"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s-AR" b="1" dirty="0" smtClean="0"/>
              <a:t>Algunos tipos de formatos de reporte</a:t>
            </a:r>
            <a:endParaRPr lang="es-AR" b="1" dirty="0"/>
          </a:p>
        </p:txBody>
      </p:sp>
      <p:sp>
        <p:nvSpPr>
          <p:cNvPr id="5" name="CuadroTexto 4"/>
          <p:cNvSpPr txBox="1"/>
          <p:nvPr/>
        </p:nvSpPr>
        <p:spPr>
          <a:xfrm>
            <a:off x="149469" y="492369"/>
            <a:ext cx="6330462" cy="1323439"/>
          </a:xfrm>
          <a:prstGeom prst="rect">
            <a:avLst/>
          </a:prstGeom>
          <a:noFill/>
        </p:spPr>
        <p:txBody>
          <a:bodyPr wrap="square" rtlCol="0">
            <a:spAutoFit/>
          </a:bodyPr>
          <a:lstStyle/>
          <a:p>
            <a:pPr marL="342900" indent="-342900">
              <a:buAutoNum type="arabicPeriod"/>
            </a:pPr>
            <a:r>
              <a:rPr lang="es-AR" sz="2000" dirty="0" smtClean="0"/>
              <a:t>Informe escrito</a:t>
            </a:r>
          </a:p>
          <a:p>
            <a:pPr marL="342900" indent="-342900">
              <a:buAutoNum type="arabicPeriod"/>
            </a:pPr>
            <a:r>
              <a:rPr lang="es-AR" sz="2000" dirty="0" smtClean="0"/>
              <a:t>Hojas de información</a:t>
            </a:r>
          </a:p>
          <a:p>
            <a:pPr marL="342900" indent="-342900">
              <a:buAutoNum type="arabicPeriod"/>
            </a:pPr>
            <a:r>
              <a:rPr lang="es-AR" sz="2000" dirty="0" smtClean="0"/>
              <a:t>Presentación oral con diapositivas</a:t>
            </a:r>
          </a:p>
          <a:p>
            <a:pPr marL="342900" indent="-342900">
              <a:buAutoNum type="arabicPeriod"/>
            </a:pPr>
            <a:r>
              <a:rPr lang="es-AR" sz="2000" dirty="0" smtClean="0"/>
              <a:t>Gacetilla de prensa</a:t>
            </a:r>
          </a:p>
        </p:txBody>
      </p:sp>
    </p:spTree>
    <p:extLst>
      <p:ext uri="{BB962C8B-B14F-4D97-AF65-F5344CB8AC3E}">
        <p14:creationId xmlns:p14="http://schemas.microsoft.com/office/powerpoint/2010/main" val="3729356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2203" y="158234"/>
            <a:ext cx="1987532" cy="369332"/>
          </a:xfrm>
          <a:prstGeom prst="rect">
            <a:avLst/>
          </a:prstGeom>
        </p:spPr>
        <p:txBody>
          <a:bodyPr wrap="none">
            <a:spAutoFit/>
          </a:bodyPr>
          <a:lstStyle/>
          <a:p>
            <a:pPr marL="342900" indent="-342900">
              <a:buAutoNum type="arabicPeriod"/>
            </a:pPr>
            <a:r>
              <a:rPr lang="es-AR" b="1" dirty="0"/>
              <a:t>Informe escrito</a:t>
            </a:r>
          </a:p>
        </p:txBody>
      </p:sp>
      <p:sp>
        <p:nvSpPr>
          <p:cNvPr id="3" name="Rectángulo 2"/>
          <p:cNvSpPr/>
          <p:nvPr/>
        </p:nvSpPr>
        <p:spPr>
          <a:xfrm>
            <a:off x="84992" y="527566"/>
            <a:ext cx="12107008" cy="3600986"/>
          </a:xfrm>
          <a:prstGeom prst="rect">
            <a:avLst/>
          </a:prstGeom>
        </p:spPr>
        <p:txBody>
          <a:bodyPr wrap="square">
            <a:spAutoFit/>
          </a:bodyPr>
          <a:lstStyle/>
          <a:p>
            <a:pPr algn="just"/>
            <a:r>
              <a:rPr lang="es-AR" sz="1200" b="1" dirty="0">
                <a:solidFill>
                  <a:srgbClr val="0070C0"/>
                </a:solidFill>
              </a:rPr>
              <a:t>¿Qué es y para qué se utiliza?</a:t>
            </a:r>
            <a:r>
              <a:rPr lang="es-AR" sz="1200" dirty="0"/>
              <a:t> </a:t>
            </a:r>
            <a:endParaRPr lang="es-AR" sz="1200" dirty="0" smtClean="0"/>
          </a:p>
          <a:p>
            <a:pPr algn="just"/>
            <a:r>
              <a:rPr lang="es-AR" sz="1200" dirty="0" smtClean="0"/>
              <a:t>El </a:t>
            </a:r>
            <a:r>
              <a:rPr lang="es-AR" sz="1200" dirty="0"/>
              <a:t>informe escrito puede ser considerado como el resultado más importante del proceso de evaluación y, por lo general, condensa una gran cantidad de información de la que se desprenderán otras piezas comunicacionales. Su objetivo es presentar un panorama claro sobre el proyecto evaluado y brindar elementos útiles para la planificación e implementación de futuras intervenciones. </a:t>
            </a:r>
            <a:endParaRPr lang="es-AR" sz="1200" dirty="0" smtClean="0"/>
          </a:p>
          <a:p>
            <a:endParaRPr lang="es-AR" sz="1200" dirty="0" smtClean="0"/>
          </a:p>
          <a:p>
            <a:endParaRPr lang="es-AR" sz="1200" dirty="0"/>
          </a:p>
          <a:p>
            <a:endParaRPr lang="es-AR" sz="1200" dirty="0" smtClean="0"/>
          </a:p>
          <a:p>
            <a:endParaRPr lang="es-AR" sz="1200" dirty="0"/>
          </a:p>
          <a:p>
            <a:endParaRPr lang="es-AR" sz="1200" dirty="0" smtClean="0"/>
          </a:p>
          <a:p>
            <a:endParaRPr lang="es-AR" sz="1500" dirty="0"/>
          </a:p>
          <a:p>
            <a:endParaRPr lang="es-AR" sz="1500" dirty="0" smtClean="0"/>
          </a:p>
          <a:p>
            <a:endParaRPr lang="es-AR" sz="1500" dirty="0"/>
          </a:p>
          <a:p>
            <a:pPr marL="342900" indent="-342900">
              <a:buAutoNum type="arabicParenR"/>
            </a:pPr>
            <a:endParaRPr lang="es-ES" sz="1500" dirty="0" smtClean="0"/>
          </a:p>
          <a:p>
            <a:pPr marL="342900" indent="-342900">
              <a:buAutoNum type="arabicParenR"/>
            </a:pPr>
            <a:endParaRPr lang="es-ES" sz="1500" dirty="0"/>
          </a:p>
          <a:p>
            <a:pPr marL="342900" indent="-342900">
              <a:buAutoNum type="arabicParenR"/>
            </a:pPr>
            <a:endParaRPr lang="es-ES" sz="1500" dirty="0" smtClean="0"/>
          </a:p>
          <a:p>
            <a:pPr marL="342900" indent="-342900">
              <a:buAutoNum type="arabicParenR"/>
            </a:pPr>
            <a:endParaRPr lang="es-ES" sz="1500" dirty="0"/>
          </a:p>
          <a:p>
            <a:pPr marL="342900" indent="-342900">
              <a:buAutoNum type="arabicParenR"/>
            </a:pPr>
            <a:endParaRPr lang="es-ES" sz="1500" dirty="0"/>
          </a:p>
        </p:txBody>
      </p:sp>
      <p:graphicFrame>
        <p:nvGraphicFramePr>
          <p:cNvPr id="4" name="Tabla 3"/>
          <p:cNvGraphicFramePr>
            <a:graphicFrameLocks noGrp="1"/>
          </p:cNvGraphicFramePr>
          <p:nvPr>
            <p:extLst>
              <p:ext uri="{D42A27DB-BD31-4B8C-83A1-F6EECF244321}">
                <p14:modId xmlns:p14="http://schemas.microsoft.com/office/powerpoint/2010/main" val="2217865530"/>
              </p:ext>
            </p:extLst>
          </p:nvPr>
        </p:nvGraphicFramePr>
        <p:xfrm>
          <a:off x="112203" y="1386907"/>
          <a:ext cx="11859850" cy="3566160"/>
        </p:xfrm>
        <a:graphic>
          <a:graphicData uri="http://schemas.openxmlformats.org/drawingml/2006/table">
            <a:tbl>
              <a:tblPr firstRow="1" bandRow="1">
                <a:tableStyleId>{5C22544A-7EE6-4342-B048-85BDC9FD1C3A}</a:tableStyleId>
              </a:tblPr>
              <a:tblGrid>
                <a:gridCol w="1361836">
                  <a:extLst>
                    <a:ext uri="{9D8B030D-6E8A-4147-A177-3AD203B41FA5}">
                      <a16:colId xmlns:a16="http://schemas.microsoft.com/office/drawing/2014/main" val="2135426224"/>
                    </a:ext>
                  </a:extLst>
                </a:gridCol>
                <a:gridCol w="10498014">
                  <a:extLst>
                    <a:ext uri="{9D8B030D-6E8A-4147-A177-3AD203B41FA5}">
                      <a16:colId xmlns:a16="http://schemas.microsoft.com/office/drawing/2014/main" val="69250598"/>
                    </a:ext>
                  </a:extLst>
                </a:gridCol>
              </a:tblGrid>
              <a:tr h="505584">
                <a:tc>
                  <a:txBody>
                    <a:bodyPr/>
                    <a:lstStyle/>
                    <a:p>
                      <a:pPr algn="ctr"/>
                      <a:r>
                        <a:rPr lang="es-AR" sz="1200" dirty="0" smtClean="0"/>
                        <a:t>Partes que debe contener un informe</a:t>
                      </a:r>
                    </a:p>
                  </a:txBody>
                  <a:tcPr/>
                </a:tc>
                <a:tc>
                  <a:txBody>
                    <a:bodyPr/>
                    <a:lstStyle/>
                    <a:p>
                      <a:pPr algn="ctr"/>
                      <a:r>
                        <a:rPr lang="es-AR" sz="1200" dirty="0" smtClean="0"/>
                        <a:t>Características</a:t>
                      </a:r>
                      <a:endParaRPr lang="es-AR" sz="1200" dirty="0"/>
                    </a:p>
                  </a:txBody>
                  <a:tcPr/>
                </a:tc>
                <a:extLst>
                  <a:ext uri="{0D108BD9-81ED-4DB2-BD59-A6C34878D82A}">
                    <a16:rowId xmlns:a16="http://schemas.microsoft.com/office/drawing/2014/main" val="270178566"/>
                  </a:ext>
                </a:extLst>
              </a:tr>
              <a:tr h="216679">
                <a:tc>
                  <a:txBody>
                    <a:bodyPr/>
                    <a:lstStyle/>
                    <a:p>
                      <a:r>
                        <a:rPr lang="es-AR" sz="1200" dirty="0" smtClean="0"/>
                        <a:t>Carátula</a:t>
                      </a:r>
                      <a:endParaRPr lang="es-AR" sz="1200" dirty="0"/>
                    </a:p>
                  </a:txBody>
                  <a:tcPr/>
                </a:tc>
                <a:tc>
                  <a:txBody>
                    <a:bodyPr/>
                    <a:lstStyle/>
                    <a:p>
                      <a:r>
                        <a:rPr lang="es-AR" sz="1200" dirty="0" smtClean="0"/>
                        <a:t>Debe</a:t>
                      </a:r>
                      <a:r>
                        <a:rPr lang="es-AR" sz="1200" baseline="0" dirty="0" smtClean="0"/>
                        <a:t> incluir información sintética del proyecto (título, dependencia, lugar y fecha)</a:t>
                      </a:r>
                      <a:endParaRPr lang="es-AR" sz="1200" dirty="0"/>
                    </a:p>
                  </a:txBody>
                  <a:tcPr/>
                </a:tc>
                <a:extLst>
                  <a:ext uri="{0D108BD9-81ED-4DB2-BD59-A6C34878D82A}">
                    <a16:rowId xmlns:a16="http://schemas.microsoft.com/office/drawing/2014/main" val="3016953643"/>
                  </a:ext>
                </a:extLst>
              </a:tr>
              <a:tr h="216679">
                <a:tc>
                  <a:txBody>
                    <a:bodyPr/>
                    <a:lstStyle/>
                    <a:p>
                      <a:r>
                        <a:rPr lang="es-AR" sz="1200" dirty="0" smtClean="0"/>
                        <a:t>Índice</a:t>
                      </a:r>
                      <a:endParaRPr lang="es-AR" sz="1200" dirty="0"/>
                    </a:p>
                  </a:txBody>
                  <a:tcPr/>
                </a:tc>
                <a:tc>
                  <a:txBody>
                    <a:bodyPr/>
                    <a:lstStyle/>
                    <a:p>
                      <a:r>
                        <a:rPr lang="es-AR" sz="1200" dirty="0" smtClean="0"/>
                        <a:t>Con el número de página de las</a:t>
                      </a:r>
                      <a:r>
                        <a:rPr lang="es-AR" sz="1200" baseline="0" dirty="0" smtClean="0"/>
                        <a:t> distintas partes del informe</a:t>
                      </a:r>
                      <a:endParaRPr lang="es-AR" sz="1200" dirty="0"/>
                    </a:p>
                  </a:txBody>
                  <a:tcPr/>
                </a:tc>
                <a:extLst>
                  <a:ext uri="{0D108BD9-81ED-4DB2-BD59-A6C34878D82A}">
                    <a16:rowId xmlns:a16="http://schemas.microsoft.com/office/drawing/2014/main" val="836638199"/>
                  </a:ext>
                </a:extLst>
              </a:tr>
              <a:tr h="404853">
                <a:tc>
                  <a:txBody>
                    <a:bodyPr/>
                    <a:lstStyle/>
                    <a:p>
                      <a:r>
                        <a:rPr lang="es-AR" sz="1200" dirty="0" smtClean="0"/>
                        <a:t>Resumen ejecutivo</a:t>
                      </a:r>
                      <a:endParaRPr lang="es-AR" sz="1200" dirty="0"/>
                    </a:p>
                  </a:txBody>
                  <a:tcPr/>
                </a:tc>
                <a:tc>
                  <a:txBody>
                    <a:bodyPr/>
                    <a:lstStyle/>
                    <a:p>
                      <a:r>
                        <a:rPr lang="es-AR" sz="1200" dirty="0" smtClean="0"/>
                        <a:t>En una sola carilla,</a:t>
                      </a:r>
                      <a:r>
                        <a:rPr lang="es-AR" sz="1200" baseline="0" dirty="0" smtClean="0"/>
                        <a:t> debe resumirse de forma muy sintética todo el contenido del informe. Se recomienda incluir subtítulos que lleven el mismo nombre que las restantes partes del informe (introducción, resultados y conclusiones y recomendaciones para futuros proyectos.</a:t>
                      </a:r>
                      <a:endParaRPr lang="es-AR" sz="1200" dirty="0"/>
                    </a:p>
                  </a:txBody>
                  <a:tcPr/>
                </a:tc>
                <a:extLst>
                  <a:ext uri="{0D108BD9-81ED-4DB2-BD59-A6C34878D82A}">
                    <a16:rowId xmlns:a16="http://schemas.microsoft.com/office/drawing/2014/main" val="1622053666"/>
                  </a:ext>
                </a:extLst>
              </a:tr>
              <a:tr h="361132">
                <a:tc>
                  <a:txBody>
                    <a:bodyPr/>
                    <a:lstStyle/>
                    <a:p>
                      <a:r>
                        <a:rPr lang="es-AR" sz="1200" dirty="0" smtClean="0"/>
                        <a:t>Introducción</a:t>
                      </a:r>
                      <a:endParaRPr lang="es-AR" sz="1200" dirty="0"/>
                    </a:p>
                  </a:txBody>
                  <a:tcPr/>
                </a:tc>
                <a:tc>
                  <a:txBody>
                    <a:bodyPr/>
                    <a:lstStyle/>
                    <a:p>
                      <a:r>
                        <a:rPr lang="es-AR" sz="1200" dirty="0" smtClean="0"/>
                        <a:t>En una sola carilla</a:t>
                      </a:r>
                      <a:r>
                        <a:rPr lang="es-AR" sz="1200" baseline="0" dirty="0" smtClean="0"/>
                        <a:t> debe explicarse de forma sintética de qué se trató el proyecto y cuál era el problema que se quería resolver (una síntesis de la descripción, fundamentación y objetivos del proyecto)</a:t>
                      </a:r>
                      <a:endParaRPr lang="es-AR" sz="1200" dirty="0"/>
                    </a:p>
                  </a:txBody>
                  <a:tcPr/>
                </a:tc>
                <a:extLst>
                  <a:ext uri="{0D108BD9-81ED-4DB2-BD59-A6C34878D82A}">
                    <a16:rowId xmlns:a16="http://schemas.microsoft.com/office/drawing/2014/main" val="1777529387"/>
                  </a:ext>
                </a:extLst>
              </a:tr>
              <a:tr h="526308">
                <a:tc>
                  <a:txBody>
                    <a:bodyPr/>
                    <a:lstStyle/>
                    <a:p>
                      <a:r>
                        <a:rPr lang="es-AR" sz="1200" dirty="0" smtClean="0"/>
                        <a:t>Resultados</a:t>
                      </a:r>
                      <a:r>
                        <a:rPr lang="es-AR" sz="1200" baseline="0" dirty="0" smtClean="0"/>
                        <a:t> del proyecto</a:t>
                      </a:r>
                      <a:endParaRPr lang="es-AR" sz="1200" dirty="0"/>
                    </a:p>
                  </a:txBody>
                  <a:tcPr/>
                </a:tc>
                <a:tc>
                  <a:txBody>
                    <a:bodyPr/>
                    <a:lstStyle/>
                    <a:p>
                      <a:r>
                        <a:rPr lang="es-AR" sz="1200" dirty="0" smtClean="0"/>
                        <a:t>En este apartado </a:t>
                      </a:r>
                      <a:r>
                        <a:rPr lang="es-AR" sz="1200" baseline="0" dirty="0" smtClean="0"/>
                        <a:t>deben resumirse los principales logros del proyecto y evaluar en qué medida se cumplieron cada uno de los objetivos del proyecto. También se debe especificar en este apartado si durante la marcha del proyecto debieron realizarse cambios o adaptaciones al proyecto inicial. Resulta relevante incluir en este apartado gráficos o cuadros que resuman la información cuantitativa.</a:t>
                      </a:r>
                      <a:endParaRPr lang="es-AR" sz="1200" dirty="0"/>
                    </a:p>
                  </a:txBody>
                  <a:tcPr/>
                </a:tc>
                <a:extLst>
                  <a:ext uri="{0D108BD9-81ED-4DB2-BD59-A6C34878D82A}">
                    <a16:rowId xmlns:a16="http://schemas.microsoft.com/office/drawing/2014/main" val="753341700"/>
                  </a:ext>
                </a:extLst>
              </a:tr>
              <a:tr h="769220">
                <a:tc>
                  <a:txBody>
                    <a:bodyPr/>
                    <a:lstStyle/>
                    <a:p>
                      <a:r>
                        <a:rPr lang="es-AR" sz="1200" dirty="0" smtClean="0"/>
                        <a:t>Conclusiones y recomendaciones</a:t>
                      </a:r>
                      <a:r>
                        <a:rPr lang="es-AR" sz="1200" baseline="0" dirty="0" smtClean="0"/>
                        <a:t> para futuros proyectos</a:t>
                      </a:r>
                      <a:endParaRPr lang="es-AR" sz="1200" dirty="0"/>
                    </a:p>
                  </a:txBody>
                  <a:tcPr/>
                </a:tc>
                <a:tc>
                  <a:txBody>
                    <a:bodyPr/>
                    <a:lstStyle/>
                    <a:p>
                      <a:r>
                        <a:rPr lang="es-AR" sz="1200" dirty="0" smtClean="0"/>
                        <a:t>En este</a:t>
                      </a:r>
                      <a:r>
                        <a:rPr lang="es-AR" sz="1200" baseline="0" dirty="0" smtClean="0"/>
                        <a:t> apartado debe comenzar con un párrafo que argumente si el proyecto resultó “exitoso” o, por el contrario, identificar las causas que impidieron el logro de los objetivos del proyecto.</a:t>
                      </a:r>
                    </a:p>
                    <a:p>
                      <a:r>
                        <a:rPr lang="es-AR" sz="1200" baseline="0" dirty="0" smtClean="0"/>
                        <a:t>También, es deseable incluir un segundo párrafo que contenga recomendaciones, consejos, “buenas prácticas” o elementos a considerar para la formulación de futuros proyectos similares. </a:t>
                      </a:r>
                      <a:endParaRPr lang="es-AR" sz="1200" dirty="0"/>
                    </a:p>
                  </a:txBody>
                  <a:tcPr/>
                </a:tc>
                <a:extLst>
                  <a:ext uri="{0D108BD9-81ED-4DB2-BD59-A6C34878D82A}">
                    <a16:rowId xmlns:a16="http://schemas.microsoft.com/office/drawing/2014/main" val="769139434"/>
                  </a:ext>
                </a:extLst>
              </a:tr>
            </a:tbl>
          </a:graphicData>
        </a:graphic>
      </p:graphicFrame>
      <p:sp>
        <p:nvSpPr>
          <p:cNvPr id="5" name="Rectángulo 4"/>
          <p:cNvSpPr/>
          <p:nvPr/>
        </p:nvSpPr>
        <p:spPr>
          <a:xfrm>
            <a:off x="112203" y="5089200"/>
            <a:ext cx="10930700" cy="1600438"/>
          </a:xfrm>
          <a:prstGeom prst="rect">
            <a:avLst/>
          </a:prstGeom>
        </p:spPr>
        <p:txBody>
          <a:bodyPr wrap="square">
            <a:spAutoFit/>
          </a:bodyPr>
          <a:lstStyle/>
          <a:p>
            <a:r>
              <a:rPr lang="es-ES" sz="1400" b="1" dirty="0">
                <a:solidFill>
                  <a:srgbClr val="0070C0"/>
                </a:solidFill>
              </a:rPr>
              <a:t>Recomendaciones para la escritura</a:t>
            </a:r>
          </a:p>
          <a:p>
            <a:pPr marL="285750" indent="-285750">
              <a:buFont typeface="Wingdings" panose="05000000000000000000" pitchFamily="2" charset="2"/>
              <a:buChar char="§"/>
            </a:pPr>
            <a:r>
              <a:rPr lang="es-ES" sz="1400" dirty="0"/>
              <a:t>El texto debe ser lo más claro y conciso posible: </a:t>
            </a:r>
          </a:p>
          <a:p>
            <a:pPr marL="285750" indent="-285750">
              <a:buFont typeface="Wingdings" panose="05000000000000000000" pitchFamily="2" charset="2"/>
              <a:buChar char="§"/>
            </a:pPr>
            <a:r>
              <a:rPr lang="es-ES" sz="1400" dirty="0"/>
              <a:t>Usar un lenguaje claro y en tercera persona </a:t>
            </a:r>
          </a:p>
          <a:p>
            <a:pPr marL="285750" indent="-285750">
              <a:buFont typeface="Wingdings" panose="05000000000000000000" pitchFamily="2" charset="2"/>
              <a:buChar char="§"/>
            </a:pPr>
            <a:r>
              <a:rPr lang="es-ES" sz="1400" dirty="0"/>
              <a:t>Debe ser breve y directo </a:t>
            </a:r>
          </a:p>
          <a:p>
            <a:pPr marL="285750" indent="-285750">
              <a:buFont typeface="Wingdings" panose="05000000000000000000" pitchFamily="2" charset="2"/>
              <a:buChar char="§"/>
            </a:pPr>
            <a:r>
              <a:rPr lang="es-ES" sz="1400" dirty="0"/>
              <a:t>incluir solo la información relevante sobre la evaluación y las recomendaciones para mejorar el rendimiento futuro.  </a:t>
            </a:r>
          </a:p>
          <a:p>
            <a:pPr marL="285750" indent="-285750">
              <a:buFont typeface="Wingdings" panose="05000000000000000000" pitchFamily="2" charset="2"/>
              <a:buChar char="§"/>
            </a:pPr>
            <a:r>
              <a:rPr lang="es-ES" sz="1400" dirty="0"/>
              <a:t>Se debe tener siempre en consideración al público al cual va dirigida la evaluación. * </a:t>
            </a:r>
          </a:p>
          <a:p>
            <a:pPr marL="285750" indent="-285750">
              <a:buFont typeface="Wingdings" panose="05000000000000000000" pitchFamily="2" charset="2"/>
              <a:buChar char="§"/>
            </a:pPr>
            <a:r>
              <a:rPr lang="es-ES" sz="1400" dirty="0"/>
              <a:t>Usar diseños atractivos e incluir títulos, subtítulos y letra cursiva y negrita para enfatizar los puntos importantes. </a:t>
            </a:r>
            <a:endParaRPr lang="es-AR" sz="1400" dirty="0"/>
          </a:p>
        </p:txBody>
      </p:sp>
    </p:spTree>
    <p:extLst>
      <p:ext uri="{BB962C8B-B14F-4D97-AF65-F5344CB8AC3E}">
        <p14:creationId xmlns:p14="http://schemas.microsoft.com/office/powerpoint/2010/main" val="1457507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3117" y="149442"/>
            <a:ext cx="2958439" cy="430887"/>
          </a:xfrm>
          <a:prstGeom prst="rect">
            <a:avLst/>
          </a:prstGeom>
        </p:spPr>
        <p:txBody>
          <a:bodyPr wrap="none">
            <a:spAutoFit/>
          </a:bodyPr>
          <a:lstStyle/>
          <a:p>
            <a:r>
              <a:rPr lang="es-AR" sz="2200" b="1" dirty="0" smtClean="0"/>
              <a:t>2. Hojas </a:t>
            </a:r>
            <a:r>
              <a:rPr lang="es-AR" sz="2200" b="1" dirty="0"/>
              <a:t>de información</a:t>
            </a:r>
          </a:p>
        </p:txBody>
      </p:sp>
      <p:sp>
        <p:nvSpPr>
          <p:cNvPr id="3" name="Rectángulo 2"/>
          <p:cNvSpPr/>
          <p:nvPr/>
        </p:nvSpPr>
        <p:spPr>
          <a:xfrm>
            <a:off x="103116" y="610915"/>
            <a:ext cx="11854421" cy="3477875"/>
          </a:xfrm>
          <a:prstGeom prst="rect">
            <a:avLst/>
          </a:prstGeom>
        </p:spPr>
        <p:txBody>
          <a:bodyPr wrap="square">
            <a:spAutoFit/>
          </a:bodyPr>
          <a:lstStyle/>
          <a:p>
            <a:r>
              <a:rPr lang="es-AR" sz="2200" b="1" dirty="0">
                <a:solidFill>
                  <a:srgbClr val="0070C0"/>
                </a:solidFill>
              </a:rPr>
              <a:t>¿Qué son y para qué se utilizan?</a:t>
            </a:r>
            <a:r>
              <a:rPr lang="es-AR" sz="2200" dirty="0"/>
              <a:t> </a:t>
            </a:r>
            <a:endParaRPr lang="es-AR" sz="2200" dirty="0" smtClean="0"/>
          </a:p>
          <a:p>
            <a:r>
              <a:rPr lang="es-AR" sz="2200" dirty="0" smtClean="0"/>
              <a:t>Consiste en una presentación de datos y resultados en una sola página (suelen incluir gráficos o imágenes para facilitar la síntesis de información y su rápida interpretación. Suele utilizarse para informar a autoridades con poco tiempo para leer información extensa o para comunicar a distintas áreas a través de medios como correo electrónico.</a:t>
            </a:r>
          </a:p>
          <a:p>
            <a:endParaRPr lang="es-AR" sz="2200" dirty="0" smtClean="0"/>
          </a:p>
          <a:p>
            <a:r>
              <a:rPr lang="es-ES" sz="2200" b="1" dirty="0">
                <a:solidFill>
                  <a:srgbClr val="0070C0"/>
                </a:solidFill>
              </a:rPr>
              <a:t>Pasos para elaborar una hoja de información </a:t>
            </a:r>
            <a:endParaRPr lang="es-ES" sz="2200" b="1" dirty="0" smtClean="0">
              <a:solidFill>
                <a:srgbClr val="0070C0"/>
              </a:solidFill>
            </a:endParaRPr>
          </a:p>
          <a:p>
            <a:pPr marL="342900" indent="-342900">
              <a:buAutoNum type="arabicParenR"/>
            </a:pPr>
            <a:r>
              <a:rPr lang="es-ES" sz="2200" dirty="0" smtClean="0"/>
              <a:t>Resumir </a:t>
            </a:r>
            <a:r>
              <a:rPr lang="es-ES" sz="2200" dirty="0"/>
              <a:t>el contenido de lo que se quiere comunicar. Incluir subtítulos que permitan organizar el contenido. </a:t>
            </a:r>
            <a:endParaRPr lang="es-ES" sz="2200" dirty="0" smtClean="0"/>
          </a:p>
          <a:p>
            <a:pPr marL="342900" indent="-342900">
              <a:buAutoNum type="arabicParenR"/>
            </a:pPr>
            <a:r>
              <a:rPr lang="es-ES" sz="2200" dirty="0" smtClean="0"/>
              <a:t>Diseñar </a:t>
            </a:r>
            <a:r>
              <a:rPr lang="es-ES" sz="2200" dirty="0"/>
              <a:t>el contenido para lograr un formato visual y claro</a:t>
            </a:r>
            <a:endParaRPr lang="es-AR" sz="2200" dirty="0"/>
          </a:p>
        </p:txBody>
      </p:sp>
    </p:spTree>
    <p:extLst>
      <p:ext uri="{BB962C8B-B14F-4D97-AF65-F5344CB8AC3E}">
        <p14:creationId xmlns:p14="http://schemas.microsoft.com/office/powerpoint/2010/main" val="2847880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3117" y="149442"/>
            <a:ext cx="4444486" cy="430887"/>
          </a:xfrm>
          <a:prstGeom prst="rect">
            <a:avLst/>
          </a:prstGeom>
        </p:spPr>
        <p:txBody>
          <a:bodyPr wrap="none">
            <a:spAutoFit/>
          </a:bodyPr>
          <a:lstStyle/>
          <a:p>
            <a:r>
              <a:rPr lang="es-AR" sz="2200" b="1" dirty="0" smtClean="0"/>
              <a:t>3. Presentación oral con diapositivas</a:t>
            </a:r>
            <a:endParaRPr lang="es-AR" sz="2200" b="1" dirty="0"/>
          </a:p>
        </p:txBody>
      </p:sp>
      <p:sp>
        <p:nvSpPr>
          <p:cNvPr id="3" name="Rectángulo 2"/>
          <p:cNvSpPr/>
          <p:nvPr/>
        </p:nvSpPr>
        <p:spPr>
          <a:xfrm>
            <a:off x="103116" y="610915"/>
            <a:ext cx="11854421" cy="5847755"/>
          </a:xfrm>
          <a:prstGeom prst="rect">
            <a:avLst/>
          </a:prstGeom>
        </p:spPr>
        <p:txBody>
          <a:bodyPr wrap="square">
            <a:spAutoFit/>
          </a:bodyPr>
          <a:lstStyle/>
          <a:p>
            <a:pPr algn="just"/>
            <a:r>
              <a:rPr lang="es-AR" sz="2200" b="1" dirty="0">
                <a:solidFill>
                  <a:srgbClr val="0070C0"/>
                </a:solidFill>
              </a:rPr>
              <a:t>¿Qué son y para qué se utilizan?</a:t>
            </a:r>
            <a:r>
              <a:rPr lang="es-AR" sz="2200" dirty="0">
                <a:solidFill>
                  <a:srgbClr val="0070C0"/>
                </a:solidFill>
              </a:rPr>
              <a:t> </a:t>
            </a:r>
            <a:endParaRPr lang="es-AR" sz="2200" dirty="0" smtClean="0">
              <a:solidFill>
                <a:srgbClr val="0070C0"/>
              </a:solidFill>
            </a:endParaRPr>
          </a:p>
          <a:p>
            <a:pPr algn="just"/>
            <a:r>
              <a:rPr lang="es-ES" sz="2200" dirty="0"/>
              <a:t>Las presentaciones con diapositivas permiten enfatizar los ejes esenciales, de manera visual y dinámica. La propuesta radica en una combinación atractiva de texto e imagen. Por lo general, se utilizan como complemento de las presentaciones orales. </a:t>
            </a:r>
            <a:endParaRPr lang="es-AR" sz="2200" dirty="0" smtClean="0"/>
          </a:p>
          <a:p>
            <a:pPr algn="just"/>
            <a:endParaRPr lang="es-ES" sz="2200" b="1" dirty="0" smtClean="0"/>
          </a:p>
          <a:p>
            <a:pPr algn="just"/>
            <a:r>
              <a:rPr lang="es-ES" sz="2200" b="1" dirty="0" smtClean="0">
                <a:solidFill>
                  <a:srgbClr val="0070C0"/>
                </a:solidFill>
              </a:rPr>
              <a:t>Pasos para estructurar la presentación</a:t>
            </a:r>
            <a:endParaRPr lang="es-ES" sz="2200" b="1" dirty="0">
              <a:solidFill>
                <a:srgbClr val="0070C0"/>
              </a:solidFill>
            </a:endParaRPr>
          </a:p>
          <a:p>
            <a:pPr algn="just"/>
            <a:r>
              <a:rPr lang="es-ES" sz="2200" dirty="0" smtClean="0"/>
              <a:t>Estructurar la información de modo tal que: en un primer momento se explique al público el contenido de lo que se va a presentar y la duración estimada de la presentación. En un segundo momento, se desarrolle los distintos ejes de la exposición. Por último, cerrar la presentación oral resaltando los puntos más importantes y abrir un espacio para preguntas del público</a:t>
            </a:r>
          </a:p>
          <a:p>
            <a:pPr algn="just"/>
            <a:endParaRPr lang="es-ES" sz="2200" b="1" dirty="0" smtClean="0"/>
          </a:p>
          <a:p>
            <a:pPr algn="just"/>
            <a:r>
              <a:rPr lang="es-ES" sz="2200" b="1" dirty="0" smtClean="0">
                <a:solidFill>
                  <a:srgbClr val="0070C0"/>
                </a:solidFill>
              </a:rPr>
              <a:t>Claves </a:t>
            </a:r>
            <a:r>
              <a:rPr lang="es-ES" sz="2200" b="1" dirty="0">
                <a:solidFill>
                  <a:srgbClr val="0070C0"/>
                </a:solidFill>
              </a:rPr>
              <a:t>para realizar una presentación en diapositivas </a:t>
            </a:r>
            <a:endParaRPr lang="es-ES" sz="2200" b="1" dirty="0" smtClean="0">
              <a:solidFill>
                <a:srgbClr val="0070C0"/>
              </a:solidFill>
            </a:endParaRPr>
          </a:p>
          <a:p>
            <a:pPr marL="285750" indent="-285750" algn="just">
              <a:buFont typeface="Wingdings" panose="05000000000000000000" pitchFamily="2" charset="2"/>
              <a:buChar char="§"/>
            </a:pPr>
            <a:r>
              <a:rPr lang="es-ES" sz="2200" dirty="0"/>
              <a:t>No usar más de dos tipos diferentes de letras. </a:t>
            </a:r>
          </a:p>
          <a:p>
            <a:pPr marL="285750" indent="-285750" algn="just">
              <a:buFont typeface="Wingdings" panose="05000000000000000000" pitchFamily="2" charset="2"/>
              <a:buChar char="§"/>
            </a:pPr>
            <a:r>
              <a:rPr lang="es-ES" sz="2200" dirty="0" smtClean="0"/>
              <a:t>Usar </a:t>
            </a:r>
            <a:r>
              <a:rPr lang="es-ES" sz="2200" dirty="0"/>
              <a:t>un </a:t>
            </a:r>
            <a:r>
              <a:rPr lang="es-ES" sz="2200" dirty="0" smtClean="0"/>
              <a:t>tamaño </a:t>
            </a:r>
            <a:r>
              <a:rPr lang="es-ES" sz="2200" dirty="0"/>
              <a:t>de letra grande para que se vea cuando se proyecta </a:t>
            </a:r>
            <a:endParaRPr lang="es-ES" sz="2200" dirty="0" smtClean="0"/>
          </a:p>
          <a:p>
            <a:pPr marL="285750" indent="-285750" algn="just">
              <a:buFont typeface="Wingdings" panose="05000000000000000000" pitchFamily="2" charset="2"/>
              <a:buChar char="§"/>
            </a:pPr>
            <a:r>
              <a:rPr lang="es-ES" sz="2200" dirty="0" smtClean="0"/>
              <a:t>Separar </a:t>
            </a:r>
            <a:r>
              <a:rPr lang="es-ES" sz="2200" dirty="0"/>
              <a:t>los grupos de ideas con espacios en blanco. </a:t>
            </a:r>
            <a:endParaRPr lang="es-ES" sz="2200" dirty="0" smtClean="0"/>
          </a:p>
          <a:p>
            <a:pPr marL="285750" indent="-285750" algn="just">
              <a:buFont typeface="Wingdings" panose="05000000000000000000" pitchFamily="2" charset="2"/>
              <a:buChar char="§"/>
            </a:pPr>
            <a:r>
              <a:rPr lang="es-ES" sz="2200" dirty="0" smtClean="0"/>
              <a:t>Usar </a:t>
            </a:r>
            <a:r>
              <a:rPr lang="es-ES" sz="2200" dirty="0"/>
              <a:t>frases (no oraciones completas). </a:t>
            </a:r>
            <a:endParaRPr lang="es-ES" sz="2200" dirty="0" smtClean="0"/>
          </a:p>
          <a:p>
            <a:pPr marL="285750" indent="-285750" algn="just">
              <a:buFont typeface="Wingdings" panose="05000000000000000000" pitchFamily="2" charset="2"/>
              <a:buChar char="§"/>
            </a:pPr>
            <a:r>
              <a:rPr lang="es-ES" sz="2200" dirty="0" smtClean="0"/>
              <a:t>Usar </a:t>
            </a:r>
            <a:r>
              <a:rPr lang="es-ES" sz="2200" dirty="0"/>
              <a:t>cuadros y gráficos para realzar la interpretación de los datos. </a:t>
            </a:r>
          </a:p>
        </p:txBody>
      </p:sp>
    </p:spTree>
    <p:extLst>
      <p:ext uri="{BB962C8B-B14F-4D97-AF65-F5344CB8AC3E}">
        <p14:creationId xmlns:p14="http://schemas.microsoft.com/office/powerpoint/2010/main" val="930139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3117" y="149442"/>
            <a:ext cx="2704330" cy="430887"/>
          </a:xfrm>
          <a:prstGeom prst="rect">
            <a:avLst/>
          </a:prstGeom>
        </p:spPr>
        <p:txBody>
          <a:bodyPr wrap="none">
            <a:spAutoFit/>
          </a:bodyPr>
          <a:lstStyle/>
          <a:p>
            <a:r>
              <a:rPr lang="es-AR" sz="2200" b="1" dirty="0" smtClean="0"/>
              <a:t>4. Gacetilla de prensa</a:t>
            </a:r>
            <a:endParaRPr lang="es-AR" sz="2200" b="1" dirty="0"/>
          </a:p>
        </p:txBody>
      </p:sp>
      <p:sp>
        <p:nvSpPr>
          <p:cNvPr id="3" name="Rectángulo 2"/>
          <p:cNvSpPr/>
          <p:nvPr/>
        </p:nvSpPr>
        <p:spPr>
          <a:xfrm>
            <a:off x="103116" y="610915"/>
            <a:ext cx="11854421" cy="3816429"/>
          </a:xfrm>
          <a:prstGeom prst="rect">
            <a:avLst/>
          </a:prstGeom>
        </p:spPr>
        <p:txBody>
          <a:bodyPr wrap="square">
            <a:spAutoFit/>
          </a:bodyPr>
          <a:lstStyle/>
          <a:p>
            <a:r>
              <a:rPr lang="es-AR" sz="2200" b="1" dirty="0">
                <a:solidFill>
                  <a:srgbClr val="0070C0"/>
                </a:solidFill>
              </a:rPr>
              <a:t>¿Qué son y para qué se utilizan?</a:t>
            </a:r>
            <a:r>
              <a:rPr lang="es-AR" sz="2200" dirty="0">
                <a:solidFill>
                  <a:srgbClr val="0070C0"/>
                </a:solidFill>
              </a:rPr>
              <a:t> </a:t>
            </a:r>
            <a:endParaRPr lang="es-AR" sz="2200" dirty="0" smtClean="0">
              <a:solidFill>
                <a:srgbClr val="0070C0"/>
              </a:solidFill>
            </a:endParaRPr>
          </a:p>
          <a:p>
            <a:r>
              <a:rPr lang="es-ES" sz="2200" dirty="0"/>
              <a:t>E</a:t>
            </a:r>
            <a:r>
              <a:rPr lang="es-ES" sz="2200" dirty="0" smtClean="0"/>
              <a:t>s </a:t>
            </a:r>
            <a:r>
              <a:rPr lang="es-ES" sz="2200" dirty="0"/>
              <a:t>un comunicado con formato periodístico orientado, por lo general, a los medios de comunicación. </a:t>
            </a:r>
            <a:endParaRPr lang="es-ES" sz="2200" dirty="0" smtClean="0"/>
          </a:p>
          <a:p>
            <a:endParaRPr lang="es-ES" sz="2200" b="1" dirty="0" smtClean="0"/>
          </a:p>
          <a:p>
            <a:r>
              <a:rPr lang="es-ES" sz="2200" b="1" dirty="0" smtClean="0">
                <a:solidFill>
                  <a:srgbClr val="0070C0"/>
                </a:solidFill>
              </a:rPr>
              <a:t>Pasos </a:t>
            </a:r>
            <a:r>
              <a:rPr lang="es-ES" sz="2200" b="1" dirty="0">
                <a:solidFill>
                  <a:srgbClr val="0070C0"/>
                </a:solidFill>
              </a:rPr>
              <a:t>para realizar una </a:t>
            </a:r>
            <a:r>
              <a:rPr lang="es-ES" sz="2200" b="1" dirty="0" smtClean="0">
                <a:solidFill>
                  <a:srgbClr val="0070C0"/>
                </a:solidFill>
              </a:rPr>
              <a:t>gacetilla de prensa:</a:t>
            </a:r>
          </a:p>
          <a:p>
            <a:pPr marL="457200" indent="-457200">
              <a:buAutoNum type="arabicParenR"/>
            </a:pPr>
            <a:r>
              <a:rPr lang="es-ES" sz="2200" dirty="0" smtClean="0"/>
              <a:t>Organizar </a:t>
            </a:r>
            <a:r>
              <a:rPr lang="es-ES" sz="2200" dirty="0"/>
              <a:t>un texto breve, que sea claro y conciso, es decir que se dirija sin rodeos a los ejes importantes que se desean difundir. Se recomienda que el texto no supere las dos páginas y resaltar los conceptos principales en </a:t>
            </a:r>
            <a:r>
              <a:rPr lang="es-ES" sz="2200" dirty="0" smtClean="0"/>
              <a:t>cursiva o negrita </a:t>
            </a:r>
          </a:p>
          <a:p>
            <a:pPr marL="457200" indent="-457200">
              <a:buAutoNum type="arabicParenR"/>
            </a:pPr>
            <a:r>
              <a:rPr lang="es-ES" sz="2200" dirty="0" smtClean="0"/>
              <a:t>El </a:t>
            </a:r>
            <a:r>
              <a:rPr lang="es-ES" sz="2200" dirty="0"/>
              <a:t>contenido debe responder a las siguientes preguntas: ¿qué?, ¿quién?, ¿cómo?, ¿cuándo?, ¿dónde?, ¿por qué</a:t>
            </a:r>
            <a:r>
              <a:rPr lang="es-ES" sz="2200" dirty="0" smtClean="0"/>
              <a:t>?</a:t>
            </a:r>
          </a:p>
          <a:p>
            <a:pPr marL="457200" indent="-457200">
              <a:buAutoNum type="arabicParenR"/>
            </a:pPr>
            <a:r>
              <a:rPr lang="es-ES" sz="2200" dirty="0" smtClean="0"/>
              <a:t>Incluir </a:t>
            </a:r>
            <a:r>
              <a:rPr lang="es-ES" sz="2200" dirty="0"/>
              <a:t>membrete de la organización, título, </a:t>
            </a:r>
            <a:r>
              <a:rPr lang="es-ES" sz="2200" dirty="0" smtClean="0"/>
              <a:t>y </a:t>
            </a:r>
            <a:r>
              <a:rPr lang="es-ES" sz="2200" dirty="0"/>
              <a:t>los datos de contacto de una o dos personas que puedan ampliar la información. </a:t>
            </a:r>
          </a:p>
        </p:txBody>
      </p:sp>
    </p:spTree>
    <p:extLst>
      <p:ext uri="{BB962C8B-B14F-4D97-AF65-F5344CB8AC3E}">
        <p14:creationId xmlns:p14="http://schemas.microsoft.com/office/powerpoint/2010/main" val="402335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774223" y="149469"/>
            <a:ext cx="3077307" cy="3693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s-AR" dirty="0" smtClean="0"/>
              <a:t>Consigna</a:t>
            </a:r>
            <a:endParaRPr lang="es-AR" dirty="0"/>
          </a:p>
        </p:txBody>
      </p:sp>
      <p:sp>
        <p:nvSpPr>
          <p:cNvPr id="3" name="Rectángulo 2"/>
          <p:cNvSpPr/>
          <p:nvPr/>
        </p:nvSpPr>
        <p:spPr>
          <a:xfrm>
            <a:off x="172916" y="874600"/>
            <a:ext cx="11881338" cy="369332"/>
          </a:xfrm>
          <a:prstGeom prst="rect">
            <a:avLst/>
          </a:prstGeom>
        </p:spPr>
        <p:txBody>
          <a:bodyPr wrap="square">
            <a:spAutoFit/>
          </a:bodyPr>
          <a:lstStyle/>
          <a:p>
            <a:pPr marL="342900" indent="-342900" algn="just">
              <a:buAutoNum type="arabicPeriod"/>
            </a:pPr>
            <a:r>
              <a:rPr lang="es-AR" dirty="0" smtClean="0"/>
              <a:t>Elaborar el “plan de comunicación” de los resultados del proyecto. Es un plan por cada actividad (monitoreo o evaluación)</a:t>
            </a:r>
          </a:p>
        </p:txBody>
      </p:sp>
      <p:graphicFrame>
        <p:nvGraphicFramePr>
          <p:cNvPr id="5" name="Tabla 4"/>
          <p:cNvGraphicFramePr>
            <a:graphicFrameLocks noGrp="1"/>
          </p:cNvGraphicFramePr>
          <p:nvPr>
            <p:extLst>
              <p:ext uri="{D42A27DB-BD31-4B8C-83A1-F6EECF244321}">
                <p14:modId xmlns:p14="http://schemas.microsoft.com/office/powerpoint/2010/main" val="1906441881"/>
              </p:ext>
            </p:extLst>
          </p:nvPr>
        </p:nvGraphicFramePr>
        <p:xfrm>
          <a:off x="172916" y="1438764"/>
          <a:ext cx="11723076" cy="1889760"/>
        </p:xfrm>
        <a:graphic>
          <a:graphicData uri="http://schemas.openxmlformats.org/drawingml/2006/table">
            <a:tbl>
              <a:tblPr firstRow="1" bandRow="1">
                <a:tableStyleId>{5C22544A-7EE6-4342-B048-85BDC9FD1C3A}</a:tableStyleId>
              </a:tblPr>
              <a:tblGrid>
                <a:gridCol w="1543422">
                  <a:extLst>
                    <a:ext uri="{9D8B030D-6E8A-4147-A177-3AD203B41FA5}">
                      <a16:colId xmlns:a16="http://schemas.microsoft.com/office/drawing/2014/main" val="3992524347"/>
                    </a:ext>
                  </a:extLst>
                </a:gridCol>
                <a:gridCol w="1543422">
                  <a:extLst>
                    <a:ext uri="{9D8B030D-6E8A-4147-A177-3AD203B41FA5}">
                      <a16:colId xmlns:a16="http://schemas.microsoft.com/office/drawing/2014/main" val="1049059148"/>
                    </a:ext>
                  </a:extLst>
                </a:gridCol>
                <a:gridCol w="1543422">
                  <a:extLst>
                    <a:ext uri="{9D8B030D-6E8A-4147-A177-3AD203B41FA5}">
                      <a16:colId xmlns:a16="http://schemas.microsoft.com/office/drawing/2014/main" val="25629704"/>
                    </a:ext>
                  </a:extLst>
                </a:gridCol>
                <a:gridCol w="1373412">
                  <a:extLst>
                    <a:ext uri="{9D8B030D-6E8A-4147-A177-3AD203B41FA5}">
                      <a16:colId xmlns:a16="http://schemas.microsoft.com/office/drawing/2014/main" val="3732098290"/>
                    </a:ext>
                  </a:extLst>
                </a:gridCol>
                <a:gridCol w="2056818">
                  <a:extLst>
                    <a:ext uri="{9D8B030D-6E8A-4147-A177-3AD203B41FA5}">
                      <a16:colId xmlns:a16="http://schemas.microsoft.com/office/drawing/2014/main" val="3271848761"/>
                    </a:ext>
                  </a:extLst>
                </a:gridCol>
                <a:gridCol w="3662580">
                  <a:extLst>
                    <a:ext uri="{9D8B030D-6E8A-4147-A177-3AD203B41FA5}">
                      <a16:colId xmlns:a16="http://schemas.microsoft.com/office/drawing/2014/main" val="2469126824"/>
                    </a:ext>
                  </a:extLst>
                </a:gridCol>
              </a:tblGrid>
              <a:tr h="370840">
                <a:tc gridSpan="6">
                  <a:txBody>
                    <a:bodyPr/>
                    <a:lstStyle/>
                    <a:p>
                      <a:pPr algn="ctr"/>
                      <a:r>
                        <a:rPr lang="es-AR" sz="1500" dirty="0" smtClean="0"/>
                        <a:t>Plan de comunicación de los resultados del proceso</a:t>
                      </a:r>
                      <a:r>
                        <a:rPr lang="es-AR" sz="1500" baseline="0" dirty="0" smtClean="0"/>
                        <a:t> de monitoreo del proyecto</a:t>
                      </a:r>
                      <a:endParaRPr lang="es-AR" sz="1500" dirty="0"/>
                    </a:p>
                  </a:txBody>
                  <a:tcPr/>
                </a:tc>
                <a:tc hMerge="1">
                  <a:txBody>
                    <a:bodyPr/>
                    <a:lstStyle/>
                    <a:p>
                      <a:endParaRPr lang="es-AR" sz="1500" dirty="0"/>
                    </a:p>
                  </a:txBody>
                  <a:tcPr/>
                </a:tc>
                <a:tc hMerge="1">
                  <a:txBody>
                    <a:bodyPr/>
                    <a:lstStyle/>
                    <a:p>
                      <a:endParaRPr lang="es-AR" sz="1500" dirty="0"/>
                    </a:p>
                  </a:txBody>
                  <a:tcPr/>
                </a:tc>
                <a:tc hMerge="1">
                  <a:txBody>
                    <a:bodyPr/>
                    <a:lstStyle/>
                    <a:p>
                      <a:endParaRPr lang="es-AR" sz="1500" dirty="0"/>
                    </a:p>
                  </a:txBody>
                  <a:tcPr/>
                </a:tc>
                <a:tc hMerge="1">
                  <a:txBody>
                    <a:bodyPr/>
                    <a:lstStyle/>
                    <a:p>
                      <a:endParaRPr lang="es-AR" sz="1500" dirty="0"/>
                    </a:p>
                  </a:txBody>
                  <a:tcPr/>
                </a:tc>
                <a:tc hMerge="1">
                  <a:txBody>
                    <a:bodyPr/>
                    <a:lstStyle/>
                    <a:p>
                      <a:endParaRPr lang="es-AR" sz="1500" dirty="0"/>
                    </a:p>
                  </a:txBody>
                  <a:tcPr/>
                </a:tc>
                <a:extLst>
                  <a:ext uri="{0D108BD9-81ED-4DB2-BD59-A6C34878D82A}">
                    <a16:rowId xmlns:a16="http://schemas.microsoft.com/office/drawing/2014/main" val="1610704811"/>
                  </a:ext>
                </a:extLst>
              </a:tr>
              <a:tr h="370840">
                <a:tc>
                  <a:txBody>
                    <a:bodyPr/>
                    <a:lstStyle/>
                    <a:p>
                      <a:r>
                        <a:rPr lang="es-AR" sz="1500" dirty="0" smtClean="0"/>
                        <a:t>Contenidos o datos a incluir</a:t>
                      </a:r>
                      <a:r>
                        <a:rPr lang="es-AR" sz="1500" baseline="0" dirty="0" smtClean="0"/>
                        <a:t> en el reporte</a:t>
                      </a:r>
                      <a:endParaRPr lang="es-AR" sz="1500" dirty="0"/>
                    </a:p>
                  </a:txBody>
                  <a:tcPr/>
                </a:tc>
                <a:tc>
                  <a:txBody>
                    <a:bodyPr/>
                    <a:lstStyle/>
                    <a:p>
                      <a:r>
                        <a:rPr lang="es-AR" sz="1500" dirty="0" smtClean="0"/>
                        <a:t>Objetivo del reporte</a:t>
                      </a:r>
                      <a:endParaRPr lang="es-AR" sz="1500" dirty="0"/>
                    </a:p>
                  </a:txBody>
                  <a:tcPr/>
                </a:tc>
                <a:tc>
                  <a:txBody>
                    <a:bodyPr/>
                    <a:lstStyle/>
                    <a:p>
                      <a:r>
                        <a:rPr lang="es-AR" sz="1500" dirty="0" smtClean="0"/>
                        <a:t>Modalidad</a:t>
                      </a:r>
                      <a:r>
                        <a:rPr lang="es-AR" sz="1500" baseline="0" dirty="0" smtClean="0"/>
                        <a:t> del reporte </a:t>
                      </a:r>
                      <a:endParaRPr lang="es-AR"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500" dirty="0" smtClean="0"/>
                        <a:t>Destinatarios del reporte</a:t>
                      </a:r>
                    </a:p>
                    <a:p>
                      <a:endParaRPr lang="es-AR"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500" dirty="0" smtClean="0"/>
                        <a:t>Área responsable de producir el reporte</a:t>
                      </a:r>
                    </a:p>
                    <a:p>
                      <a:endParaRPr lang="es-AR" sz="1500" dirty="0"/>
                    </a:p>
                  </a:txBody>
                  <a:tcPr/>
                </a:tc>
                <a:tc>
                  <a:txBody>
                    <a:bodyPr/>
                    <a:lstStyle/>
                    <a:p>
                      <a:r>
                        <a:rPr lang="es-AR" sz="1500" dirty="0" smtClean="0"/>
                        <a:t>Frecuencia de producción del</a:t>
                      </a:r>
                      <a:r>
                        <a:rPr lang="es-AR" sz="1500" baseline="0" dirty="0" smtClean="0"/>
                        <a:t> reporte y su difusión</a:t>
                      </a:r>
                      <a:endParaRPr lang="es-AR" sz="1500" dirty="0"/>
                    </a:p>
                  </a:txBody>
                  <a:tcPr/>
                </a:tc>
                <a:extLst>
                  <a:ext uri="{0D108BD9-81ED-4DB2-BD59-A6C34878D82A}">
                    <a16:rowId xmlns:a16="http://schemas.microsoft.com/office/drawing/2014/main" val="3497833653"/>
                  </a:ext>
                </a:extLst>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s-AR" sz="150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s-AR" sz="150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s-AR" sz="1500" dirty="0" smtClean="0"/>
                    </a:p>
                  </a:txBody>
                  <a:tcPr/>
                </a:tc>
                <a:tc>
                  <a:txBody>
                    <a:bodyPr/>
                    <a:lstStyle/>
                    <a:p>
                      <a:endParaRPr lang="es-AR" sz="1500" dirty="0"/>
                    </a:p>
                  </a:txBody>
                  <a:tcPr/>
                </a:tc>
                <a:tc>
                  <a:txBody>
                    <a:bodyPr/>
                    <a:lstStyle/>
                    <a:p>
                      <a:endParaRPr lang="es-AR" sz="1500" baseline="0" dirty="0" smtClean="0"/>
                    </a:p>
                  </a:txBody>
                  <a:tcPr/>
                </a:tc>
                <a:tc>
                  <a:txBody>
                    <a:bodyPr/>
                    <a:lstStyle/>
                    <a:p>
                      <a:endParaRPr lang="es-AR" sz="1500" dirty="0"/>
                    </a:p>
                  </a:txBody>
                  <a:tcPr/>
                </a:tc>
                <a:extLst>
                  <a:ext uri="{0D108BD9-81ED-4DB2-BD59-A6C34878D82A}">
                    <a16:rowId xmlns:a16="http://schemas.microsoft.com/office/drawing/2014/main" val="2187975714"/>
                  </a:ext>
                </a:extLst>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s-AR" sz="150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s-AR" sz="150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s-AR" sz="1500" dirty="0" smtClean="0"/>
                    </a:p>
                  </a:txBody>
                  <a:tcPr/>
                </a:tc>
                <a:tc>
                  <a:txBody>
                    <a:bodyPr/>
                    <a:lstStyle/>
                    <a:p>
                      <a:endParaRPr lang="es-AR" sz="1500" dirty="0"/>
                    </a:p>
                  </a:txBody>
                  <a:tcPr/>
                </a:tc>
                <a:tc>
                  <a:txBody>
                    <a:bodyPr/>
                    <a:lstStyle/>
                    <a:p>
                      <a:endParaRPr lang="es-AR" sz="1500" baseline="0" dirty="0" smtClean="0"/>
                    </a:p>
                  </a:txBody>
                  <a:tcPr/>
                </a:tc>
                <a:tc>
                  <a:txBody>
                    <a:bodyPr/>
                    <a:lstStyle/>
                    <a:p>
                      <a:endParaRPr lang="es-AR" sz="1500" dirty="0"/>
                    </a:p>
                  </a:txBody>
                  <a:tcPr/>
                </a:tc>
                <a:extLst>
                  <a:ext uri="{0D108BD9-81ED-4DB2-BD59-A6C34878D82A}">
                    <a16:rowId xmlns:a16="http://schemas.microsoft.com/office/drawing/2014/main" val="3083364447"/>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317325574"/>
              </p:ext>
            </p:extLst>
          </p:nvPr>
        </p:nvGraphicFramePr>
        <p:xfrm>
          <a:off x="172916" y="3929917"/>
          <a:ext cx="11723076" cy="1889760"/>
        </p:xfrm>
        <a:graphic>
          <a:graphicData uri="http://schemas.openxmlformats.org/drawingml/2006/table">
            <a:tbl>
              <a:tblPr firstRow="1" bandRow="1">
                <a:tableStyleId>{93296810-A885-4BE3-A3E7-6D5BEEA58F35}</a:tableStyleId>
              </a:tblPr>
              <a:tblGrid>
                <a:gridCol w="1543422">
                  <a:extLst>
                    <a:ext uri="{9D8B030D-6E8A-4147-A177-3AD203B41FA5}">
                      <a16:colId xmlns:a16="http://schemas.microsoft.com/office/drawing/2014/main" val="3992524347"/>
                    </a:ext>
                  </a:extLst>
                </a:gridCol>
                <a:gridCol w="1543422">
                  <a:extLst>
                    <a:ext uri="{9D8B030D-6E8A-4147-A177-3AD203B41FA5}">
                      <a16:colId xmlns:a16="http://schemas.microsoft.com/office/drawing/2014/main" val="1049059148"/>
                    </a:ext>
                  </a:extLst>
                </a:gridCol>
                <a:gridCol w="1543422">
                  <a:extLst>
                    <a:ext uri="{9D8B030D-6E8A-4147-A177-3AD203B41FA5}">
                      <a16:colId xmlns:a16="http://schemas.microsoft.com/office/drawing/2014/main" val="25629704"/>
                    </a:ext>
                  </a:extLst>
                </a:gridCol>
                <a:gridCol w="1373412">
                  <a:extLst>
                    <a:ext uri="{9D8B030D-6E8A-4147-A177-3AD203B41FA5}">
                      <a16:colId xmlns:a16="http://schemas.microsoft.com/office/drawing/2014/main" val="3732098290"/>
                    </a:ext>
                  </a:extLst>
                </a:gridCol>
                <a:gridCol w="2056818">
                  <a:extLst>
                    <a:ext uri="{9D8B030D-6E8A-4147-A177-3AD203B41FA5}">
                      <a16:colId xmlns:a16="http://schemas.microsoft.com/office/drawing/2014/main" val="3271848761"/>
                    </a:ext>
                  </a:extLst>
                </a:gridCol>
                <a:gridCol w="3662580">
                  <a:extLst>
                    <a:ext uri="{9D8B030D-6E8A-4147-A177-3AD203B41FA5}">
                      <a16:colId xmlns:a16="http://schemas.microsoft.com/office/drawing/2014/main" val="2469126824"/>
                    </a:ext>
                  </a:extLst>
                </a:gridCol>
              </a:tblGrid>
              <a:tr h="370840">
                <a:tc gridSpan="6">
                  <a:txBody>
                    <a:bodyPr/>
                    <a:lstStyle/>
                    <a:p>
                      <a:pPr algn="ctr"/>
                      <a:r>
                        <a:rPr lang="es-AR" sz="1500" dirty="0" smtClean="0"/>
                        <a:t>Plan de comunicación de los resultados de la evaluación </a:t>
                      </a:r>
                      <a:r>
                        <a:rPr lang="es-AR" sz="1500" baseline="0" dirty="0" smtClean="0"/>
                        <a:t>del proyecto</a:t>
                      </a:r>
                      <a:endParaRPr lang="es-AR" sz="1500" dirty="0"/>
                    </a:p>
                  </a:txBody>
                  <a:tcPr/>
                </a:tc>
                <a:tc hMerge="1">
                  <a:txBody>
                    <a:bodyPr/>
                    <a:lstStyle/>
                    <a:p>
                      <a:endParaRPr lang="es-AR" sz="1500" dirty="0"/>
                    </a:p>
                  </a:txBody>
                  <a:tcPr/>
                </a:tc>
                <a:tc hMerge="1">
                  <a:txBody>
                    <a:bodyPr/>
                    <a:lstStyle/>
                    <a:p>
                      <a:endParaRPr lang="es-AR" sz="1500" dirty="0"/>
                    </a:p>
                  </a:txBody>
                  <a:tcPr/>
                </a:tc>
                <a:tc hMerge="1">
                  <a:txBody>
                    <a:bodyPr/>
                    <a:lstStyle/>
                    <a:p>
                      <a:endParaRPr lang="es-AR" sz="1500" dirty="0"/>
                    </a:p>
                  </a:txBody>
                  <a:tcPr/>
                </a:tc>
                <a:tc hMerge="1">
                  <a:txBody>
                    <a:bodyPr/>
                    <a:lstStyle/>
                    <a:p>
                      <a:endParaRPr lang="es-AR" sz="1500" dirty="0"/>
                    </a:p>
                  </a:txBody>
                  <a:tcPr/>
                </a:tc>
                <a:tc hMerge="1">
                  <a:txBody>
                    <a:bodyPr/>
                    <a:lstStyle/>
                    <a:p>
                      <a:endParaRPr lang="es-AR" sz="1500" dirty="0"/>
                    </a:p>
                  </a:txBody>
                  <a:tcPr/>
                </a:tc>
                <a:extLst>
                  <a:ext uri="{0D108BD9-81ED-4DB2-BD59-A6C34878D82A}">
                    <a16:rowId xmlns:a16="http://schemas.microsoft.com/office/drawing/2014/main" val="1610704811"/>
                  </a:ext>
                </a:extLst>
              </a:tr>
              <a:tr h="370840">
                <a:tc>
                  <a:txBody>
                    <a:bodyPr/>
                    <a:lstStyle/>
                    <a:p>
                      <a:r>
                        <a:rPr lang="es-AR" sz="1500" dirty="0" smtClean="0"/>
                        <a:t>Contenidos o datos a incluir</a:t>
                      </a:r>
                      <a:r>
                        <a:rPr lang="es-AR" sz="1500" baseline="0" dirty="0" smtClean="0"/>
                        <a:t> en el reporte</a:t>
                      </a:r>
                      <a:endParaRPr lang="es-AR" sz="1500" dirty="0"/>
                    </a:p>
                  </a:txBody>
                  <a:tcPr/>
                </a:tc>
                <a:tc>
                  <a:txBody>
                    <a:bodyPr/>
                    <a:lstStyle/>
                    <a:p>
                      <a:r>
                        <a:rPr lang="es-AR" sz="1500" dirty="0" smtClean="0"/>
                        <a:t>Objetivo del reporte</a:t>
                      </a:r>
                      <a:endParaRPr lang="es-AR" sz="1500" dirty="0"/>
                    </a:p>
                  </a:txBody>
                  <a:tcPr/>
                </a:tc>
                <a:tc>
                  <a:txBody>
                    <a:bodyPr/>
                    <a:lstStyle/>
                    <a:p>
                      <a:r>
                        <a:rPr lang="es-AR" sz="1500" dirty="0" smtClean="0"/>
                        <a:t>Modalidad</a:t>
                      </a:r>
                      <a:r>
                        <a:rPr lang="es-AR" sz="1500" baseline="0" dirty="0" smtClean="0"/>
                        <a:t> del reporte </a:t>
                      </a:r>
                      <a:endParaRPr lang="es-AR"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500" dirty="0" smtClean="0"/>
                        <a:t>Destinatarios del reporte</a:t>
                      </a:r>
                    </a:p>
                    <a:p>
                      <a:endParaRPr lang="es-AR" sz="15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sz="1500" dirty="0" smtClean="0"/>
                        <a:t>Área responsable de producir el reporte</a:t>
                      </a:r>
                    </a:p>
                    <a:p>
                      <a:endParaRPr lang="es-AR" sz="1500" dirty="0"/>
                    </a:p>
                  </a:txBody>
                  <a:tcPr/>
                </a:tc>
                <a:tc>
                  <a:txBody>
                    <a:bodyPr/>
                    <a:lstStyle/>
                    <a:p>
                      <a:r>
                        <a:rPr lang="es-AR" sz="1500" dirty="0" smtClean="0"/>
                        <a:t>Frecuencia de producción del</a:t>
                      </a:r>
                      <a:r>
                        <a:rPr lang="es-AR" sz="1500" baseline="0" dirty="0" smtClean="0"/>
                        <a:t> reporte y su difusión</a:t>
                      </a:r>
                      <a:endParaRPr lang="es-AR" sz="1500" dirty="0"/>
                    </a:p>
                  </a:txBody>
                  <a:tcPr/>
                </a:tc>
                <a:extLst>
                  <a:ext uri="{0D108BD9-81ED-4DB2-BD59-A6C34878D82A}">
                    <a16:rowId xmlns:a16="http://schemas.microsoft.com/office/drawing/2014/main" val="3497833653"/>
                  </a:ext>
                </a:extLst>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s-AR" sz="150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s-AR" sz="150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s-AR" sz="1500" dirty="0" smtClean="0"/>
                    </a:p>
                  </a:txBody>
                  <a:tcPr/>
                </a:tc>
                <a:tc>
                  <a:txBody>
                    <a:bodyPr/>
                    <a:lstStyle/>
                    <a:p>
                      <a:endParaRPr lang="es-AR" sz="1500" dirty="0"/>
                    </a:p>
                  </a:txBody>
                  <a:tcPr/>
                </a:tc>
                <a:tc>
                  <a:txBody>
                    <a:bodyPr/>
                    <a:lstStyle/>
                    <a:p>
                      <a:endParaRPr lang="es-AR" sz="1500" baseline="0" dirty="0" smtClean="0"/>
                    </a:p>
                  </a:txBody>
                  <a:tcPr/>
                </a:tc>
                <a:tc>
                  <a:txBody>
                    <a:bodyPr/>
                    <a:lstStyle/>
                    <a:p>
                      <a:endParaRPr lang="es-AR" sz="1500" dirty="0"/>
                    </a:p>
                  </a:txBody>
                  <a:tcPr/>
                </a:tc>
                <a:extLst>
                  <a:ext uri="{0D108BD9-81ED-4DB2-BD59-A6C34878D82A}">
                    <a16:rowId xmlns:a16="http://schemas.microsoft.com/office/drawing/2014/main" val="2187975714"/>
                  </a:ext>
                </a:extLst>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s-AR" sz="150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s-AR" sz="1500" dirty="0" smtClean="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s-AR" sz="1500" dirty="0" smtClean="0"/>
                    </a:p>
                  </a:txBody>
                  <a:tcPr/>
                </a:tc>
                <a:tc>
                  <a:txBody>
                    <a:bodyPr/>
                    <a:lstStyle/>
                    <a:p>
                      <a:endParaRPr lang="es-AR" sz="1500" dirty="0"/>
                    </a:p>
                  </a:txBody>
                  <a:tcPr/>
                </a:tc>
                <a:tc>
                  <a:txBody>
                    <a:bodyPr/>
                    <a:lstStyle/>
                    <a:p>
                      <a:endParaRPr lang="es-AR" sz="1500" baseline="0" dirty="0" smtClean="0"/>
                    </a:p>
                  </a:txBody>
                  <a:tcPr/>
                </a:tc>
                <a:tc>
                  <a:txBody>
                    <a:bodyPr/>
                    <a:lstStyle/>
                    <a:p>
                      <a:endParaRPr lang="es-AR" sz="1500" dirty="0"/>
                    </a:p>
                  </a:txBody>
                  <a:tcPr/>
                </a:tc>
                <a:extLst>
                  <a:ext uri="{0D108BD9-81ED-4DB2-BD59-A6C34878D82A}">
                    <a16:rowId xmlns:a16="http://schemas.microsoft.com/office/drawing/2014/main" val="2490240365"/>
                  </a:ext>
                </a:extLst>
              </a:tr>
            </a:tbl>
          </a:graphicData>
        </a:graphic>
      </p:graphicFrame>
    </p:spTree>
    <p:extLst>
      <p:ext uri="{BB962C8B-B14F-4D97-AF65-F5344CB8AC3E}">
        <p14:creationId xmlns:p14="http://schemas.microsoft.com/office/powerpoint/2010/main" val="2191191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7"/>
          <p:cNvSpPr txBox="1"/>
          <p:nvPr/>
        </p:nvSpPr>
        <p:spPr>
          <a:xfrm>
            <a:off x="126608" y="202195"/>
            <a:ext cx="10529669" cy="369291"/>
          </a:xfrm>
          <a:prstGeom prst="rect">
            <a:avLst/>
          </a:prstGeom>
          <a:gradFill>
            <a:gsLst>
              <a:gs pos="0">
                <a:srgbClr val="70A5DA"/>
              </a:gs>
              <a:gs pos="50000">
                <a:srgbClr val="539BDB"/>
              </a:gs>
              <a:gs pos="100000">
                <a:srgbClr val="4288C8"/>
              </a:gs>
            </a:gsLst>
            <a:lin ang="5400000" scaled="0"/>
          </a:gradFill>
          <a:ln w="9525" cap="flat" cmpd="sng">
            <a:solidFill>
              <a:schemeClr val="accent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s-MX" sz="1800" dirty="0" smtClean="0">
                <a:solidFill>
                  <a:schemeClr val="lt1"/>
                </a:solidFill>
                <a:latin typeface="Times New Roman"/>
                <a:ea typeface="Times New Roman"/>
                <a:cs typeface="Times New Roman"/>
                <a:sym typeface="Times New Roman"/>
              </a:rPr>
              <a:t>Presupuesto de los planes de Monitoreo y de Evaluación (no </a:t>
            </a:r>
            <a:r>
              <a:rPr lang="es-MX" sz="1800" dirty="0">
                <a:solidFill>
                  <a:schemeClr val="lt1"/>
                </a:solidFill>
                <a:latin typeface="Times New Roman"/>
                <a:ea typeface="Times New Roman"/>
                <a:cs typeface="Times New Roman"/>
                <a:sym typeface="Times New Roman"/>
              </a:rPr>
              <a:t>es necesario en todos los proyectos)</a:t>
            </a:r>
            <a:endParaRPr sz="1800" dirty="0">
              <a:solidFill>
                <a:schemeClr val="lt1"/>
              </a:solidFill>
              <a:latin typeface="Times New Roman"/>
              <a:ea typeface="Times New Roman"/>
              <a:cs typeface="Times New Roman"/>
              <a:sym typeface="Times New Roman"/>
            </a:endParaRPr>
          </a:p>
        </p:txBody>
      </p:sp>
      <p:sp>
        <p:nvSpPr>
          <p:cNvPr id="147" name="Google Shape;147;p7"/>
          <p:cNvSpPr txBox="1"/>
          <p:nvPr/>
        </p:nvSpPr>
        <p:spPr>
          <a:xfrm>
            <a:off x="126608" y="757869"/>
            <a:ext cx="11633983" cy="313928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800" dirty="0">
                <a:solidFill>
                  <a:schemeClr val="dk1"/>
                </a:solidFill>
                <a:latin typeface="Times New Roman"/>
                <a:ea typeface="Times New Roman"/>
                <a:cs typeface="Times New Roman"/>
                <a:sym typeface="Times New Roman"/>
              </a:rPr>
              <a:t>Si </a:t>
            </a:r>
            <a:r>
              <a:rPr lang="es-MX" sz="1800" dirty="0" smtClean="0">
                <a:solidFill>
                  <a:schemeClr val="dk1"/>
                </a:solidFill>
                <a:latin typeface="Times New Roman"/>
                <a:ea typeface="Times New Roman"/>
                <a:cs typeface="Times New Roman"/>
                <a:sym typeface="Times New Roman"/>
              </a:rPr>
              <a:t>los procesos de monitoreo y/o evaluación insumen gastos adicionales para la institución, entonces deben ser presupuestados.</a:t>
            </a:r>
          </a:p>
          <a:p>
            <a:pPr marL="0" marR="0" lvl="0" indent="0" algn="l" rtl="0">
              <a:spcBef>
                <a:spcPts val="0"/>
              </a:spcBef>
              <a:spcAft>
                <a:spcPts val="0"/>
              </a:spcAft>
              <a:buNone/>
            </a:pPr>
            <a:endParaRPr lang="es-MX" dirty="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r>
              <a:rPr lang="es-MX" sz="1800" dirty="0" smtClean="0">
                <a:solidFill>
                  <a:schemeClr val="dk1"/>
                </a:solidFill>
                <a:latin typeface="Times New Roman"/>
                <a:ea typeface="Times New Roman"/>
                <a:cs typeface="Times New Roman"/>
                <a:sym typeface="Times New Roman"/>
              </a:rPr>
              <a:t>Una </a:t>
            </a:r>
            <a:r>
              <a:rPr lang="es-MX" sz="1800" dirty="0">
                <a:solidFill>
                  <a:schemeClr val="dk1"/>
                </a:solidFill>
                <a:latin typeface="Times New Roman"/>
                <a:ea typeface="Times New Roman"/>
                <a:cs typeface="Times New Roman"/>
                <a:sym typeface="Times New Roman"/>
              </a:rPr>
              <a:t>planilla básica de presupuesto contiene las siguientes columnas:</a:t>
            </a:r>
            <a:endParaRPr dirty="0"/>
          </a:p>
          <a:p>
            <a:pPr marL="0" marR="0" lvl="0" indent="0" algn="l" rtl="0">
              <a:spcBef>
                <a:spcPts val="0"/>
              </a:spcBef>
              <a:spcAft>
                <a:spcPts val="0"/>
              </a:spcAft>
              <a:buNone/>
            </a:pPr>
            <a:endParaRPr sz="1800" dirty="0">
              <a:solidFill>
                <a:schemeClr val="dk1"/>
              </a:solidFill>
              <a:latin typeface="Times New Roman"/>
              <a:ea typeface="Times New Roman"/>
              <a:cs typeface="Times New Roman"/>
              <a:sym typeface="Times New Roman"/>
            </a:endParaRPr>
          </a:p>
          <a:p>
            <a:pPr marL="285750" marR="0" lvl="0" indent="-285750" algn="l" rtl="0">
              <a:spcBef>
                <a:spcPts val="0"/>
              </a:spcBef>
              <a:spcAft>
                <a:spcPts val="0"/>
              </a:spcAft>
              <a:buClr>
                <a:schemeClr val="dk1"/>
              </a:buClr>
              <a:buSzPts val="1800"/>
              <a:buFont typeface="Noto Sans Symbols"/>
              <a:buChar char="▪"/>
            </a:pPr>
            <a:r>
              <a:rPr lang="es-MX" sz="1800" dirty="0" smtClean="0">
                <a:solidFill>
                  <a:schemeClr val="dk1"/>
                </a:solidFill>
                <a:latin typeface="Times New Roman"/>
                <a:ea typeface="Times New Roman"/>
                <a:cs typeface="Times New Roman"/>
                <a:sym typeface="Times New Roman"/>
              </a:rPr>
              <a:t>Actividad: es la acción requerida para producir la evidencia empírica (necesaria para monitorear y/o evaluar el proyecto)</a:t>
            </a:r>
          </a:p>
          <a:p>
            <a:pPr marL="285750" marR="0" lvl="0" indent="-285750" algn="l" rtl="0">
              <a:spcBef>
                <a:spcPts val="0"/>
              </a:spcBef>
              <a:spcAft>
                <a:spcPts val="0"/>
              </a:spcAft>
              <a:buClr>
                <a:schemeClr val="dk1"/>
              </a:buClr>
              <a:buSzPts val="1800"/>
              <a:buFont typeface="Noto Sans Symbols"/>
              <a:buChar char="▪"/>
            </a:pPr>
            <a:r>
              <a:rPr lang="es-MX" sz="1800" dirty="0" smtClean="0">
                <a:solidFill>
                  <a:schemeClr val="dk1"/>
                </a:solidFill>
                <a:latin typeface="Times New Roman"/>
                <a:ea typeface="Times New Roman"/>
                <a:cs typeface="Times New Roman"/>
                <a:sym typeface="Times New Roman"/>
              </a:rPr>
              <a:t>Recursos</a:t>
            </a:r>
            <a:r>
              <a:rPr lang="es-MX" sz="1800" dirty="0">
                <a:solidFill>
                  <a:schemeClr val="dk1"/>
                </a:solidFill>
                <a:latin typeface="Times New Roman"/>
                <a:ea typeface="Times New Roman"/>
                <a:cs typeface="Times New Roman"/>
                <a:sym typeface="Times New Roman"/>
              </a:rPr>
              <a:t>: son los recursos humanos, tecnológicos o físicos que se deben contratar/adquirir para el desarrollo del proyecto.</a:t>
            </a:r>
            <a:endParaRPr dirty="0"/>
          </a:p>
          <a:p>
            <a:pPr marL="285750" marR="0" lvl="0" indent="-285750" algn="l" rtl="0">
              <a:spcBef>
                <a:spcPts val="0"/>
              </a:spcBef>
              <a:spcAft>
                <a:spcPts val="0"/>
              </a:spcAft>
              <a:buClr>
                <a:schemeClr val="dk1"/>
              </a:buClr>
              <a:buSzPts val="1800"/>
              <a:buFont typeface="Noto Sans Symbols"/>
              <a:buChar char="▪"/>
            </a:pPr>
            <a:r>
              <a:rPr lang="es-MX" sz="1800" dirty="0">
                <a:solidFill>
                  <a:schemeClr val="dk1"/>
                </a:solidFill>
                <a:latin typeface="Times New Roman"/>
                <a:ea typeface="Times New Roman"/>
                <a:cs typeface="Times New Roman"/>
                <a:sym typeface="Times New Roman"/>
              </a:rPr>
              <a:t>Cantidad: para cada recurso, se debe detallar cuántos de éstos se deben contratar/adquirir.</a:t>
            </a:r>
            <a:endParaRPr dirty="0"/>
          </a:p>
          <a:p>
            <a:pPr marL="285750" marR="0" lvl="0" indent="-285750" algn="l" rtl="0">
              <a:spcBef>
                <a:spcPts val="0"/>
              </a:spcBef>
              <a:spcAft>
                <a:spcPts val="0"/>
              </a:spcAft>
              <a:buClr>
                <a:schemeClr val="dk1"/>
              </a:buClr>
              <a:buSzPts val="1800"/>
              <a:buFont typeface="Noto Sans Symbols"/>
              <a:buChar char="▪"/>
            </a:pPr>
            <a:r>
              <a:rPr lang="es-MX" sz="1800" dirty="0">
                <a:solidFill>
                  <a:schemeClr val="dk1"/>
                </a:solidFill>
                <a:latin typeface="Times New Roman"/>
                <a:ea typeface="Times New Roman"/>
                <a:cs typeface="Times New Roman"/>
                <a:sym typeface="Times New Roman"/>
              </a:rPr>
              <a:t>Costo unitario: es el valor de la contratación/adquisición de cada unidad.</a:t>
            </a:r>
            <a:endParaRPr dirty="0"/>
          </a:p>
          <a:p>
            <a:pPr marL="285750" marR="0" lvl="0" indent="-285750" algn="l" rtl="0">
              <a:spcBef>
                <a:spcPts val="0"/>
              </a:spcBef>
              <a:spcAft>
                <a:spcPts val="0"/>
              </a:spcAft>
              <a:buClr>
                <a:schemeClr val="dk1"/>
              </a:buClr>
              <a:buSzPts val="1800"/>
              <a:buFont typeface="Noto Sans Symbols"/>
              <a:buChar char="▪"/>
            </a:pPr>
            <a:r>
              <a:rPr lang="es-MX" sz="1800" dirty="0">
                <a:solidFill>
                  <a:schemeClr val="dk1"/>
                </a:solidFill>
                <a:latin typeface="Times New Roman"/>
                <a:ea typeface="Times New Roman"/>
                <a:cs typeface="Times New Roman"/>
                <a:sym typeface="Times New Roman"/>
              </a:rPr>
              <a:t>Costo total: es el resultado de multiplicar el costo unitario por la cantidad necesaria para cada recurso.</a:t>
            </a:r>
            <a:endParaRPr dirty="0"/>
          </a:p>
        </p:txBody>
      </p:sp>
      <p:graphicFrame>
        <p:nvGraphicFramePr>
          <p:cNvPr id="2" name="Tabla 1"/>
          <p:cNvGraphicFramePr>
            <a:graphicFrameLocks noGrp="1"/>
          </p:cNvGraphicFramePr>
          <p:nvPr>
            <p:extLst>
              <p:ext uri="{D42A27DB-BD31-4B8C-83A1-F6EECF244321}">
                <p14:modId xmlns:p14="http://schemas.microsoft.com/office/powerpoint/2010/main" val="391934567"/>
              </p:ext>
            </p:extLst>
          </p:nvPr>
        </p:nvGraphicFramePr>
        <p:xfrm>
          <a:off x="177311" y="4210583"/>
          <a:ext cx="11532576" cy="2010664"/>
        </p:xfrm>
        <a:graphic>
          <a:graphicData uri="http://schemas.openxmlformats.org/drawingml/2006/table">
            <a:tbl>
              <a:tblPr firstRow="1" bandRow="1">
                <a:tableStyleId>{5C22544A-7EE6-4342-B048-85BDC9FD1C3A}</a:tableStyleId>
              </a:tblPr>
              <a:tblGrid>
                <a:gridCol w="3649637">
                  <a:extLst>
                    <a:ext uri="{9D8B030D-6E8A-4147-A177-3AD203B41FA5}">
                      <a16:colId xmlns:a16="http://schemas.microsoft.com/office/drawing/2014/main" val="1577345423"/>
                    </a:ext>
                  </a:extLst>
                </a:gridCol>
                <a:gridCol w="3649637">
                  <a:extLst>
                    <a:ext uri="{9D8B030D-6E8A-4147-A177-3AD203B41FA5}">
                      <a16:colId xmlns:a16="http://schemas.microsoft.com/office/drawing/2014/main" val="3501311222"/>
                    </a:ext>
                  </a:extLst>
                </a:gridCol>
                <a:gridCol w="1605656">
                  <a:extLst>
                    <a:ext uri="{9D8B030D-6E8A-4147-A177-3AD203B41FA5}">
                      <a16:colId xmlns:a16="http://schemas.microsoft.com/office/drawing/2014/main" val="1062338568"/>
                    </a:ext>
                  </a:extLst>
                </a:gridCol>
                <a:gridCol w="1467237">
                  <a:extLst>
                    <a:ext uri="{9D8B030D-6E8A-4147-A177-3AD203B41FA5}">
                      <a16:colId xmlns:a16="http://schemas.microsoft.com/office/drawing/2014/main" val="1049725763"/>
                    </a:ext>
                  </a:extLst>
                </a:gridCol>
                <a:gridCol w="1160409">
                  <a:extLst>
                    <a:ext uri="{9D8B030D-6E8A-4147-A177-3AD203B41FA5}">
                      <a16:colId xmlns:a16="http://schemas.microsoft.com/office/drawing/2014/main" val="3699727596"/>
                    </a:ext>
                  </a:extLst>
                </a:gridCol>
              </a:tblGrid>
              <a:tr h="482854">
                <a:tc>
                  <a:txBody>
                    <a:bodyPr/>
                    <a:lstStyle/>
                    <a:p>
                      <a:pPr>
                        <a:lnSpc>
                          <a:spcPct val="107000"/>
                        </a:lnSpc>
                        <a:spcAft>
                          <a:spcPts val="800"/>
                        </a:spcAft>
                      </a:pPr>
                      <a:r>
                        <a:rPr lang="es-MX" sz="1200">
                          <a:effectLst/>
                        </a:rPr>
                        <a:t>Actividad</a:t>
                      </a:r>
                      <a:endParaRPr lang="es-A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s-MX" sz="1200" dirty="0">
                          <a:effectLst/>
                        </a:rPr>
                        <a:t>Recursos requeridos para desarrollar cada actividad</a:t>
                      </a:r>
                      <a:endParaRPr lang="es-AR"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s-MX" sz="1200">
                          <a:effectLst/>
                        </a:rPr>
                        <a:t>Cantidad</a:t>
                      </a:r>
                      <a:endParaRPr lang="es-AR"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s-MX" sz="1200">
                          <a:effectLst/>
                        </a:rPr>
                        <a:t>Costo unitario</a:t>
                      </a:r>
                      <a:endParaRPr lang="es-AR"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s-MX" sz="1200">
                          <a:effectLst/>
                        </a:rPr>
                        <a:t>Costo total</a:t>
                      </a:r>
                      <a:endParaRPr lang="es-AR"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135082564"/>
                  </a:ext>
                </a:extLst>
              </a:tr>
              <a:tr h="370840">
                <a:tc>
                  <a:txBody>
                    <a:bodyPr/>
                    <a:lstStyle/>
                    <a:p>
                      <a:pPr algn="just">
                        <a:lnSpc>
                          <a:spcPct val="107000"/>
                        </a:lnSpc>
                        <a:spcAft>
                          <a:spcPts val="800"/>
                        </a:spcAft>
                      </a:pPr>
                      <a:r>
                        <a:rPr lang="es-AR" sz="1200" dirty="0">
                          <a:effectLst/>
                        </a:rPr>
                        <a:t> </a:t>
                      </a:r>
                      <a:r>
                        <a:rPr lang="es-AR" sz="1200" dirty="0" smtClean="0">
                          <a:effectLst/>
                        </a:rPr>
                        <a:t>Realizar</a:t>
                      </a:r>
                      <a:r>
                        <a:rPr lang="es-AR" sz="1200" baseline="0" dirty="0" smtClean="0">
                          <a:effectLst/>
                        </a:rPr>
                        <a:t> encuestas a los estudiantes para evaluar su grado de satisfacción respecto a los cambios implementados en el sistema X</a:t>
                      </a:r>
                      <a:endParaRPr lang="es-A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s-AR" sz="1200" dirty="0" smtClean="0">
                          <a:effectLst/>
                        </a:rPr>
                        <a:t>Contratación de software para aplicar</a:t>
                      </a:r>
                      <a:r>
                        <a:rPr lang="es-AR" sz="1200" baseline="0" dirty="0" smtClean="0">
                          <a:effectLst/>
                        </a:rPr>
                        <a:t> encuestas masivas y online (contrato mensual)</a:t>
                      </a:r>
                      <a:endParaRPr lang="es-AR"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es-AR" sz="1200" dirty="0" smtClean="0">
                          <a:effectLst/>
                        </a:rPr>
                        <a:t>1</a:t>
                      </a:r>
                      <a:endParaRPr lang="es-AR"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es-AR" sz="1200" dirty="0" smtClean="0">
                          <a:effectLst/>
                        </a:rPr>
                        <a:t>$10.000</a:t>
                      </a:r>
                      <a:endParaRPr lang="es-AR"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es-AR" sz="1200" dirty="0" smtClean="0">
                          <a:effectLst/>
                        </a:rPr>
                        <a:t>$10.000</a:t>
                      </a:r>
                      <a:endParaRPr lang="es-AR"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086230597"/>
                  </a:ext>
                </a:extLst>
              </a:tr>
              <a:tr h="370840">
                <a:tc>
                  <a:txBody>
                    <a:bodyPr/>
                    <a:lstStyle/>
                    <a:p>
                      <a:pPr algn="just">
                        <a:lnSpc>
                          <a:spcPct val="107000"/>
                        </a:lnSpc>
                        <a:spcAft>
                          <a:spcPts val="800"/>
                        </a:spcAft>
                      </a:pPr>
                      <a:r>
                        <a:rPr lang="es-AR" sz="1200" dirty="0">
                          <a:effectLst/>
                        </a:rPr>
                        <a:t> </a:t>
                      </a:r>
                      <a:r>
                        <a:rPr lang="es-AR" sz="1200" dirty="0" smtClean="0">
                          <a:effectLst/>
                        </a:rPr>
                        <a:t>Realizar entrevistas a las autoridades académicas de la </a:t>
                      </a:r>
                      <a:r>
                        <a:rPr lang="es-AR" sz="1200" dirty="0" err="1" smtClean="0">
                          <a:effectLst/>
                        </a:rPr>
                        <a:t>Faculad</a:t>
                      </a:r>
                      <a:r>
                        <a:rPr lang="es-AR" sz="1200" baseline="0" dirty="0" smtClean="0">
                          <a:effectLst/>
                        </a:rPr>
                        <a:t> respecto a los cambios implementados en el sistema X</a:t>
                      </a:r>
                      <a:endParaRPr lang="es-A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ts val="800"/>
                        </a:spcAft>
                      </a:pPr>
                      <a:r>
                        <a:rPr lang="es-AR" sz="1200" dirty="0" smtClean="0">
                          <a:effectLst/>
                          <a:latin typeface="+mn-lt"/>
                          <a:ea typeface="+mn-ea"/>
                          <a:cs typeface="+mn-cs"/>
                        </a:rPr>
                        <a:t>Contratación</a:t>
                      </a:r>
                      <a:r>
                        <a:rPr lang="es-AR" sz="1200" baseline="0" dirty="0" smtClean="0">
                          <a:effectLst/>
                          <a:latin typeface="+mn-lt"/>
                          <a:ea typeface="+mn-ea"/>
                          <a:cs typeface="+mn-cs"/>
                        </a:rPr>
                        <a:t> de personal para </a:t>
                      </a:r>
                      <a:r>
                        <a:rPr lang="es-AR" sz="1200" baseline="0" dirty="0" err="1" smtClean="0">
                          <a:effectLst/>
                          <a:latin typeface="+mn-lt"/>
                          <a:ea typeface="+mn-ea"/>
                          <a:cs typeface="+mn-cs"/>
                        </a:rPr>
                        <a:t>desgrabar</a:t>
                      </a:r>
                      <a:r>
                        <a:rPr lang="es-AR" sz="1200" baseline="0" dirty="0" smtClean="0">
                          <a:effectLst/>
                          <a:latin typeface="+mn-lt"/>
                          <a:ea typeface="+mn-ea"/>
                          <a:cs typeface="+mn-cs"/>
                        </a:rPr>
                        <a:t> las entrevistas (pago puntual por hora de grabación)</a:t>
                      </a:r>
                      <a:endParaRPr lang="es-AR"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es-AR" sz="1200" dirty="0">
                          <a:effectLst/>
                        </a:rPr>
                        <a:t> </a:t>
                      </a:r>
                      <a:r>
                        <a:rPr lang="es-AR" sz="1200" dirty="0" smtClean="0">
                          <a:effectLst/>
                        </a:rPr>
                        <a:t>5</a:t>
                      </a:r>
                      <a:endParaRPr lang="es-AR"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es-AR" sz="1200" dirty="0" smtClean="0">
                          <a:effectLst/>
                        </a:rPr>
                        <a:t>$5.000</a:t>
                      </a:r>
                      <a:endParaRPr lang="es-AR"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gn="ctr">
                        <a:lnSpc>
                          <a:spcPct val="107000"/>
                        </a:lnSpc>
                        <a:spcAft>
                          <a:spcPts val="800"/>
                        </a:spcAft>
                      </a:pPr>
                      <a:r>
                        <a:rPr lang="es-AR" sz="1200" dirty="0" smtClean="0">
                          <a:effectLst/>
                        </a:rPr>
                        <a:t>$25.000</a:t>
                      </a:r>
                      <a:endParaRPr lang="es-AR"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93757071"/>
                  </a:ext>
                </a:extLst>
              </a:tr>
              <a:tr h="370840">
                <a:tc>
                  <a:txBody>
                    <a:bodyPr/>
                    <a:lstStyle/>
                    <a:p>
                      <a:pPr algn="r">
                        <a:lnSpc>
                          <a:spcPct val="107000"/>
                        </a:lnSpc>
                        <a:spcAft>
                          <a:spcPts val="800"/>
                        </a:spcAft>
                      </a:pPr>
                      <a:r>
                        <a:rPr lang="es-MX" sz="1200" dirty="0">
                          <a:effectLst/>
                        </a:rPr>
                        <a:t> </a:t>
                      </a:r>
                      <a:endParaRPr lang="es-A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gridSpan="3">
                  <a:txBody>
                    <a:bodyPr/>
                    <a:lstStyle/>
                    <a:p>
                      <a:pPr algn="r">
                        <a:lnSpc>
                          <a:spcPct val="107000"/>
                        </a:lnSpc>
                        <a:spcAft>
                          <a:spcPts val="800"/>
                        </a:spcAft>
                      </a:pPr>
                      <a:r>
                        <a:rPr lang="es-MX" sz="1200">
                          <a:effectLst/>
                        </a:rPr>
                        <a:t>Total general</a:t>
                      </a:r>
                      <a:endParaRPr lang="es-AR" sz="1100">
                        <a:effectLst/>
                        <a:latin typeface="Calibri" panose="020F0502020204030204" pitchFamily="34" charset="0"/>
                        <a:ea typeface="Calibri" panose="020F0502020204030204" pitchFamily="34" charset="0"/>
                        <a:cs typeface="Times New Roman" panose="02020603050405020304" pitchFamily="18" charset="0"/>
                      </a:endParaRPr>
                    </a:p>
                  </a:txBody>
                  <a:tcPr/>
                </a:tc>
                <a:tc hMerge="1">
                  <a:txBody>
                    <a:bodyPr/>
                    <a:lstStyle/>
                    <a:p>
                      <a:endParaRPr lang="es-AR"/>
                    </a:p>
                  </a:txBody>
                  <a:tcPr/>
                </a:tc>
                <a:tc hMerge="1">
                  <a:txBody>
                    <a:bodyPr/>
                    <a:lstStyle/>
                    <a:p>
                      <a:endParaRPr lang="es-AR"/>
                    </a:p>
                  </a:txBody>
                  <a:tcPr/>
                </a:tc>
                <a:tc>
                  <a:txBody>
                    <a:bodyPr/>
                    <a:lstStyle/>
                    <a:p>
                      <a:pPr>
                        <a:lnSpc>
                          <a:spcPct val="107000"/>
                        </a:lnSpc>
                        <a:spcAft>
                          <a:spcPts val="800"/>
                        </a:spcAft>
                      </a:pPr>
                      <a:r>
                        <a:rPr lang="es-AR" sz="1200" dirty="0">
                          <a:effectLst/>
                        </a:rPr>
                        <a:t> </a:t>
                      </a:r>
                      <a:r>
                        <a:rPr lang="es-AR" sz="1200" dirty="0" smtClean="0">
                          <a:effectLst/>
                        </a:rPr>
                        <a:t>$35.000</a:t>
                      </a:r>
                      <a:endParaRPr lang="es-AR"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07992518"/>
                  </a:ext>
                </a:extLst>
              </a:tr>
            </a:tbl>
          </a:graphicData>
        </a:graphic>
      </p:graphicFrame>
      <p:sp>
        <p:nvSpPr>
          <p:cNvPr id="3" name="Rectangle 1"/>
          <p:cNvSpPr>
            <a:spLocks noChangeArrowheads="1"/>
          </p:cNvSpPr>
          <p:nvPr/>
        </p:nvSpPr>
        <p:spPr bwMode="auto">
          <a:xfrm>
            <a:off x="301870" y="475871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AR" altLang="es-AR" sz="1200" b="1"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r>
            <a:br>
              <a:rPr kumimoji="0" lang="es-AR" altLang="es-AR" sz="1200" b="1"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br>
            <a:endParaRPr kumimoji="0" lang="es-AR" altLang="es-AR" sz="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AR" altLang="es-A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2874941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639</TotalTime>
  <Words>1492</Words>
  <Application>Microsoft Office PowerPoint</Application>
  <PresentationFormat>Panorámica</PresentationFormat>
  <Paragraphs>135</Paragraphs>
  <Slides>9</Slides>
  <Notes>2</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9</vt:i4>
      </vt:variant>
    </vt:vector>
  </HeadingPairs>
  <TitlesOfParts>
    <vt:vector size="17" baseType="lpstr">
      <vt:lpstr>Arial</vt:lpstr>
      <vt:lpstr>Arvo</vt:lpstr>
      <vt:lpstr>Calibri</vt:lpstr>
      <vt:lpstr>Calibri Light</vt:lpstr>
      <vt:lpstr>Noto Sans Symbols</vt:lpstr>
      <vt:lpstr>Times New Roman</vt:lpstr>
      <vt:lpstr>Wingdings</vt:lpstr>
      <vt:lpstr>Tema de Office</vt:lpstr>
      <vt:lpstr>PP3: Desarrollo e implementación de proyectos.  Clase Nº5: Sistematización y comunicación de los resultados de los procesos de monitoreo y de evaluación  Presupuesto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PP3: Desarrollo e implementación de proyectos. Clase Nº2</dc:title>
  <dc:creator>Brian Uriel Fuksman</dc:creator>
  <cp:lastModifiedBy>Brian Uriel Fuksman</cp:lastModifiedBy>
  <cp:revision>66</cp:revision>
  <dcterms:created xsi:type="dcterms:W3CDTF">2022-02-18T13:27:44Z</dcterms:created>
  <dcterms:modified xsi:type="dcterms:W3CDTF">2022-09-30T14:42:35Z</dcterms:modified>
</cp:coreProperties>
</file>