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1" r:id="rId3"/>
    <p:sldId id="258" r:id="rId4"/>
    <p:sldId id="259" r:id="rId5"/>
    <p:sldId id="260" r:id="rId6"/>
    <p:sldId id="263" r:id="rId7"/>
    <p:sldId id="265" r:id="rId8"/>
    <p:sldId id="267" r:id="rId9"/>
    <p:sldId id="264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4DED0F-6006-4A0D-9AE4-760904B168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84F928C-BA66-44A6-9A38-19C3CDF9A7F1}">
      <dgm:prSet/>
      <dgm:spPr/>
      <dgm:t>
        <a:bodyPr/>
        <a:lstStyle/>
        <a:p>
          <a:pPr rtl="0"/>
          <a:r>
            <a:rPr lang="es-AR" b="1" dirty="0" smtClean="0"/>
            <a:t>Preminencia del núcleo de operativo</a:t>
          </a:r>
          <a:r>
            <a:rPr lang="es-AR" i="1" dirty="0" smtClean="0"/>
            <a:t>,</a:t>
          </a:r>
          <a:r>
            <a:rPr lang="es-AR" dirty="0" smtClean="0"/>
            <a:t> </a:t>
          </a:r>
          <a:endParaRPr lang="es-AR" dirty="0"/>
        </a:p>
      </dgm:t>
    </dgm:pt>
    <dgm:pt modelId="{39D488AD-C120-4A25-82A4-B98F2D8AF260}" type="parTrans" cxnId="{17E0637F-1A2F-4624-A7F6-4C669D35FAAB}">
      <dgm:prSet/>
      <dgm:spPr/>
      <dgm:t>
        <a:bodyPr/>
        <a:lstStyle/>
        <a:p>
          <a:endParaRPr lang="es-ES"/>
        </a:p>
      </dgm:t>
    </dgm:pt>
    <dgm:pt modelId="{7018EA27-31B7-412C-BACF-D32FC0E28EC3}" type="sibTrans" cxnId="{17E0637F-1A2F-4624-A7F6-4C669D35FAAB}">
      <dgm:prSet/>
      <dgm:spPr/>
      <dgm:t>
        <a:bodyPr/>
        <a:lstStyle/>
        <a:p>
          <a:endParaRPr lang="es-ES"/>
        </a:p>
      </dgm:t>
    </dgm:pt>
    <dgm:pt modelId="{2D8A1400-0B81-4BA6-823F-0063A67FA782}">
      <dgm:prSet/>
      <dgm:spPr/>
      <dgm:t>
        <a:bodyPr/>
        <a:lstStyle/>
        <a:p>
          <a:pPr rtl="0"/>
          <a:r>
            <a:rPr lang="es-AR" smtClean="0"/>
            <a:t>académicos que desarrollan las funciones de enseñanza, investigación y extensión, lo cual genera una pirámide invertida y un poder muy diluido.</a:t>
          </a:r>
          <a:endParaRPr lang="es-AR"/>
        </a:p>
      </dgm:t>
    </dgm:pt>
    <dgm:pt modelId="{190190AE-5CC2-4C21-9A5D-6E0AC746EAA6}" type="parTrans" cxnId="{BC323E96-596C-43E0-920F-2DC1AAF2B2C7}">
      <dgm:prSet/>
      <dgm:spPr/>
      <dgm:t>
        <a:bodyPr/>
        <a:lstStyle/>
        <a:p>
          <a:endParaRPr lang="es-ES"/>
        </a:p>
      </dgm:t>
    </dgm:pt>
    <dgm:pt modelId="{4CF4D7B3-ABBB-44FE-BD90-CDB09A09BA42}" type="sibTrans" cxnId="{BC323E96-596C-43E0-920F-2DC1AAF2B2C7}">
      <dgm:prSet/>
      <dgm:spPr/>
      <dgm:t>
        <a:bodyPr/>
        <a:lstStyle/>
        <a:p>
          <a:endParaRPr lang="es-ES"/>
        </a:p>
      </dgm:t>
    </dgm:pt>
    <dgm:pt modelId="{37934689-BA14-4FF1-BF53-9E0D5BEE4782}">
      <dgm:prSet/>
      <dgm:spPr/>
      <dgm:t>
        <a:bodyPr/>
        <a:lstStyle/>
        <a:p>
          <a:pPr rtl="0"/>
          <a:r>
            <a:rPr lang="es-AR" b="1" dirty="0" smtClean="0"/>
            <a:t>Estandarización de las habilidades:</a:t>
          </a:r>
          <a:r>
            <a:rPr lang="es-AR" dirty="0" smtClean="0"/>
            <a:t> </a:t>
          </a:r>
          <a:r>
            <a:rPr lang="es-AR" b="1" dirty="0" smtClean="0"/>
            <a:t> </a:t>
          </a:r>
          <a:endParaRPr lang="es-AR" dirty="0"/>
        </a:p>
      </dgm:t>
    </dgm:pt>
    <dgm:pt modelId="{71F1BAB5-A811-4792-80EC-06CBCCCA5CC9}" type="parTrans" cxnId="{B4CBCC93-CF6E-4171-9F27-795FCE215A19}">
      <dgm:prSet/>
      <dgm:spPr/>
      <dgm:t>
        <a:bodyPr/>
        <a:lstStyle/>
        <a:p>
          <a:endParaRPr lang="es-ES"/>
        </a:p>
      </dgm:t>
    </dgm:pt>
    <dgm:pt modelId="{35116D63-2122-44D6-9261-1E33844B0EDA}" type="sibTrans" cxnId="{B4CBCC93-CF6E-4171-9F27-795FCE215A19}">
      <dgm:prSet/>
      <dgm:spPr/>
      <dgm:t>
        <a:bodyPr/>
        <a:lstStyle/>
        <a:p>
          <a:endParaRPr lang="es-ES"/>
        </a:p>
      </dgm:t>
    </dgm:pt>
    <dgm:pt modelId="{94976393-629F-4509-B5C6-CD2EAD8244E3}">
      <dgm:prSet/>
      <dgm:spPr/>
      <dgm:t>
        <a:bodyPr/>
        <a:lstStyle/>
        <a:p>
          <a:pPr rtl="0"/>
          <a:r>
            <a:rPr lang="es-AR" smtClean="0"/>
            <a:t>Se normalizan los requisitos de idoneidad para ejercer la docencia (títulos, concursos). </a:t>
          </a:r>
          <a:endParaRPr lang="es-AR"/>
        </a:p>
      </dgm:t>
    </dgm:pt>
    <dgm:pt modelId="{45E5CF02-4E9A-49CE-ABE6-924D25919F50}" type="parTrans" cxnId="{076C69EF-5083-4CF8-8B67-C9800513FABD}">
      <dgm:prSet/>
      <dgm:spPr/>
      <dgm:t>
        <a:bodyPr/>
        <a:lstStyle/>
        <a:p>
          <a:endParaRPr lang="es-ES"/>
        </a:p>
      </dgm:t>
    </dgm:pt>
    <dgm:pt modelId="{6F091F34-EFAC-4989-AF71-1451F698997B}" type="sibTrans" cxnId="{076C69EF-5083-4CF8-8B67-C9800513FABD}">
      <dgm:prSet/>
      <dgm:spPr/>
      <dgm:t>
        <a:bodyPr/>
        <a:lstStyle/>
        <a:p>
          <a:endParaRPr lang="es-ES"/>
        </a:p>
      </dgm:t>
    </dgm:pt>
    <dgm:pt modelId="{8FDFA8B7-A100-4F39-9B80-8F49440271EF}">
      <dgm:prSet/>
      <dgm:spPr/>
      <dgm:t>
        <a:bodyPr/>
        <a:lstStyle/>
        <a:p>
          <a:pPr rtl="0"/>
          <a:r>
            <a:rPr lang="es-AR" dirty="0" smtClean="0"/>
            <a:t>Se fundamenta en la dificultad de medir un objeto complejo e intangible como es el conocimiento y la decisión de respetar la libertad de cátedra.</a:t>
          </a:r>
          <a:r>
            <a:rPr lang="en-US" dirty="0" smtClean="0"/>
            <a:t> </a:t>
          </a:r>
          <a:endParaRPr lang="es-AR" dirty="0"/>
        </a:p>
      </dgm:t>
    </dgm:pt>
    <dgm:pt modelId="{A0659E27-B329-44FE-BFED-78EB7DB9DC7F}" type="parTrans" cxnId="{ED6D6C1F-BBF3-4256-98ED-FDA959B8555E}">
      <dgm:prSet/>
      <dgm:spPr/>
      <dgm:t>
        <a:bodyPr/>
        <a:lstStyle/>
        <a:p>
          <a:endParaRPr lang="es-ES"/>
        </a:p>
      </dgm:t>
    </dgm:pt>
    <dgm:pt modelId="{2464B4CD-05D6-47C5-9B48-9911CB27467B}" type="sibTrans" cxnId="{ED6D6C1F-BBF3-4256-98ED-FDA959B8555E}">
      <dgm:prSet/>
      <dgm:spPr/>
      <dgm:t>
        <a:bodyPr/>
        <a:lstStyle/>
        <a:p>
          <a:endParaRPr lang="es-ES"/>
        </a:p>
      </dgm:t>
    </dgm:pt>
    <dgm:pt modelId="{2C6ADF0F-3A6E-4B71-B69B-1E19EF063CB8}">
      <dgm:prSet/>
      <dgm:spPr/>
      <dgm:t>
        <a:bodyPr/>
        <a:lstStyle/>
        <a:p>
          <a:pPr rtl="0"/>
          <a:r>
            <a:rPr lang="en-US" smtClean="0"/>
            <a:t>Tienden a tener una estructura más democrática y coordinada .</a:t>
          </a:r>
          <a:endParaRPr lang="es-AR"/>
        </a:p>
      </dgm:t>
    </dgm:pt>
    <dgm:pt modelId="{88C8D5FD-0517-470F-AE40-79694420196D}" type="parTrans" cxnId="{EB771A46-E330-4888-B6F7-1026F567BDB5}">
      <dgm:prSet/>
      <dgm:spPr/>
      <dgm:t>
        <a:bodyPr/>
        <a:lstStyle/>
        <a:p>
          <a:endParaRPr lang="es-ES"/>
        </a:p>
      </dgm:t>
    </dgm:pt>
    <dgm:pt modelId="{12C9A33A-1783-4C45-8E26-63158F39E9A8}" type="sibTrans" cxnId="{EB771A46-E330-4888-B6F7-1026F567BDB5}">
      <dgm:prSet/>
      <dgm:spPr/>
      <dgm:t>
        <a:bodyPr/>
        <a:lstStyle/>
        <a:p>
          <a:endParaRPr lang="es-ES"/>
        </a:p>
      </dgm:t>
    </dgm:pt>
    <dgm:pt modelId="{60C51480-BCDF-4172-94BA-6DD11FECADFF}">
      <dgm:prSet/>
      <dgm:spPr/>
      <dgm:t>
        <a:bodyPr/>
        <a:lstStyle/>
        <a:p>
          <a:pPr rtl="0"/>
          <a:r>
            <a:rPr lang="es-AR" b="1" smtClean="0"/>
            <a:t>Descentralización vertical y horizontal </a:t>
          </a:r>
          <a:endParaRPr lang="es-AR"/>
        </a:p>
      </dgm:t>
    </dgm:pt>
    <dgm:pt modelId="{BDB99008-9DCA-42C5-BB8D-51D3B44DDB26}" type="parTrans" cxnId="{F0B3B592-9165-4F67-A44B-DBD8D860F16E}">
      <dgm:prSet/>
      <dgm:spPr/>
      <dgm:t>
        <a:bodyPr/>
        <a:lstStyle/>
        <a:p>
          <a:endParaRPr lang="es-ES"/>
        </a:p>
      </dgm:t>
    </dgm:pt>
    <dgm:pt modelId="{BD5D21A3-6BCD-49D3-9BF0-44BEB326B75D}" type="sibTrans" cxnId="{F0B3B592-9165-4F67-A44B-DBD8D860F16E}">
      <dgm:prSet/>
      <dgm:spPr/>
      <dgm:t>
        <a:bodyPr/>
        <a:lstStyle/>
        <a:p>
          <a:endParaRPr lang="es-ES"/>
        </a:p>
      </dgm:t>
    </dgm:pt>
    <dgm:pt modelId="{0C5AD6FA-A013-4BC0-AF81-58C7BDDC3D4E}">
      <dgm:prSet/>
      <dgm:spPr/>
      <dgm:t>
        <a:bodyPr/>
        <a:lstStyle/>
        <a:p>
          <a:pPr rtl="0"/>
          <a:r>
            <a:rPr lang="es-AR" smtClean="0"/>
            <a:t>Las decisiones de índole académico o administrativo son resueltas por múltiples actores que se ubican en distintos niveles de autoridad. </a:t>
          </a:r>
          <a:endParaRPr lang="es-AR"/>
        </a:p>
      </dgm:t>
    </dgm:pt>
    <dgm:pt modelId="{C254FEFB-D1BF-4876-80BD-899A452274BB}" type="parTrans" cxnId="{8F1E67D8-FA1B-4153-B042-9FD4C1D9A810}">
      <dgm:prSet/>
      <dgm:spPr/>
      <dgm:t>
        <a:bodyPr/>
        <a:lstStyle/>
        <a:p>
          <a:endParaRPr lang="es-ES"/>
        </a:p>
      </dgm:t>
    </dgm:pt>
    <dgm:pt modelId="{87C2112A-2E44-4E75-B64F-2749EDB8CD71}" type="sibTrans" cxnId="{8F1E67D8-FA1B-4153-B042-9FD4C1D9A810}">
      <dgm:prSet/>
      <dgm:spPr/>
      <dgm:t>
        <a:bodyPr/>
        <a:lstStyle/>
        <a:p>
          <a:endParaRPr lang="es-ES"/>
        </a:p>
      </dgm:t>
    </dgm:pt>
    <dgm:pt modelId="{9F4D19D2-4F91-47DE-A719-F65630DE4697}">
      <dgm:prSet/>
      <dgm:spPr/>
      <dgm:t>
        <a:bodyPr/>
        <a:lstStyle/>
        <a:p>
          <a:pPr rtl="0"/>
          <a:r>
            <a:rPr lang="es-MX" smtClean="0"/>
            <a:t>La estructura es plana con una línea intermedia angosta, una tecnoestrucura reducida y personal de apoyo muy capacitado</a:t>
          </a:r>
          <a:endParaRPr lang="es-AR"/>
        </a:p>
      </dgm:t>
    </dgm:pt>
    <dgm:pt modelId="{3FE69CC0-B611-470E-9441-3116F85A8147}" type="parTrans" cxnId="{E9D71828-47A3-42EE-A278-FDA37ECB1728}">
      <dgm:prSet/>
      <dgm:spPr/>
      <dgm:t>
        <a:bodyPr/>
        <a:lstStyle/>
        <a:p>
          <a:endParaRPr lang="es-ES"/>
        </a:p>
      </dgm:t>
    </dgm:pt>
    <dgm:pt modelId="{D0F49119-6344-4CB6-A3A9-147238F1F6E8}" type="sibTrans" cxnId="{E9D71828-47A3-42EE-A278-FDA37ECB1728}">
      <dgm:prSet/>
      <dgm:spPr/>
      <dgm:t>
        <a:bodyPr/>
        <a:lstStyle/>
        <a:p>
          <a:endParaRPr lang="es-ES"/>
        </a:p>
      </dgm:t>
    </dgm:pt>
    <dgm:pt modelId="{76510CE3-ED41-4127-9A5B-283BDAF6E9B4}" type="pres">
      <dgm:prSet presAssocID="{EB4DED0F-6006-4A0D-9AE4-760904B168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CD28E04-0957-4F6D-B7B5-A10449C48527}" type="pres">
      <dgm:prSet presAssocID="{484F928C-BA66-44A6-9A38-19C3CDF9A7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425252-D758-4233-A76C-1E7BDBFAEBA8}" type="pres">
      <dgm:prSet presAssocID="{484F928C-BA66-44A6-9A38-19C3CDF9A7F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85A1EF-4ACA-415A-A097-464617B81F90}" type="pres">
      <dgm:prSet presAssocID="{37934689-BA14-4FF1-BF53-9E0D5BEE478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BB1AA4-7195-4EEF-8AAA-A05CA9BE76D7}" type="pres">
      <dgm:prSet presAssocID="{37934689-BA14-4FF1-BF53-9E0D5BEE478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DEE6D1-AE04-4933-8941-DD182B8D8A92}" type="pres">
      <dgm:prSet presAssocID="{60C51480-BCDF-4172-94BA-6DD11FECADF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F55537-7D2B-482A-843E-AEA986F7F4D5}" type="pres">
      <dgm:prSet presAssocID="{60C51480-BCDF-4172-94BA-6DD11FECADF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2E34815-5BE3-4E8E-9704-FADE29147FE9}" type="presOf" srcId="{60C51480-BCDF-4172-94BA-6DD11FECADFF}" destId="{53DEE6D1-AE04-4933-8941-DD182B8D8A92}" srcOrd="0" destOrd="0" presId="urn:microsoft.com/office/officeart/2005/8/layout/vList2"/>
    <dgm:cxn modelId="{37886309-47F7-4D6B-83E0-BEB53EF52A08}" type="presOf" srcId="{9F4D19D2-4F91-47DE-A719-F65630DE4697}" destId="{31F55537-7D2B-482A-843E-AEA986F7F4D5}" srcOrd="0" destOrd="1" presId="urn:microsoft.com/office/officeart/2005/8/layout/vList2"/>
    <dgm:cxn modelId="{7045966B-F46D-4331-954F-855D42EBB71A}" type="presOf" srcId="{8FDFA8B7-A100-4F39-9B80-8F49440271EF}" destId="{D3BB1AA4-7195-4EEF-8AAA-A05CA9BE76D7}" srcOrd="0" destOrd="1" presId="urn:microsoft.com/office/officeart/2005/8/layout/vList2"/>
    <dgm:cxn modelId="{259F8DA6-E766-48F0-A4D5-B3BB2A3B4D65}" type="presOf" srcId="{EB4DED0F-6006-4A0D-9AE4-760904B16817}" destId="{76510CE3-ED41-4127-9A5B-283BDAF6E9B4}" srcOrd="0" destOrd="0" presId="urn:microsoft.com/office/officeart/2005/8/layout/vList2"/>
    <dgm:cxn modelId="{BC323E96-596C-43E0-920F-2DC1AAF2B2C7}" srcId="{484F928C-BA66-44A6-9A38-19C3CDF9A7F1}" destId="{2D8A1400-0B81-4BA6-823F-0063A67FA782}" srcOrd="0" destOrd="0" parTransId="{190190AE-5CC2-4C21-9A5D-6E0AC746EAA6}" sibTransId="{4CF4D7B3-ABBB-44FE-BD90-CDB09A09BA42}"/>
    <dgm:cxn modelId="{B4CBCC93-CF6E-4171-9F27-795FCE215A19}" srcId="{EB4DED0F-6006-4A0D-9AE4-760904B16817}" destId="{37934689-BA14-4FF1-BF53-9E0D5BEE4782}" srcOrd="1" destOrd="0" parTransId="{71F1BAB5-A811-4792-80EC-06CBCCCA5CC9}" sibTransId="{35116D63-2122-44D6-9261-1E33844B0EDA}"/>
    <dgm:cxn modelId="{076C69EF-5083-4CF8-8B67-C9800513FABD}" srcId="{37934689-BA14-4FF1-BF53-9E0D5BEE4782}" destId="{94976393-629F-4509-B5C6-CD2EAD8244E3}" srcOrd="0" destOrd="0" parTransId="{45E5CF02-4E9A-49CE-ABE6-924D25919F50}" sibTransId="{6F091F34-EFAC-4989-AF71-1451F698997B}"/>
    <dgm:cxn modelId="{8F1E67D8-FA1B-4153-B042-9FD4C1D9A810}" srcId="{60C51480-BCDF-4172-94BA-6DD11FECADFF}" destId="{0C5AD6FA-A013-4BC0-AF81-58C7BDDC3D4E}" srcOrd="0" destOrd="0" parTransId="{C254FEFB-D1BF-4876-80BD-899A452274BB}" sibTransId="{87C2112A-2E44-4E75-B64F-2749EDB8CD71}"/>
    <dgm:cxn modelId="{2D2B1145-4926-4644-A435-C49EA3E4F4A5}" type="presOf" srcId="{2D8A1400-0B81-4BA6-823F-0063A67FA782}" destId="{E6425252-D758-4233-A76C-1E7BDBFAEBA8}" srcOrd="0" destOrd="0" presId="urn:microsoft.com/office/officeart/2005/8/layout/vList2"/>
    <dgm:cxn modelId="{E9D71828-47A3-42EE-A278-FDA37ECB1728}" srcId="{60C51480-BCDF-4172-94BA-6DD11FECADFF}" destId="{9F4D19D2-4F91-47DE-A719-F65630DE4697}" srcOrd="1" destOrd="0" parTransId="{3FE69CC0-B611-470E-9441-3116F85A8147}" sibTransId="{D0F49119-6344-4CB6-A3A9-147238F1F6E8}"/>
    <dgm:cxn modelId="{4F9152EC-7746-44A0-99F2-92386BD1FD2E}" type="presOf" srcId="{94976393-629F-4509-B5C6-CD2EAD8244E3}" destId="{D3BB1AA4-7195-4EEF-8AAA-A05CA9BE76D7}" srcOrd="0" destOrd="0" presId="urn:microsoft.com/office/officeart/2005/8/layout/vList2"/>
    <dgm:cxn modelId="{A6F99F47-E0B2-4CE9-BD0C-5C10868712A5}" type="presOf" srcId="{2C6ADF0F-3A6E-4B71-B69B-1E19EF063CB8}" destId="{D3BB1AA4-7195-4EEF-8AAA-A05CA9BE76D7}" srcOrd="0" destOrd="2" presId="urn:microsoft.com/office/officeart/2005/8/layout/vList2"/>
    <dgm:cxn modelId="{D8F44CA1-7B6B-4D58-B351-D2FD8B2F44D6}" type="presOf" srcId="{37934689-BA14-4FF1-BF53-9E0D5BEE4782}" destId="{6185A1EF-4ACA-415A-A097-464617B81F90}" srcOrd="0" destOrd="0" presId="urn:microsoft.com/office/officeart/2005/8/layout/vList2"/>
    <dgm:cxn modelId="{ED6D6C1F-BBF3-4256-98ED-FDA959B8555E}" srcId="{37934689-BA14-4FF1-BF53-9E0D5BEE4782}" destId="{8FDFA8B7-A100-4F39-9B80-8F49440271EF}" srcOrd="1" destOrd="0" parTransId="{A0659E27-B329-44FE-BFED-78EB7DB9DC7F}" sibTransId="{2464B4CD-05D6-47C5-9B48-9911CB27467B}"/>
    <dgm:cxn modelId="{EB771A46-E330-4888-B6F7-1026F567BDB5}" srcId="{37934689-BA14-4FF1-BF53-9E0D5BEE4782}" destId="{2C6ADF0F-3A6E-4B71-B69B-1E19EF063CB8}" srcOrd="2" destOrd="0" parTransId="{88C8D5FD-0517-470F-AE40-79694420196D}" sibTransId="{12C9A33A-1783-4C45-8E26-63158F39E9A8}"/>
    <dgm:cxn modelId="{17E0637F-1A2F-4624-A7F6-4C669D35FAAB}" srcId="{EB4DED0F-6006-4A0D-9AE4-760904B16817}" destId="{484F928C-BA66-44A6-9A38-19C3CDF9A7F1}" srcOrd="0" destOrd="0" parTransId="{39D488AD-C120-4A25-82A4-B98F2D8AF260}" sibTransId="{7018EA27-31B7-412C-BACF-D32FC0E28EC3}"/>
    <dgm:cxn modelId="{C1ABD21D-FFCF-4DB1-AEBA-3030CF2711FC}" type="presOf" srcId="{0C5AD6FA-A013-4BC0-AF81-58C7BDDC3D4E}" destId="{31F55537-7D2B-482A-843E-AEA986F7F4D5}" srcOrd="0" destOrd="0" presId="urn:microsoft.com/office/officeart/2005/8/layout/vList2"/>
    <dgm:cxn modelId="{CB32239F-3E02-4290-BFD2-C2489AEB6FC4}" type="presOf" srcId="{484F928C-BA66-44A6-9A38-19C3CDF9A7F1}" destId="{7CD28E04-0957-4F6D-B7B5-A10449C48527}" srcOrd="0" destOrd="0" presId="urn:microsoft.com/office/officeart/2005/8/layout/vList2"/>
    <dgm:cxn modelId="{F0B3B592-9165-4F67-A44B-DBD8D860F16E}" srcId="{EB4DED0F-6006-4A0D-9AE4-760904B16817}" destId="{60C51480-BCDF-4172-94BA-6DD11FECADFF}" srcOrd="2" destOrd="0" parTransId="{BDB99008-9DCA-42C5-BB8D-51D3B44DDB26}" sibTransId="{BD5D21A3-6BCD-49D3-9BF0-44BEB326B75D}"/>
    <dgm:cxn modelId="{05694D63-EA7D-489A-BFF7-76FC472AE516}" type="presParOf" srcId="{76510CE3-ED41-4127-9A5B-283BDAF6E9B4}" destId="{7CD28E04-0957-4F6D-B7B5-A10449C48527}" srcOrd="0" destOrd="0" presId="urn:microsoft.com/office/officeart/2005/8/layout/vList2"/>
    <dgm:cxn modelId="{DC7B28E4-151D-4F6B-995A-C833CEC9A680}" type="presParOf" srcId="{76510CE3-ED41-4127-9A5B-283BDAF6E9B4}" destId="{E6425252-D758-4233-A76C-1E7BDBFAEBA8}" srcOrd="1" destOrd="0" presId="urn:microsoft.com/office/officeart/2005/8/layout/vList2"/>
    <dgm:cxn modelId="{9C5F4A96-8DC5-4927-80E1-24155DE85111}" type="presParOf" srcId="{76510CE3-ED41-4127-9A5B-283BDAF6E9B4}" destId="{6185A1EF-4ACA-415A-A097-464617B81F90}" srcOrd="2" destOrd="0" presId="urn:microsoft.com/office/officeart/2005/8/layout/vList2"/>
    <dgm:cxn modelId="{48E20CBA-3DC8-4010-B9CA-5100930BC54A}" type="presParOf" srcId="{76510CE3-ED41-4127-9A5B-283BDAF6E9B4}" destId="{D3BB1AA4-7195-4EEF-8AAA-A05CA9BE76D7}" srcOrd="3" destOrd="0" presId="urn:microsoft.com/office/officeart/2005/8/layout/vList2"/>
    <dgm:cxn modelId="{F49CC0E8-E800-4619-A6A3-1DAA5D85F244}" type="presParOf" srcId="{76510CE3-ED41-4127-9A5B-283BDAF6E9B4}" destId="{53DEE6D1-AE04-4933-8941-DD182B8D8A92}" srcOrd="4" destOrd="0" presId="urn:microsoft.com/office/officeart/2005/8/layout/vList2"/>
    <dgm:cxn modelId="{789D95AE-74B1-43A8-9532-69F71350B7F4}" type="presParOf" srcId="{76510CE3-ED41-4127-9A5B-283BDAF6E9B4}" destId="{31F55537-7D2B-482A-843E-AEA986F7F4D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28E04-0957-4F6D-B7B5-A10449C48527}">
      <dsp:nvSpPr>
        <dsp:cNvPr id="0" name=""/>
        <dsp:cNvSpPr/>
      </dsp:nvSpPr>
      <dsp:spPr>
        <a:xfrm>
          <a:off x="0" y="76087"/>
          <a:ext cx="12134361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b="1" kern="1200" dirty="0" smtClean="0"/>
            <a:t>Preminencia del núcleo de operativo</a:t>
          </a:r>
          <a:r>
            <a:rPr lang="es-AR" sz="2600" i="1" kern="1200" dirty="0" smtClean="0"/>
            <a:t>,</a:t>
          </a:r>
          <a:r>
            <a:rPr lang="es-AR" sz="2600" kern="1200" dirty="0" smtClean="0"/>
            <a:t> </a:t>
          </a:r>
          <a:endParaRPr lang="es-AR" sz="2600" kern="1200" dirty="0"/>
        </a:p>
      </dsp:txBody>
      <dsp:txXfrm>
        <a:off x="30442" y="106529"/>
        <a:ext cx="12073477" cy="562726"/>
      </dsp:txXfrm>
    </dsp:sp>
    <dsp:sp modelId="{E6425252-D758-4233-A76C-1E7BDBFAEBA8}">
      <dsp:nvSpPr>
        <dsp:cNvPr id="0" name=""/>
        <dsp:cNvSpPr/>
      </dsp:nvSpPr>
      <dsp:spPr>
        <a:xfrm>
          <a:off x="0" y="699698"/>
          <a:ext cx="12134361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5266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AR" sz="2000" kern="1200" smtClean="0"/>
            <a:t>académicos que desarrollan las funciones de enseñanza, investigación y extensión, lo cual genera una pirámide invertida y un poder muy diluido.</a:t>
          </a:r>
          <a:endParaRPr lang="es-AR" sz="2000" kern="1200"/>
        </a:p>
      </dsp:txBody>
      <dsp:txXfrm>
        <a:off x="0" y="699698"/>
        <a:ext cx="12134361" cy="632385"/>
      </dsp:txXfrm>
    </dsp:sp>
    <dsp:sp modelId="{6185A1EF-4ACA-415A-A097-464617B81F90}">
      <dsp:nvSpPr>
        <dsp:cNvPr id="0" name=""/>
        <dsp:cNvSpPr/>
      </dsp:nvSpPr>
      <dsp:spPr>
        <a:xfrm>
          <a:off x="0" y="1332082"/>
          <a:ext cx="12134361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b="1" kern="1200" dirty="0" smtClean="0"/>
            <a:t>Estandarización de las habilidades:</a:t>
          </a:r>
          <a:r>
            <a:rPr lang="es-AR" sz="2600" kern="1200" dirty="0" smtClean="0"/>
            <a:t> </a:t>
          </a:r>
          <a:r>
            <a:rPr lang="es-AR" sz="2600" b="1" kern="1200" dirty="0" smtClean="0"/>
            <a:t> </a:t>
          </a:r>
          <a:endParaRPr lang="es-AR" sz="2600" kern="1200" dirty="0"/>
        </a:p>
      </dsp:txBody>
      <dsp:txXfrm>
        <a:off x="30442" y="1362524"/>
        <a:ext cx="12073477" cy="562726"/>
      </dsp:txXfrm>
    </dsp:sp>
    <dsp:sp modelId="{D3BB1AA4-7195-4EEF-8AAA-A05CA9BE76D7}">
      <dsp:nvSpPr>
        <dsp:cNvPr id="0" name=""/>
        <dsp:cNvSpPr/>
      </dsp:nvSpPr>
      <dsp:spPr>
        <a:xfrm>
          <a:off x="0" y="1955693"/>
          <a:ext cx="12134361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5266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AR" sz="2000" kern="1200" smtClean="0"/>
            <a:t>Se normalizan los requisitos de idoneidad para ejercer la docencia (títulos, concursos). </a:t>
          </a:r>
          <a:endParaRPr lang="es-AR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AR" sz="2000" kern="1200" dirty="0" smtClean="0"/>
            <a:t>Se fundamenta en la dificultad de medir un objeto complejo e intangible como es el conocimiento y la decisión de respetar la libertad de cátedra.</a:t>
          </a:r>
          <a:r>
            <a:rPr lang="en-US" sz="2000" kern="1200" dirty="0" smtClean="0"/>
            <a:t> </a:t>
          </a:r>
          <a:endParaRPr lang="es-A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Tienden a tener una estructura más democrática y coordinada .</a:t>
          </a:r>
          <a:endParaRPr lang="es-AR" sz="2000" kern="1200"/>
        </a:p>
      </dsp:txBody>
      <dsp:txXfrm>
        <a:off x="0" y="1955693"/>
        <a:ext cx="12134361" cy="1318590"/>
      </dsp:txXfrm>
    </dsp:sp>
    <dsp:sp modelId="{53DEE6D1-AE04-4933-8941-DD182B8D8A92}">
      <dsp:nvSpPr>
        <dsp:cNvPr id="0" name=""/>
        <dsp:cNvSpPr/>
      </dsp:nvSpPr>
      <dsp:spPr>
        <a:xfrm>
          <a:off x="0" y="3274283"/>
          <a:ext cx="12134361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b="1" kern="1200" smtClean="0"/>
            <a:t>Descentralización vertical y horizontal </a:t>
          </a:r>
          <a:endParaRPr lang="es-AR" sz="2600" kern="1200"/>
        </a:p>
      </dsp:txBody>
      <dsp:txXfrm>
        <a:off x="30442" y="3304725"/>
        <a:ext cx="12073477" cy="562726"/>
      </dsp:txXfrm>
    </dsp:sp>
    <dsp:sp modelId="{31F55537-7D2B-482A-843E-AEA986F7F4D5}">
      <dsp:nvSpPr>
        <dsp:cNvPr id="0" name=""/>
        <dsp:cNvSpPr/>
      </dsp:nvSpPr>
      <dsp:spPr>
        <a:xfrm>
          <a:off x="0" y="3897893"/>
          <a:ext cx="12134361" cy="126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5266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AR" sz="2000" kern="1200" smtClean="0"/>
            <a:t>Las decisiones de índole académico o administrativo son resueltas por múltiples actores que se ubican en distintos niveles de autoridad. </a:t>
          </a:r>
          <a:endParaRPr lang="es-AR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smtClean="0"/>
            <a:t>La estructura es plana con una línea intermedia angosta, una tecnoestrucura reducida y personal de apoyo muy capacitado</a:t>
          </a:r>
          <a:endParaRPr lang="es-AR" sz="2000" kern="1200"/>
        </a:p>
      </dsp:txBody>
      <dsp:txXfrm>
        <a:off x="0" y="3897893"/>
        <a:ext cx="12134361" cy="1264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5F3E8-96E4-4A14-B19B-007F473D8E99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A76A1-DBE4-4031-9D1C-76231587529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156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65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Google Shape;210;g35f391192_0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3011" name="Google Shape;211;g35f391192_0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s-AR" altLang="es-AR" sz="11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1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Google Shape;186;g3606f1c2d_30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6083" name="Google Shape;187;g3606f1c2d_30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s-AR" altLang="es-AR" sz="11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1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5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90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8726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/>
          <p:nvPr/>
        </p:nvSpPr>
        <p:spPr>
          <a:xfrm>
            <a:off x="10058401" y="876300"/>
            <a:ext cx="1733551" cy="577851"/>
          </a:xfrm>
          <a:prstGeom prst="triangle">
            <a:avLst>
              <a:gd name="adj" fmla="val 32426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7" name="Google Shape;17;p15"/>
          <p:cNvGrpSpPr/>
          <p:nvPr/>
        </p:nvGrpSpPr>
        <p:grpSpPr>
          <a:xfrm>
            <a:off x="0" y="-8467"/>
            <a:ext cx="11548533" cy="6866467"/>
            <a:chOff x="0" y="-7088"/>
            <a:chExt cx="8661398" cy="5150588"/>
          </a:xfrm>
        </p:grpSpPr>
        <p:sp>
          <p:nvSpPr>
            <p:cNvPr id="18" name="Google Shape;18;p15"/>
            <p:cNvSpPr/>
            <p:nvPr/>
          </p:nvSpPr>
          <p:spPr>
            <a:xfrm>
              <a:off x="0" y="-737"/>
              <a:ext cx="3524249" cy="5144237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5"/>
            <p:cNvSpPr/>
            <p:nvPr/>
          </p:nvSpPr>
          <p:spPr>
            <a:xfrm rot="10800000" flipH="1">
              <a:off x="3517899" y="-7088"/>
              <a:ext cx="5143499" cy="5144237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0" name="Google Shape;20;p15"/>
          <p:cNvGrpSpPr/>
          <p:nvPr/>
        </p:nvGrpSpPr>
        <p:grpSpPr>
          <a:xfrm rot="10800000" flipH="1">
            <a:off x="0" y="1454151"/>
            <a:ext cx="11810999" cy="3949700"/>
            <a:chOff x="-8178042" y="-4493254"/>
            <a:chExt cx="19508069" cy="6522736"/>
          </a:xfrm>
        </p:grpSpPr>
        <p:sp>
          <p:nvSpPr>
            <p:cNvPr id="21" name="Google Shape;21;p15"/>
            <p:cNvSpPr/>
            <p:nvPr/>
          </p:nvSpPr>
          <p:spPr>
            <a:xfrm>
              <a:off x="-8178042" y="-4493254"/>
              <a:ext cx="12966924" cy="6522736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22" name="Google Shape;22;p15"/>
            <p:cNvSpPr/>
            <p:nvPr/>
          </p:nvSpPr>
          <p:spPr>
            <a:xfrm>
              <a:off x="4806361" y="-4493254"/>
              <a:ext cx="6523666" cy="6522736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3" name="Google Shape;23;p15"/>
          <p:cNvGrpSpPr/>
          <p:nvPr/>
        </p:nvGrpSpPr>
        <p:grpSpPr>
          <a:xfrm>
            <a:off x="4902200" y="5704418"/>
            <a:ext cx="7308851" cy="577849"/>
            <a:chOff x="5582265" y="4646738"/>
            <a:chExt cx="5480829" cy="432996"/>
          </a:xfrm>
        </p:grpSpPr>
        <p:sp>
          <p:nvSpPr>
            <p:cNvPr id="24" name="Google Shape;24;p15"/>
            <p:cNvSpPr/>
            <p:nvPr/>
          </p:nvSpPr>
          <p:spPr>
            <a:xfrm rot="10800000">
              <a:off x="5582265" y="4948091"/>
              <a:ext cx="393642" cy="131643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" name="Google Shape;25;p15"/>
            <p:cNvGrpSpPr/>
            <p:nvPr/>
          </p:nvGrpSpPr>
          <p:grpSpPr>
            <a:xfrm flipH="1">
              <a:off x="5585440" y="4646738"/>
              <a:ext cx="5477654" cy="304525"/>
              <a:chOff x="-24158755" y="330075"/>
              <a:chExt cx="30567270" cy="1699361"/>
            </a:xfrm>
          </p:grpSpPr>
          <p:sp>
            <p:nvSpPr>
              <p:cNvPr id="26" name="Google Shape;26;p15"/>
              <p:cNvSpPr/>
              <p:nvPr/>
            </p:nvSpPr>
            <p:spPr>
              <a:xfrm>
                <a:off x="-24158755" y="330075"/>
                <a:ext cx="28910912" cy="1699361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67"/>
                  <a:buFont typeface="Arial"/>
                  <a:buNone/>
                </a:pPr>
                <a:endPara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15"/>
              <p:cNvSpPr/>
              <p:nvPr/>
            </p:nvSpPr>
            <p:spPr>
              <a:xfrm>
                <a:off x="4707873" y="330075"/>
                <a:ext cx="1700642" cy="1699361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67"/>
                  <a:buFont typeface="Arial"/>
                  <a:buNone/>
                </a:pPr>
                <a:endPara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8" name="Google Shape;28;p15"/>
          <p:cNvSpPr txBox="1">
            <a:spLocks noGrp="1"/>
          </p:cNvSpPr>
          <p:nvPr>
            <p:ph type="ctrTitle"/>
          </p:nvPr>
        </p:nvSpPr>
        <p:spPr>
          <a:xfrm>
            <a:off x="914400" y="1454333"/>
            <a:ext cx="7157200" cy="39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8622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82;p6"/>
          <p:cNvGrpSpPr>
            <a:grpSpLocks/>
          </p:cNvGrpSpPr>
          <p:nvPr/>
        </p:nvGrpSpPr>
        <p:grpSpPr bwMode="auto">
          <a:xfrm>
            <a:off x="1" y="0"/>
            <a:ext cx="9429751" cy="1769533"/>
            <a:chOff x="-4" y="40"/>
            <a:chExt cx="7072430" cy="1327315"/>
          </a:xfrm>
        </p:grpSpPr>
        <p:sp>
          <p:nvSpPr>
            <p:cNvPr id="6" name="Google Shape;83;p6"/>
            <p:cNvSpPr>
              <a:spLocks noChangeArrowheads="1"/>
            </p:cNvSpPr>
            <p:nvPr/>
          </p:nvSpPr>
          <p:spPr bwMode="auto">
            <a:xfrm>
              <a:off x="6292950" y="127056"/>
              <a:ext cx="779476" cy="258795"/>
            </a:xfrm>
            <a:prstGeom prst="triangle">
              <a:avLst>
                <a:gd name="adj" fmla="val 32426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 typeface="Arial" panose="020B0604020202020204" pitchFamily="34" charset="0"/>
                <a:buNone/>
                <a:defRPr/>
              </a:pPr>
              <a:endParaRPr lang="es-AR" altLang="es-AR" sz="1867">
                <a:latin typeface="Arvo" charset="0"/>
                <a:sym typeface="Arvo" charset="0"/>
              </a:endParaRPr>
            </a:p>
          </p:txBody>
        </p:sp>
        <p:grpSp>
          <p:nvGrpSpPr>
            <p:cNvPr id="7" name="Google Shape;84;p6"/>
            <p:cNvGrpSpPr>
              <a:grpSpLocks/>
            </p:cNvGrpSpPr>
            <p:nvPr/>
          </p:nvGrpSpPr>
          <p:grpSpPr bwMode="auto">
            <a:xfrm rot="10800000" flipH="1">
              <a:off x="-3179" y="-3135"/>
              <a:ext cx="6761275" cy="1332078"/>
              <a:chOff x="-2172212" y="328041"/>
              <a:chExt cx="8657202" cy="1705604"/>
            </a:xfrm>
          </p:grpSpPr>
          <p:sp>
            <p:nvSpPr>
              <p:cNvPr id="11" name="Google Shape;85;p6"/>
              <p:cNvSpPr>
                <a:spLocks noChangeArrowheads="1"/>
              </p:cNvSpPr>
              <p:nvPr/>
            </p:nvSpPr>
            <p:spPr bwMode="auto">
              <a:xfrm>
                <a:off x="-2172212" y="334139"/>
                <a:ext cx="6957878" cy="1699506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>
                  <a:latin typeface="Arvo" charset="0"/>
                  <a:sym typeface="Arvo" charset="0"/>
                </a:endParaRPr>
              </a:p>
            </p:txBody>
          </p:sp>
          <p:sp>
            <p:nvSpPr>
              <p:cNvPr id="12" name="Google Shape;86;p6"/>
              <p:cNvSpPr>
                <a:spLocks noChangeArrowheads="1"/>
              </p:cNvSpPr>
              <p:nvPr/>
            </p:nvSpPr>
            <p:spPr bwMode="auto">
              <a:xfrm>
                <a:off x="4820221" y="293481"/>
                <a:ext cx="1699324" cy="1699506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>
                  <a:latin typeface="Arvo" charset="0"/>
                  <a:sym typeface="Arvo" charset="0"/>
                </a:endParaRPr>
              </a:p>
            </p:txBody>
          </p:sp>
        </p:grpSp>
        <p:grpSp>
          <p:nvGrpSpPr>
            <p:cNvPr id="8" name="Google Shape;87;p6"/>
            <p:cNvGrpSpPr>
              <a:grpSpLocks/>
            </p:cNvGrpSpPr>
            <p:nvPr/>
          </p:nvGrpSpPr>
          <p:grpSpPr bwMode="auto">
            <a:xfrm rot="10800000" flipH="1">
              <a:off x="-1592" y="377912"/>
              <a:ext cx="7077193" cy="776384"/>
              <a:chOff x="-9095581" y="326673"/>
              <a:chExt cx="15585098" cy="1709719"/>
            </a:xfrm>
          </p:grpSpPr>
          <p:sp>
            <p:nvSpPr>
              <p:cNvPr id="9" name="Google Shape;88;p6"/>
              <p:cNvSpPr>
                <a:spLocks noChangeArrowheads="1"/>
              </p:cNvSpPr>
              <p:nvPr/>
            </p:nvSpPr>
            <p:spPr bwMode="auto">
              <a:xfrm>
                <a:off x="-9155012" y="337161"/>
                <a:ext cx="13882553" cy="1699231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>
                  <a:latin typeface="Arvo" charset="0"/>
                  <a:sym typeface="Arvo" charset="0"/>
                </a:endParaRPr>
              </a:p>
            </p:txBody>
          </p:sp>
          <p:sp>
            <p:nvSpPr>
              <p:cNvPr id="10" name="Google Shape;89;p6"/>
              <p:cNvSpPr>
                <a:spLocks noChangeArrowheads="1"/>
              </p:cNvSpPr>
              <p:nvPr/>
            </p:nvSpPr>
            <p:spPr bwMode="auto">
              <a:xfrm>
                <a:off x="4790469" y="267234"/>
                <a:ext cx="1699048" cy="1699231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>
                  <a:latin typeface="Arvo" charset="0"/>
                  <a:sym typeface="Arvo" charset="0"/>
                </a:endParaRPr>
              </a:p>
            </p:txBody>
          </p:sp>
        </p:grpSp>
      </p:grpSp>
      <p:grpSp>
        <p:nvGrpSpPr>
          <p:cNvPr id="13" name="Google Shape;90;p6"/>
          <p:cNvGrpSpPr>
            <a:grpSpLocks/>
          </p:cNvGrpSpPr>
          <p:nvPr/>
        </p:nvGrpSpPr>
        <p:grpSpPr bwMode="auto">
          <a:xfrm>
            <a:off x="9262534" y="5962651"/>
            <a:ext cx="2937933" cy="895349"/>
            <a:chOff x="5575242" y="4472723"/>
            <a:chExt cx="2202830" cy="670795"/>
          </a:xfrm>
        </p:grpSpPr>
        <p:sp>
          <p:nvSpPr>
            <p:cNvPr id="14" name="Google Shape;91;p6"/>
            <p:cNvSpPr>
              <a:spLocks noChangeArrowheads="1"/>
            </p:cNvSpPr>
            <p:nvPr/>
          </p:nvSpPr>
          <p:spPr bwMode="auto">
            <a:xfrm rot="10800000">
              <a:off x="5575242" y="4948464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 typeface="Arial" panose="020B0604020202020204" pitchFamily="34" charset="0"/>
                <a:buNone/>
                <a:defRPr/>
              </a:pPr>
              <a:endParaRPr lang="es-AR" altLang="es-AR" sz="1867"/>
            </a:p>
          </p:txBody>
        </p:sp>
        <p:grpSp>
          <p:nvGrpSpPr>
            <p:cNvPr id="15" name="Google Shape;92;p6"/>
            <p:cNvGrpSpPr>
              <a:grpSpLocks/>
            </p:cNvGrpSpPr>
            <p:nvPr/>
          </p:nvGrpSpPr>
          <p:grpSpPr bwMode="auto">
            <a:xfrm flipH="1">
              <a:off x="5735535" y="4472723"/>
              <a:ext cx="2039363" cy="670795"/>
              <a:chOff x="1299952" y="330075"/>
              <a:chExt cx="5165561" cy="1699506"/>
            </a:xfrm>
          </p:grpSpPr>
          <p:sp>
            <p:nvSpPr>
              <p:cNvPr id="19" name="Google Shape;93;p6"/>
              <p:cNvSpPr>
                <a:spLocks noChangeArrowheads="1"/>
              </p:cNvSpPr>
              <p:nvPr/>
            </p:nvSpPr>
            <p:spPr bwMode="auto"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/>
              </a:p>
            </p:txBody>
          </p:sp>
          <p:sp>
            <p:nvSpPr>
              <p:cNvPr id="20" name="Google Shape;94;p6"/>
              <p:cNvSpPr>
                <a:spLocks noChangeArrowheads="1"/>
              </p:cNvSpPr>
              <p:nvPr/>
            </p:nvSpPr>
            <p:spPr bwMode="auto"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/>
              </a:p>
            </p:txBody>
          </p:sp>
        </p:grpSp>
        <p:grpSp>
          <p:nvGrpSpPr>
            <p:cNvPr id="16" name="Google Shape;95;p6"/>
            <p:cNvGrpSpPr>
              <a:grpSpLocks/>
            </p:cNvGrpSpPr>
            <p:nvPr/>
          </p:nvGrpSpPr>
          <p:grpSpPr bwMode="auto">
            <a:xfrm flipH="1">
              <a:off x="5578416" y="4647162"/>
              <a:ext cx="2199656" cy="304475"/>
              <a:chOff x="-5827153" y="332439"/>
              <a:chExt cx="12274864" cy="1699079"/>
            </a:xfrm>
          </p:grpSpPr>
          <p:sp>
            <p:nvSpPr>
              <p:cNvPr id="17" name="Google Shape;96;p6"/>
              <p:cNvSpPr>
                <a:spLocks noChangeArrowheads="1"/>
              </p:cNvSpPr>
              <p:nvPr/>
            </p:nvSpPr>
            <p:spPr bwMode="auto">
              <a:xfrm>
                <a:off x="-5827153" y="332439"/>
                <a:ext cx="10609875" cy="1699079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/>
              </a:p>
            </p:txBody>
          </p:sp>
          <p:sp>
            <p:nvSpPr>
              <p:cNvPr id="18" name="Google Shape;97;p6"/>
              <p:cNvSpPr>
                <a:spLocks noChangeArrowheads="1"/>
              </p:cNvSpPr>
              <p:nvPr/>
            </p:nvSpPr>
            <p:spPr bwMode="auto">
              <a:xfrm>
                <a:off x="4747297" y="332439"/>
                <a:ext cx="1700414" cy="1699079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  <a:defRPr/>
                </a:pPr>
                <a:endParaRPr lang="es-AR" altLang="es-AR" sz="1867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anchor="t"/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anchor="t"/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21" name="Google Shape;101;p6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17900A-CADF-48A8-865C-15CD3206259B}" type="slidenum">
              <a:rPr lang="es-AR" altLang="es-AR"/>
              <a:pPr>
                <a:defRPr/>
              </a:pPr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274140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567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353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943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018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755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394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732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46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7A86-3E85-4FB8-B7EB-30085989A802}" type="datetimeFigureOut">
              <a:rPr lang="es-AR" smtClean="0"/>
              <a:t>16/3/2022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504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"/>
          <p:cNvSpPr txBox="1">
            <a:spLocks noGrp="1"/>
          </p:cNvSpPr>
          <p:nvPr>
            <p:ph type="ctrTitle"/>
          </p:nvPr>
        </p:nvSpPr>
        <p:spPr>
          <a:xfrm>
            <a:off x="285751" y="1619251"/>
            <a:ext cx="6923941" cy="3333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oboto Condensed"/>
              <a:buNone/>
            </a:pPr>
            <a:r>
              <a:rPr lang="es-AR" sz="3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PP3: Desarrollo e implementación de proyectos.</a:t>
            </a:r>
            <a:br>
              <a:rPr lang="es-AR" sz="3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32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AR" sz="32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3200" b="1" i="1" dirty="0" smtClean="0">
                <a:solidFill>
                  <a:srgbClr val="FFFFFF"/>
                </a:solidFill>
              </a:rPr>
              <a:t>Clase Nº1: La complejidad de la organización universitaria. Factores estructurales, culturales y políticos a considerar en la implementación de proyectos.</a:t>
            </a:r>
            <a:br>
              <a:rPr lang="es-AR" sz="3200" b="1" i="1" dirty="0" smtClean="0">
                <a:solidFill>
                  <a:srgbClr val="FFFFFF"/>
                </a:solidFill>
              </a:rPr>
            </a:br>
            <a:r>
              <a:rPr lang="es-AR" sz="3200" b="1" i="1" dirty="0">
                <a:solidFill>
                  <a:srgbClr val="FFFFFF"/>
                </a:solidFill>
              </a:rPr>
              <a:t/>
            </a:r>
            <a:br>
              <a:rPr lang="es-AR" sz="3200" b="1" i="1" dirty="0">
                <a:solidFill>
                  <a:srgbClr val="FFFFFF"/>
                </a:solidFill>
              </a:rPr>
            </a:br>
            <a:r>
              <a:rPr lang="es-AR" sz="3200" b="1" i="1" dirty="0" smtClean="0">
                <a:solidFill>
                  <a:srgbClr val="FFFFFF"/>
                </a:solidFill>
              </a:rPr>
              <a:t> </a:t>
            </a:r>
            <a:endParaRPr sz="3200" i="1" dirty="0"/>
          </a:p>
        </p:txBody>
      </p:sp>
      <p:sp>
        <p:nvSpPr>
          <p:cNvPr id="201" name="Google Shape;201;p1"/>
          <p:cNvSpPr/>
          <p:nvPr/>
        </p:nvSpPr>
        <p:spPr>
          <a:xfrm>
            <a:off x="5190260" y="5658943"/>
            <a:ext cx="70017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400" b="1" i="0" u="none" strike="noStrike" cap="none" dirty="0" smtClean="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Prof. Brian </a:t>
            </a:r>
            <a:r>
              <a:rPr lang="es-AR" sz="2400" b="1" i="0" u="none" strike="noStrike" cap="none" dirty="0" smtClean="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Fuksman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981276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>
            <a:extLst>
              <a:ext uri="{FF2B5EF4-FFF2-40B4-BE49-F238E27FC236}">
                <a16:creationId xmlns:a16="http://schemas.microsoft.com/office/drawing/2014/main" id="{6C5699A1-94BA-4204-9142-727FC5C5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990" y="255026"/>
            <a:ext cx="4403187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AR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de cualquier organización</a:t>
            </a:r>
            <a:endParaRPr lang="es-A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cto de flecha 1">
            <a:extLst>
              <a:ext uri="{FF2B5EF4-FFF2-40B4-BE49-F238E27FC236}">
                <a16:creationId xmlns:a16="http://schemas.microsoft.com/office/drawing/2014/main" id="{2E4A1E9A-DB16-43F2-9AFD-7C563EBEFEF6}"/>
              </a:ext>
            </a:extLst>
          </p:cNvPr>
          <p:cNvCxnSpPr>
            <a:cxnSpLocks/>
          </p:cNvCxnSpPr>
          <p:nvPr/>
        </p:nvCxnSpPr>
        <p:spPr>
          <a:xfrm flipH="1">
            <a:off x="2006991" y="864870"/>
            <a:ext cx="2560907" cy="1091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B0F685BD-CE82-4D06-83AE-A7FB78ED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95" y="2153358"/>
            <a:ext cx="3144716" cy="45449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Coordinación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organizaciones implican un esfuerzo coordinado de las actividades desarrolladas por personas. (No existen organizaciones de una sola persona)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coordinan las actividades (no las personas). </a:t>
            </a: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Cada persona realiza múltiples actividades en su vida y no todas importan para la organización. 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3">
            <a:extLst>
              <a:ext uri="{FF2B5EF4-FFF2-40B4-BE49-F238E27FC236}">
                <a16:creationId xmlns:a16="http://schemas.microsoft.com/office/drawing/2014/main" id="{85DB3506-DB43-415A-9540-2890D3308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973" y="2153358"/>
            <a:ext cx="2180749" cy="44496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comunes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personas que participan en una organización deben compartir </a:t>
            </a:r>
            <a:r>
              <a:rPr lang="es-MX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relativamente </a:t>
            </a: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unos objetivos comunes</a:t>
            </a:r>
            <a:r>
              <a:rPr lang="es-MX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A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cto de flecha 4">
            <a:extLst>
              <a:ext uri="{FF2B5EF4-FFF2-40B4-BE49-F238E27FC236}">
                <a16:creationId xmlns:a16="http://schemas.microsoft.com/office/drawing/2014/main" id="{D3A26680-6BB4-4D1A-8583-C05B32D00341}"/>
              </a:ext>
            </a:extLst>
          </p:cNvPr>
          <p:cNvCxnSpPr>
            <a:cxnSpLocks/>
          </p:cNvCxnSpPr>
          <p:nvPr/>
        </p:nvCxnSpPr>
        <p:spPr>
          <a:xfrm flipH="1">
            <a:off x="4567898" y="976191"/>
            <a:ext cx="994702" cy="979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uadro de texto 5">
            <a:extLst>
              <a:ext uri="{FF2B5EF4-FFF2-40B4-BE49-F238E27FC236}">
                <a16:creationId xmlns:a16="http://schemas.microsoft.com/office/drawing/2014/main" id="{9D4049CE-00BB-4D15-8A3C-7D346770F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363" y="2153358"/>
            <a:ext cx="2880946" cy="45449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División del trabajo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Considerando la complejidad de algunas tareas, la división del trabajo permite que las personas se </a:t>
            </a:r>
            <a:r>
              <a:rPr lang="es-MX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especialicen</a:t>
            </a: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aumentando las posibilidades de cumplir los objetivos comunes de la organización. 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 de texto 6">
            <a:extLst>
              <a:ext uri="{FF2B5EF4-FFF2-40B4-BE49-F238E27FC236}">
                <a16:creationId xmlns:a16="http://schemas.microsoft.com/office/drawing/2014/main" id="{A66E4387-370D-46E3-B1BB-539734CC6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0949" y="2179393"/>
            <a:ext cx="2647656" cy="45449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Cuando las personas en una organización hacen cosas diferentes, se necesita una </a:t>
            </a:r>
            <a:r>
              <a:rPr lang="es-MX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función integradora</a:t>
            </a:r>
            <a:r>
              <a:rPr lang="es-MX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se asegure que todos los elementos persiguen los mismos objetivos comunes.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forma más común de integración es la </a:t>
            </a:r>
            <a:r>
              <a:rPr lang="es-MX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jerarquía de autoridad.</a:t>
            </a:r>
            <a:endParaRPr lang="es-A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ector recto de flecha 7">
            <a:extLst>
              <a:ext uri="{FF2B5EF4-FFF2-40B4-BE49-F238E27FC236}">
                <a16:creationId xmlns:a16="http://schemas.microsoft.com/office/drawing/2014/main" id="{2E898E89-5DF4-4EAA-AF00-870A0DFDC724}"/>
              </a:ext>
            </a:extLst>
          </p:cNvPr>
          <p:cNvCxnSpPr>
            <a:cxnSpLocks/>
          </p:cNvCxnSpPr>
          <p:nvPr/>
        </p:nvCxnSpPr>
        <p:spPr>
          <a:xfrm>
            <a:off x="5880365" y="878767"/>
            <a:ext cx="1779565" cy="1091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8">
            <a:extLst>
              <a:ext uri="{FF2B5EF4-FFF2-40B4-BE49-F238E27FC236}">
                <a16:creationId xmlns:a16="http://schemas.microsoft.com/office/drawing/2014/main" id="{77898872-25D5-4DE1-8E94-33EE12A805AE}"/>
              </a:ext>
            </a:extLst>
          </p:cNvPr>
          <p:cNvCxnSpPr>
            <a:cxnSpLocks/>
          </p:cNvCxnSpPr>
          <p:nvPr/>
        </p:nvCxnSpPr>
        <p:spPr>
          <a:xfrm>
            <a:off x="6872139" y="822007"/>
            <a:ext cx="3312870" cy="1091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98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>
            <a:extLst>
              <a:ext uri="{FF2B5EF4-FFF2-40B4-BE49-F238E27FC236}">
                <a16:creationId xmlns:a16="http://schemas.microsoft.com/office/drawing/2014/main" id="{1F898595-4BF4-4AE5-9C00-B5DF433CEFA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33985415-3D05-471A-ABF8-48E8842BBA01}" type="slidenum">
              <a:rPr lang="es-AR" altLang="es-AR" sz="1600">
                <a:solidFill>
                  <a:srgbClr val="FFFFFF"/>
                </a:solidFill>
                <a:latin typeface="Roboto Condensed" charset="0"/>
                <a:sym typeface="Roboto Condensed" charset="0"/>
              </a:rPr>
              <a:pPr/>
              <a:t>3</a:t>
            </a:fld>
            <a:endParaRPr lang="es-AR" altLang="es-AR" sz="1600">
              <a:solidFill>
                <a:srgbClr val="FFFFFF"/>
              </a:solidFill>
              <a:latin typeface="Roboto Condensed" charset="0"/>
              <a:sym typeface="Roboto Condensed" charset="0"/>
            </a:endParaRPr>
          </a:p>
        </p:txBody>
      </p:sp>
      <p:sp>
        <p:nvSpPr>
          <p:cNvPr id="3" name="2 Rectángulo">
            <a:extLst>
              <a:ext uri="{FF2B5EF4-FFF2-40B4-BE49-F238E27FC236}">
                <a16:creationId xmlns:a16="http://schemas.microsoft.com/office/drawing/2014/main" id="{6ACB0108-5AC2-479E-B99D-05E78F767328}"/>
              </a:ext>
            </a:extLst>
          </p:cNvPr>
          <p:cNvSpPr/>
          <p:nvPr/>
        </p:nvSpPr>
        <p:spPr>
          <a:xfrm>
            <a:off x="1092905" y="112976"/>
            <a:ext cx="1061861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ES" sz="2667" b="1" dirty="0">
                <a:solidFill>
                  <a:schemeClr val="bg2">
                    <a:lumMod val="50000"/>
                  </a:schemeClr>
                </a:solidFill>
                <a:latin typeface="Roboto Condensed" charset="0"/>
                <a:ea typeface="Roboto Condensed" charset="0"/>
              </a:rPr>
              <a:t>Algunas perspectivas para analizar la organización universitaria</a:t>
            </a:r>
            <a:endParaRPr lang="es-AR" sz="2667" dirty="0">
              <a:latin typeface="Roboto Condensed" charset="0"/>
              <a:ea typeface="Roboto Condensed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AC660011-7565-429A-A5C3-24B71EC85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1" y="819151"/>
            <a:ext cx="4838700" cy="40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7000"/>
              </a:lnSpc>
              <a:spcAft>
                <a:spcPts val="1067"/>
              </a:spcAft>
              <a:defRPr/>
            </a:pPr>
            <a:r>
              <a:rPr lang="es-AR" sz="2133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PERSPECTIVA ESTRUCTURAL</a:t>
            </a:r>
            <a:endParaRPr lang="es-AR" sz="213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 de texto 10">
            <a:extLst>
              <a:ext uri="{FF2B5EF4-FFF2-40B4-BE49-F238E27FC236}">
                <a16:creationId xmlns:a16="http://schemas.microsoft.com/office/drawing/2014/main" id="{745F8C2E-BD23-4F29-B7D7-E637F58AE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485" y="1466853"/>
            <a:ext cx="11231033" cy="7417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07000"/>
              </a:lnSpc>
              <a:spcAft>
                <a:spcPts val="1067"/>
              </a:spcAft>
              <a:defRPr/>
            </a:pP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del sistema de relaciones ordenadas a diversos fines. Supone el estudio de las funciones, división del trabajo, la coordinación y niveles de autoridad</a:t>
            </a:r>
            <a:endParaRPr lang="es-A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echa abajo 14">
            <a:extLst>
              <a:ext uri="{FF2B5EF4-FFF2-40B4-BE49-F238E27FC236}">
                <a16:creationId xmlns:a16="http://schemas.microsoft.com/office/drawing/2014/main" id="{698B3FD4-5526-4EE7-A9DD-D0EDA47C3E38}"/>
              </a:ext>
            </a:extLst>
          </p:cNvPr>
          <p:cNvSpPr/>
          <p:nvPr/>
        </p:nvSpPr>
        <p:spPr>
          <a:xfrm>
            <a:off x="5822951" y="2616201"/>
            <a:ext cx="254000" cy="4699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AR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B2803D-49A7-4991-B48F-72A568FF1AB1}"/>
              </a:ext>
            </a:extLst>
          </p:cNvPr>
          <p:cNvSpPr/>
          <p:nvPr/>
        </p:nvSpPr>
        <p:spPr>
          <a:xfrm>
            <a:off x="292100" y="3226011"/>
            <a:ext cx="11607800" cy="30385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s-AR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Rasgos específicos de la organización universitaria:</a:t>
            </a:r>
            <a:endParaRPr lang="es-AR" sz="20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algn="just">
              <a:lnSpc>
                <a:spcPct val="107000"/>
              </a:lnSpc>
              <a:buFont typeface="Wingdings" panose="05000000000000000000" pitchFamily="2" charset="2"/>
              <a:buChar char=""/>
              <a:defRPr/>
            </a:pPr>
            <a:r>
              <a:rPr lang="es-A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Ambigüedad de los fines</a:t>
            </a: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organizacionales.</a:t>
            </a:r>
          </a:p>
          <a:p>
            <a:pPr marL="457189" indent="-457189" algn="just">
              <a:lnSpc>
                <a:spcPct val="107000"/>
              </a:lnSpc>
              <a:buFont typeface="Wingdings" panose="05000000000000000000" pitchFamily="2" charset="2"/>
              <a:buChar char=""/>
              <a:defRPr/>
            </a:pP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Coexistencia de una </a:t>
            </a:r>
            <a:r>
              <a:rPr lang="es-A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burocracia profesional</a:t>
            </a: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una </a:t>
            </a:r>
            <a:r>
              <a:rPr lang="es-A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burocracia mecanicista</a:t>
            </a: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(verticalista y con unidad de mando)</a:t>
            </a:r>
          </a:p>
          <a:p>
            <a:pPr marL="457189" indent="-457189" algn="just">
              <a:lnSpc>
                <a:spcPct val="107000"/>
              </a:lnSpc>
              <a:buFont typeface="Wingdings" panose="05000000000000000000" pitchFamily="2" charset="2"/>
              <a:buChar char=""/>
              <a:defRPr/>
            </a:pPr>
            <a:r>
              <a:rPr lang="es-A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Múltiples niveles de autoridad</a:t>
            </a: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(cátedra/departamento/carrera/facultad/universidad/organismos de coordinación/Estado)</a:t>
            </a:r>
          </a:p>
          <a:p>
            <a:pPr marL="457189" indent="-457189" algn="just">
              <a:lnSpc>
                <a:spcPct val="107000"/>
              </a:lnSpc>
              <a:buFont typeface="Wingdings" panose="05000000000000000000" pitchFamily="2" charset="2"/>
              <a:buChar char=""/>
              <a:defRPr/>
            </a:pPr>
            <a:r>
              <a:rPr lang="es-A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Descentralización vertical y horizontal</a:t>
            </a:r>
            <a:r>
              <a:rPr lang="es-A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especialmente en las universidades estatales, que implica un sistema de toma de decisiones atomizado y con un sistema de conducción con mayores grados de colegialidad. (Clark, 1991). “</a:t>
            </a:r>
            <a:r>
              <a:rPr lang="es-A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base pesada”</a:t>
            </a:r>
            <a:endParaRPr lang="es-A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392" name="TextBox 18">
            <a:extLst>
              <a:ext uri="{FF2B5EF4-FFF2-40B4-BE49-F238E27FC236}">
                <a16:creationId xmlns:a16="http://schemas.microsoft.com/office/drawing/2014/main" id="{431C54D3-1D82-46D1-B433-100CA93E6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767" y="6379634"/>
            <a:ext cx="2258484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-MX" altLang="es-MX" sz="1867"/>
              <a:t>(Claverie, 2012)</a:t>
            </a:r>
            <a:endParaRPr lang="es-AR" altLang="es-MX" sz="1867"/>
          </a:p>
        </p:txBody>
      </p:sp>
    </p:spTree>
    <p:extLst>
      <p:ext uri="{BB962C8B-B14F-4D97-AF65-F5344CB8AC3E}">
        <p14:creationId xmlns:p14="http://schemas.microsoft.com/office/powerpoint/2010/main" val="95255961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>
            <a:extLst>
              <a:ext uri="{FF2B5EF4-FFF2-40B4-BE49-F238E27FC236}">
                <a16:creationId xmlns:a16="http://schemas.microsoft.com/office/drawing/2014/main" id="{10462289-15D5-47EE-BAA6-B92DD2CA34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AE4BC389-BA69-4A91-8AB9-DF55DBF818FA}" type="slidenum">
              <a:rPr lang="es-AR" altLang="es-AR" sz="1600">
                <a:solidFill>
                  <a:srgbClr val="FFFFFF"/>
                </a:solidFill>
                <a:latin typeface="Roboto Condensed" charset="0"/>
                <a:sym typeface="Roboto Condensed" charset="0"/>
              </a:rPr>
              <a:pPr/>
              <a:t>4</a:t>
            </a:fld>
            <a:endParaRPr lang="es-AR" altLang="es-AR" sz="1600">
              <a:solidFill>
                <a:srgbClr val="FFFFFF"/>
              </a:solidFill>
              <a:latin typeface="Roboto Condensed" charset="0"/>
              <a:sym typeface="Roboto Condensed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9D77BFE9-3892-4B7F-B0E4-66755249E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1" y="165100"/>
            <a:ext cx="4838700" cy="40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AR" sz="2400" dirty="0"/>
              <a:t>PERSPECTIVA CULTURAL</a:t>
            </a:r>
          </a:p>
        </p:txBody>
      </p:sp>
      <p:sp>
        <p:nvSpPr>
          <p:cNvPr id="11" name="Cuadro de texto 10">
            <a:extLst>
              <a:ext uri="{FF2B5EF4-FFF2-40B4-BE49-F238E27FC236}">
                <a16:creationId xmlns:a16="http://schemas.microsoft.com/office/drawing/2014/main" id="{2B0A23AD-B15E-4A0C-B73D-4A1CF3EBC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485" y="772585"/>
            <a:ext cx="11231033" cy="70484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s-AR" sz="2000" dirty="0"/>
              <a:t>Analiza la cultura organizacional y los sistemas de creencias y valores de los múltiples actores que integran la organización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856872-7972-4DB4-99D1-042BA7A33C5A}"/>
              </a:ext>
            </a:extLst>
          </p:cNvPr>
          <p:cNvSpPr/>
          <p:nvPr/>
        </p:nvSpPr>
        <p:spPr>
          <a:xfrm>
            <a:off x="146050" y="1835642"/>
            <a:ext cx="118999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Múltiples fuentes y tipos de culturas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indent="-457189" algn="just">
              <a:buFontTx/>
              <a:buAutoNum type="alphaUcPeriod"/>
              <a:defRPr/>
            </a:pP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 de la</a:t>
            </a:r>
            <a:r>
              <a:rPr lang="es-A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supone una determinada tradición cognitiva, categorías de pensamiento, códigos de comportamiento y un lenguaje en común; </a:t>
            </a:r>
          </a:p>
          <a:p>
            <a:pPr algn="just">
              <a:defRPr/>
            </a:pP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Cultura del cuerpo administrativo: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vinculado a los intereses de la burocracia administrativa.</a:t>
            </a:r>
          </a:p>
          <a:p>
            <a:pPr algn="just">
              <a:defRPr/>
            </a:pP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Cultura del establecimiento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moviliza lealtades entre los miembros para permanecer en la universidad donde trabajan cuyo grado estará determinado por el nivel de integración organizacional fundada en símbolos relativamente compartidos o la antigüedad de la organización en la medida en que la mayor historicidad tiende a generar leyendas institucionales unificadoras; </a:t>
            </a:r>
          </a:p>
          <a:p>
            <a:pPr algn="just">
              <a:defRPr/>
            </a:pP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Cultura de la profesión académica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constituye un orden menos cohesionado que procura integrar a miembros pertenecientes a distintas disciplinas, pero que comparten intereses comunes ligados a la producción y transmisión del conocimiento y, también, comparten derechos como la libertad de enseñanza o de investigación; </a:t>
            </a:r>
          </a:p>
          <a:p>
            <a:pPr algn="just">
              <a:defRPr/>
            </a:pP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Cultura del sistema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desde una escala sistémica existen tradiciones nacionales donde prevalecen determinadas creencias que se institucionalizan y regulan el comportamiento de los actores como pueden ser creencias sobre el acceso irrestricto o limitado, sobre los modelos de currículum universitario,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405956623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>
            <a:extLst>
              <a:ext uri="{FF2B5EF4-FFF2-40B4-BE49-F238E27FC236}">
                <a16:creationId xmlns:a16="http://schemas.microsoft.com/office/drawing/2014/main" id="{00E2F353-B9E1-414A-A380-358FF6A3B3C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D0BC1CCB-B619-41E7-8C17-1D77F744D0FD}" type="slidenum">
              <a:rPr lang="es-AR" altLang="es-AR" sz="1600">
                <a:solidFill>
                  <a:srgbClr val="FFFFFF"/>
                </a:solidFill>
                <a:latin typeface="Roboto Condensed" charset="0"/>
                <a:sym typeface="Roboto Condensed" charset="0"/>
              </a:rPr>
              <a:pPr/>
              <a:t>5</a:t>
            </a:fld>
            <a:endParaRPr lang="es-AR" altLang="es-AR" sz="1600">
              <a:solidFill>
                <a:srgbClr val="FFFFFF"/>
              </a:solidFill>
              <a:latin typeface="Roboto Condensed" charset="0"/>
              <a:sym typeface="Roboto Condensed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1B4CEE85-E599-4CCC-8DE1-75BD21CA8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1" y="165100"/>
            <a:ext cx="4838700" cy="40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AR" sz="2400" dirty="0"/>
              <a:t>PERSPECTIVA POLÍTICA</a:t>
            </a:r>
          </a:p>
        </p:txBody>
      </p:sp>
      <p:sp>
        <p:nvSpPr>
          <p:cNvPr id="11" name="Cuadro de texto 10">
            <a:extLst>
              <a:ext uri="{FF2B5EF4-FFF2-40B4-BE49-F238E27FC236}">
                <a16:creationId xmlns:a16="http://schemas.microsoft.com/office/drawing/2014/main" id="{B79A861F-3801-4191-AAD6-D514CC30A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484" y="672042"/>
            <a:ext cx="11231033" cy="7045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s-AR" dirty="0"/>
              <a:t>Analiza la distribución del poder y las formas que adquiere el liderazgo y la participación de los distintos actores universitarios.</a:t>
            </a:r>
          </a:p>
        </p:txBody>
      </p:sp>
      <p:sp>
        <p:nvSpPr>
          <p:cNvPr id="18437" name="Rectangle 17">
            <a:extLst>
              <a:ext uri="{FF2B5EF4-FFF2-40B4-BE49-F238E27FC236}">
                <a16:creationId xmlns:a16="http://schemas.microsoft.com/office/drawing/2014/main" id="{96D3536E-8F3C-41F8-A484-2E44C592D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1" y="1477108"/>
            <a:ext cx="11899900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altLang="es-MX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</a:t>
            </a:r>
            <a:r>
              <a:rPr lang="es-MX" altLang="es-MX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altLang="es-MX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como categoría analítica</a:t>
            </a:r>
            <a:endParaRPr lang="es-AR" altLang="es-MX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altLang="es-MX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miembros de la organización compiten por acceder y conservar bienes materiales y simbólicos (Bourdieu, 1984)</a:t>
            </a:r>
            <a:endParaRPr lang="es-AR" altLang="es-MX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altLang="es-MX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AR" altLang="es-MX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caso de los profesores, </a:t>
            </a:r>
            <a:r>
              <a:rPr lang="es-AR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posición de cada sujeto en el campo de poder guarda relación con la posesión de diversos tipos de </a:t>
            </a:r>
            <a:r>
              <a:rPr lang="es-AR" altLang="es-MX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cultural</a:t>
            </a:r>
            <a:r>
              <a:rPr lang="es-AR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siendo los más destacados: </a:t>
            </a:r>
          </a:p>
          <a:p>
            <a:endParaRPr lang="es-AR" altLang="es-MX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altLang="es-MX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cultural instituido</a:t>
            </a:r>
            <a:r>
              <a:rPr lang="es-AR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refiere a las titulaciones académicas que otorgan legitimidad; </a:t>
            </a:r>
          </a:p>
          <a:p>
            <a:endParaRPr lang="es-AR" altLang="es-MX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altLang="es-MX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de poder universitario</a:t>
            </a:r>
            <a:r>
              <a:rPr lang="es-AR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se relaciona con el lugar formal de autoridad que ocupa un determinado sujeto en la jerarquía organizacional;</a:t>
            </a:r>
          </a:p>
          <a:p>
            <a:endParaRPr lang="es-AR" altLang="es-MX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altLang="es-MX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de poder científico</a:t>
            </a:r>
            <a:r>
              <a:rPr lang="es-AR" altLang="es-MX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AR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vinculado a la participación del académico en instituciones científicas nacionales o extranjeras; </a:t>
            </a:r>
          </a:p>
          <a:p>
            <a:endParaRPr lang="es-AR" altLang="es-MX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altLang="es-MX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de prestigio científico</a:t>
            </a:r>
            <a:r>
              <a:rPr lang="es-AR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guarda relación con el reconocimiento del académico mediante el logro de distinciones y premios científicos, entre otros</a:t>
            </a:r>
          </a:p>
          <a:p>
            <a:endParaRPr lang="es-AR" altLang="es-MX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altLang="es-MX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política partidaria como elemento distintivo de las universidades públicas </a:t>
            </a:r>
            <a:r>
              <a:rPr lang="es-MX" altLang="es-MX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argentinas</a:t>
            </a:r>
          </a:p>
          <a:p>
            <a:endParaRPr lang="es-MX" altLang="es-MX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altLang="es-MX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universidad es una organización regida bajo el “principio jerárquico” </a:t>
            </a:r>
            <a:r>
              <a:rPr lang="es-MX" altLang="es-MX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 existe igualdad de voluntades, sino que el claustro docente tiene la mayor representación política relativa)</a:t>
            </a:r>
            <a:endParaRPr lang="es-AR" altLang="es-MX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alt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814124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2">
            <a:extLst>
              <a:ext uri="{FF2B5EF4-FFF2-40B4-BE49-F238E27FC236}">
                <a16:creationId xmlns:a16="http://schemas.microsoft.com/office/drawing/2014/main" id="{160DB2C4-16BB-4104-8F15-5E2D785FF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868" y="6327163"/>
            <a:ext cx="3818450" cy="3221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Relación entre la </a:t>
            </a:r>
            <a:r>
              <a:rPr lang="es-A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</a:t>
            </a:r>
            <a:r>
              <a:rPr lang="es-A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el Estado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287B278D-9862-4199-8A01-EA0E054E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868" y="5120686"/>
            <a:ext cx="3799621" cy="8547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Relación entre la Universidad y el resto del sistema de educación superior en general y de las otras universidades en particular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A6FFC8B5-BDF6-4D0D-9A87-EFE79C09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868" y="4607305"/>
            <a:ext cx="3771045" cy="3302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Hacia el interior de la Universidad.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10E6894A-0264-4B02-B73F-8EDA421A7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878" y="4955469"/>
            <a:ext cx="2441575" cy="15664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A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estudio de las relaciones y de poder y la distribución de autoridad puede ser analizada desde tres dimensiones relacionadas y de mutua influencia (Nosiglia, 2011)</a:t>
            </a:r>
            <a:endParaRPr lang="es-MX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A5AA5FB-CA82-415D-B9FA-A671BB52EEDD}"/>
              </a:ext>
            </a:extLst>
          </p:cNvPr>
          <p:cNvCxnSpPr/>
          <p:nvPr/>
        </p:nvCxnSpPr>
        <p:spPr>
          <a:xfrm flipV="1">
            <a:off x="5320248" y="4887634"/>
            <a:ext cx="699770" cy="728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3C4338B-DBA4-4911-8D6A-3C6E11E03B37}"/>
              </a:ext>
            </a:extLst>
          </p:cNvPr>
          <p:cNvCxnSpPr/>
          <p:nvPr/>
        </p:nvCxnSpPr>
        <p:spPr>
          <a:xfrm flipV="1">
            <a:off x="5440018" y="5606454"/>
            <a:ext cx="680085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CC00BBD-EBCD-4C4E-9A99-FB672EFD2E54}"/>
              </a:ext>
            </a:extLst>
          </p:cNvPr>
          <p:cNvCxnSpPr/>
          <p:nvPr/>
        </p:nvCxnSpPr>
        <p:spPr>
          <a:xfrm>
            <a:off x="5313359" y="5627393"/>
            <a:ext cx="728980" cy="699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uadro de texto 2">
            <a:extLst>
              <a:ext uri="{FF2B5EF4-FFF2-40B4-BE49-F238E27FC236}">
                <a16:creationId xmlns:a16="http://schemas.microsoft.com/office/drawing/2014/main" id="{D1CA32DD-3919-46C8-97F8-E1F81F6AC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27" y="235021"/>
            <a:ext cx="3709839" cy="6486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 </a:t>
            </a: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organizadores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las universidades nacionales argentinas (</a:t>
            </a:r>
            <a:r>
              <a:rPr lang="es-MX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Camou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2008)</a:t>
            </a:r>
            <a:endParaRPr lang="es-MX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 de texto 2">
            <a:extLst>
              <a:ext uri="{FF2B5EF4-FFF2-40B4-BE49-F238E27FC236}">
                <a16:creationId xmlns:a16="http://schemas.microsoft.com/office/drawing/2014/main" id="{FD64BC9F-B9D5-4AE3-B03F-E51E4BC69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40" y="988098"/>
            <a:ext cx="5503741" cy="21975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Académico – Científico- Técnico y Profesional: 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vinculado a la formación de profesionales y la producción de conocimiento.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Responsabilidad social:</a:t>
            </a:r>
            <a:r>
              <a:rPr lang="es-A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tanto institución pública, sus actividades deben guardar pertinencia y relación con las demandas de la sociedad.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Democrático: </a:t>
            </a:r>
            <a:r>
              <a:rPr lang="es-A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vinculado con la participación de los claustros universitarios en el gobierno de la institución y la deliberación colectiva como mecanismo de toma de decisiones.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A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Burocrático:</a:t>
            </a:r>
            <a:r>
              <a:rPr lang="es-A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relativo a la gestión universitaria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 de texto 2">
            <a:extLst>
              <a:ext uri="{FF2B5EF4-FFF2-40B4-BE49-F238E27FC236}">
                <a16:creationId xmlns:a16="http://schemas.microsoft.com/office/drawing/2014/main" id="{DE7841CE-F2C6-4386-B3BC-53389883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40" y="3185676"/>
            <a:ext cx="5503741" cy="9906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Existe una tensión entre la lógica democrática 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(que demanda igualdad política, deliberación colectiva y el voto de la mayoría) y la </a:t>
            </a: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lógica académica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(que supone una división del trabajo docente conforme a un orden jerárquico y meritocrático)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 de texto 2">
            <a:extLst>
              <a:ext uri="{FF2B5EF4-FFF2-40B4-BE49-F238E27FC236}">
                <a16:creationId xmlns:a16="http://schemas.microsoft.com/office/drawing/2014/main" id="{CE1D6388-4516-48B3-86B9-E688EDF21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034" y="262962"/>
            <a:ext cx="5068790" cy="6181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 </a:t>
            </a: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legitimadores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gobierno de las universidades nacionales argentinas (Atairo y </a:t>
            </a:r>
            <a:r>
              <a:rPr lang="es-MX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Camou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2011)</a:t>
            </a:r>
            <a:endParaRPr lang="es-MX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lecha: a la izquierda y derecha 14">
            <a:extLst>
              <a:ext uri="{FF2B5EF4-FFF2-40B4-BE49-F238E27FC236}">
                <a16:creationId xmlns:a16="http://schemas.microsoft.com/office/drawing/2014/main" id="{10D76406-10F7-4F40-BD8B-AB0D3C7CD9ED}"/>
              </a:ext>
            </a:extLst>
          </p:cNvPr>
          <p:cNvSpPr/>
          <p:nvPr/>
        </p:nvSpPr>
        <p:spPr>
          <a:xfrm>
            <a:off x="4712041" y="466954"/>
            <a:ext cx="1672590" cy="184785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16" name="Cuadro de texto 2">
            <a:extLst>
              <a:ext uri="{FF2B5EF4-FFF2-40B4-BE49-F238E27FC236}">
                <a16:creationId xmlns:a16="http://schemas.microsoft.com/office/drawing/2014/main" id="{89D6658A-1C9E-48F3-A19E-B8ACEBBA4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034" y="881134"/>
            <a:ext cx="5068790" cy="5344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700020" algn="ctr"/>
                <a:tab pos="5400040" algn="r"/>
              </a:tabLst>
            </a:pPr>
            <a:r>
              <a:rPr lang="es-MX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Colegialidad: </a:t>
            </a: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se manifiesta en el cogobierno universitario.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700020" algn="ctr"/>
                <a:tab pos="5400040" algn="r"/>
              </a:tabLst>
            </a:pPr>
            <a:r>
              <a:rPr lang="es-A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Autonomía universitaria.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0" y="4255477"/>
            <a:ext cx="12192000" cy="615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274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Google Shape;216;p1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CFF2DAE9-61BF-47B2-BF9D-AA8DE781D53A}" type="slidenum">
              <a:rPr lang="es-AR" altLang="es-AR" sz="1600">
                <a:solidFill>
                  <a:srgbClr val="FFFFFF"/>
                </a:solidFill>
                <a:latin typeface="Roboto Condensed" charset="0"/>
                <a:sym typeface="Roboto Condensed" charset="0"/>
              </a:rPr>
              <a:pPr>
                <a:buFont typeface="Arial" panose="020B0604020202020204" pitchFamily="34" charset="0"/>
                <a:buNone/>
              </a:pPr>
              <a:t>7</a:t>
            </a:fld>
            <a:endParaRPr lang="es-AR" altLang="es-AR" sz="1600">
              <a:solidFill>
                <a:srgbClr val="FFFFFF"/>
              </a:solidFill>
              <a:latin typeface="Roboto Condensed" charset="0"/>
              <a:sym typeface="Roboto Condensed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33500" y="2476501"/>
            <a:ext cx="9239251" cy="14056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es-AR" sz="4267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s-AR" sz="4267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</a:br>
            <a:endParaRPr lang="es-AR" sz="4267" kern="0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88" name="3 Rectángulo"/>
          <p:cNvSpPr>
            <a:spLocks noChangeArrowheads="1"/>
          </p:cNvSpPr>
          <p:nvPr/>
        </p:nvSpPr>
        <p:spPr bwMode="auto">
          <a:xfrm>
            <a:off x="2762251" y="285751"/>
            <a:ext cx="9048749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s-AR" altLang="es-AR" sz="3733">
              <a:latin typeface="Roboto" pitchFamily="2" charset="0"/>
            </a:endParaRPr>
          </a:p>
        </p:txBody>
      </p:sp>
      <p:sp>
        <p:nvSpPr>
          <p:cNvPr id="41989" name="6 Rectángulo"/>
          <p:cNvSpPr>
            <a:spLocks noChangeArrowheads="1"/>
          </p:cNvSpPr>
          <p:nvPr/>
        </p:nvSpPr>
        <p:spPr bwMode="auto">
          <a:xfrm>
            <a:off x="562709" y="74084"/>
            <a:ext cx="1124829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s-AR" sz="3200" b="1" dirty="0" err="1" smtClean="0">
                <a:solidFill>
                  <a:schemeClr val="tx1"/>
                </a:solidFill>
                <a:latin typeface="Roboto Condensed" charset="0"/>
              </a:rPr>
              <a:t>Aportes</a:t>
            </a:r>
            <a:r>
              <a:rPr lang="en-US" altLang="es-AR" sz="3200" b="1" dirty="0" smtClean="0">
                <a:solidFill>
                  <a:schemeClr val="tx1"/>
                </a:solidFill>
                <a:latin typeface="Roboto Condensed" charset="0"/>
              </a:rPr>
              <a:t> de </a:t>
            </a:r>
            <a:r>
              <a:rPr lang="en-US" altLang="es-AR" sz="3200" b="1" dirty="0" err="1" smtClean="0">
                <a:solidFill>
                  <a:schemeClr val="tx1"/>
                </a:solidFill>
                <a:latin typeface="Roboto Condensed" charset="0"/>
              </a:rPr>
              <a:t>Mintzberg</a:t>
            </a:r>
            <a:r>
              <a:rPr lang="en-US" altLang="es-AR" sz="3200" b="1" dirty="0" smtClean="0">
                <a:solidFill>
                  <a:schemeClr val="tx1"/>
                </a:solidFill>
                <a:latin typeface="Roboto Condensed" charset="0"/>
              </a:rPr>
              <a:t>: Las </a:t>
            </a:r>
            <a:r>
              <a:rPr lang="en-US" altLang="es-AR" sz="3200" b="1" dirty="0" err="1">
                <a:solidFill>
                  <a:schemeClr val="tx1"/>
                </a:solidFill>
                <a:latin typeface="Roboto Condensed" charset="0"/>
              </a:rPr>
              <a:t>partes</a:t>
            </a:r>
            <a:r>
              <a:rPr lang="en-US" altLang="es-AR" sz="3200" b="1" dirty="0">
                <a:solidFill>
                  <a:schemeClr val="tx1"/>
                </a:solidFill>
                <a:latin typeface="Roboto Condensed" charset="0"/>
              </a:rPr>
              <a:t> </a:t>
            </a:r>
            <a:r>
              <a:rPr lang="en-US" altLang="es-AR" sz="3200" b="1" dirty="0" err="1">
                <a:solidFill>
                  <a:schemeClr val="tx1"/>
                </a:solidFill>
                <a:latin typeface="Roboto Condensed" charset="0"/>
              </a:rPr>
              <a:t>básicas</a:t>
            </a:r>
            <a:r>
              <a:rPr lang="en-US" altLang="es-AR" sz="3200" b="1" dirty="0">
                <a:solidFill>
                  <a:schemeClr val="tx1"/>
                </a:solidFill>
                <a:latin typeface="Roboto Condensed" charset="0"/>
              </a:rPr>
              <a:t> de la </a:t>
            </a:r>
            <a:r>
              <a:rPr lang="en-US" altLang="es-AR" sz="3200" b="1" dirty="0" err="1">
                <a:solidFill>
                  <a:schemeClr val="tx1"/>
                </a:solidFill>
                <a:latin typeface="Roboto Condensed" charset="0"/>
              </a:rPr>
              <a:t>organización</a:t>
            </a:r>
            <a:r>
              <a:rPr lang="en-US" altLang="es-AR" sz="3200" b="1" dirty="0">
                <a:solidFill>
                  <a:schemeClr val="tx1"/>
                </a:solidFill>
                <a:latin typeface="Roboto Condensed" charset="0"/>
              </a:rPr>
              <a:t>:</a:t>
            </a:r>
            <a:r>
              <a:rPr lang="es-AR" altLang="es-AR" sz="3200" b="1" dirty="0">
                <a:solidFill>
                  <a:schemeClr val="tx1"/>
                </a:solidFill>
                <a:latin typeface="Roboto Condensed" charset="0"/>
              </a:rPr>
              <a:t/>
            </a:r>
            <a:br>
              <a:rPr lang="es-AR" altLang="es-AR" sz="3200" b="1" dirty="0">
                <a:solidFill>
                  <a:schemeClr val="tx1"/>
                </a:solidFill>
                <a:latin typeface="Roboto Condensed" charset="0"/>
              </a:rPr>
            </a:br>
            <a:endParaRPr lang="es-AR" altLang="es-AR" sz="3200" dirty="0">
              <a:solidFill>
                <a:schemeClr val="tx1"/>
              </a:solidFill>
              <a:latin typeface="Roboto Condensed" charset="0"/>
            </a:endParaRPr>
          </a:p>
        </p:txBody>
      </p:sp>
      <p:sp>
        <p:nvSpPr>
          <p:cNvPr id="5" name="Intercalar 4"/>
          <p:cNvSpPr/>
          <p:nvPr/>
        </p:nvSpPr>
        <p:spPr>
          <a:xfrm>
            <a:off x="4318001" y="2101851"/>
            <a:ext cx="2171700" cy="2948516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 sz="240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681568" y="2044701"/>
            <a:ext cx="2925233" cy="25865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9C5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 sz="2400"/>
          </a:p>
        </p:txBody>
      </p:sp>
      <p:sp>
        <p:nvSpPr>
          <p:cNvPr id="41992" name="CuadroTexto 8"/>
          <p:cNvSpPr txBox="1">
            <a:spLocks noChangeArrowheads="1"/>
          </p:cNvSpPr>
          <p:nvPr/>
        </p:nvSpPr>
        <p:spPr bwMode="auto">
          <a:xfrm>
            <a:off x="1200151" y="5118101"/>
            <a:ext cx="8735483" cy="13647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None/>
            </a:pPr>
            <a:r>
              <a:rPr lang="es-AR" altLang="es-AR" sz="2667" b="1">
                <a:latin typeface="Roboto Condensed" charset="0"/>
                <a:cs typeface="Roboto Condensed" charset="0"/>
              </a:rPr>
              <a:t>Núcleo operativo</a:t>
            </a:r>
          </a:p>
          <a:p>
            <a:pPr eaLnBrk="1" hangingPunct="1">
              <a:buClrTx/>
              <a:buFont typeface="Arial" panose="020B0604020202020204" pitchFamily="34" charset="0"/>
              <a:buNone/>
            </a:pPr>
            <a:r>
              <a:rPr lang="es-AR" altLang="es-MX" sz="1867">
                <a:latin typeface="Roboto Condensed" charset="0"/>
                <a:ea typeface="Roboto Condensed" charset="0"/>
                <a:cs typeface="Times New Roman" panose="02020603050405020304" pitchFamily="18" charset="0"/>
              </a:rPr>
              <a:t>Desempeñan el trabajo básico de la organización vinculadas con la producción de bienes o pretación de servicios.</a:t>
            </a:r>
          </a:p>
          <a:p>
            <a:pPr eaLnBrk="1" hangingPunct="1">
              <a:buClrTx/>
              <a:buFontTx/>
              <a:buNone/>
            </a:pPr>
            <a:endParaRPr lang="es-AR" altLang="es-AR" sz="1867" b="1">
              <a:latin typeface="Roboto Condensed" charset="0"/>
              <a:cs typeface="Calibri" panose="020F0502020204030204" pitchFamily="34" charset="0"/>
            </a:endParaRPr>
          </a:p>
        </p:txBody>
      </p:sp>
      <p:sp>
        <p:nvSpPr>
          <p:cNvPr id="41993" name="CuadroTexto 19"/>
          <p:cNvSpPr txBox="1">
            <a:spLocks noChangeArrowheads="1"/>
          </p:cNvSpPr>
          <p:nvPr/>
        </p:nvSpPr>
        <p:spPr bwMode="auto">
          <a:xfrm>
            <a:off x="3312585" y="711201"/>
            <a:ext cx="4440767" cy="13647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s-AR" altLang="es-AR" sz="2667" b="1">
                <a:latin typeface="Roboto Condensed" charset="0"/>
              </a:rPr>
              <a:t>Ápice estratégico </a:t>
            </a:r>
            <a:r>
              <a:rPr lang="es-AR" altLang="es-AR" sz="1867">
                <a:latin typeface="Roboto Condensed" charset="0"/>
              </a:rPr>
              <a:t>definen los objetivos y supervisan funcionamiento org.</a:t>
            </a:r>
          </a:p>
          <a:p>
            <a:pPr eaLnBrk="1" hangingPunct="1">
              <a:buClrTx/>
              <a:buFontTx/>
              <a:buNone/>
            </a:pPr>
            <a:endParaRPr lang="es-AR" altLang="es-AR" sz="1867" b="1">
              <a:latin typeface="Roboto Condensed" charset="0"/>
            </a:endParaRPr>
          </a:p>
        </p:txBody>
      </p:sp>
      <p:sp>
        <p:nvSpPr>
          <p:cNvPr id="41994" name="CuadroTexto 21"/>
          <p:cNvSpPr txBox="1">
            <a:spLocks noChangeArrowheads="1"/>
          </p:cNvSpPr>
          <p:nvPr/>
        </p:nvSpPr>
        <p:spPr bwMode="auto">
          <a:xfrm>
            <a:off x="-1104899" y="2347385"/>
            <a:ext cx="6009217" cy="210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s-AR" altLang="es-AR" sz="1867" b="1">
                <a:latin typeface="Roboto Condensed" charset="0"/>
                <a:cs typeface="Roboto Condensed" charset="0"/>
              </a:rPr>
              <a:t>Tecno-Estructura</a:t>
            </a:r>
            <a:r>
              <a:rPr lang="es-AR" altLang="es-AR" sz="1867">
                <a:latin typeface="Roboto Condensed" charset="0"/>
                <a:cs typeface="Roboto Condensed" charset="0"/>
              </a:rPr>
              <a:t> </a:t>
            </a:r>
          </a:p>
          <a:p>
            <a:pPr algn="ctr" eaLnBrk="1" hangingPunct="1">
              <a:buClrTx/>
              <a:buFontTx/>
              <a:buNone/>
            </a:pPr>
            <a:r>
              <a:rPr lang="es-AR" altLang="es-AR" sz="1867">
                <a:latin typeface="Roboto Condensed" charset="0"/>
                <a:cs typeface="Roboto Condensed" charset="0"/>
              </a:rPr>
              <a:t>Son </a:t>
            </a:r>
          </a:p>
          <a:p>
            <a:pPr algn="ctr" eaLnBrk="1" hangingPunct="1">
              <a:buClrTx/>
              <a:buFontTx/>
              <a:buNone/>
            </a:pPr>
            <a:r>
              <a:rPr lang="es-AR" altLang="es-AR" sz="1867">
                <a:latin typeface="Roboto Condensed" charset="0"/>
                <a:cs typeface="Roboto Condensed" charset="0"/>
              </a:rPr>
              <a:t>los analistas que</a:t>
            </a:r>
          </a:p>
          <a:p>
            <a:pPr algn="ctr" eaLnBrk="1" hangingPunct="1">
              <a:buClrTx/>
              <a:buFontTx/>
              <a:buNone/>
            </a:pPr>
            <a:r>
              <a:rPr lang="es-AR" altLang="es-AR" sz="1867">
                <a:latin typeface="Roboto Condensed" charset="0"/>
                <a:cs typeface="Roboto Condensed" charset="0"/>
              </a:rPr>
              <a:t> asesoran </a:t>
            </a:r>
          </a:p>
          <a:p>
            <a:pPr algn="ctr" eaLnBrk="1" hangingPunct="1">
              <a:buClrTx/>
              <a:buFontTx/>
              <a:buNone/>
            </a:pPr>
            <a:r>
              <a:rPr lang="es-AR" altLang="es-AR" sz="1867">
                <a:latin typeface="Roboto Condensed" charset="0"/>
                <a:cs typeface="Roboto Condensed" charset="0"/>
              </a:rPr>
              <a:t>y </a:t>
            </a:r>
          </a:p>
          <a:p>
            <a:pPr algn="ctr" eaLnBrk="1" hangingPunct="1">
              <a:buClrTx/>
              <a:buFontTx/>
              <a:buNone/>
            </a:pPr>
            <a:r>
              <a:rPr lang="es-AR" altLang="es-AR" sz="1867">
                <a:latin typeface="Roboto Condensed" charset="0"/>
                <a:cs typeface="Roboto Condensed" charset="0"/>
              </a:rPr>
              <a:t>realizan estudios</a:t>
            </a:r>
          </a:p>
          <a:p>
            <a:pPr algn="ctr" eaLnBrk="1" hangingPunct="1">
              <a:buClrTx/>
              <a:buFontTx/>
              <a:buNone/>
            </a:pPr>
            <a:endParaRPr lang="es-AR" altLang="es-AR" sz="1867">
              <a:latin typeface="Roboto Condensed" charset="0"/>
              <a:cs typeface="Roboto Condensed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7497234" y="2089151"/>
            <a:ext cx="3822700" cy="27305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9C5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 sz="2400"/>
          </a:p>
        </p:txBody>
      </p:sp>
      <p:sp>
        <p:nvSpPr>
          <p:cNvPr id="49164" name="CuadroTexto 22"/>
          <p:cNvSpPr txBox="1">
            <a:spLocks noChangeArrowheads="1"/>
          </p:cNvSpPr>
          <p:nvPr/>
        </p:nvSpPr>
        <p:spPr bwMode="auto">
          <a:xfrm>
            <a:off x="3862918" y="2603500"/>
            <a:ext cx="2906183" cy="148765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s-AR" altLang="es-AR" sz="2667" b="1" dirty="0">
                <a:latin typeface="Roboto Condensed" panose="020B0604020202020204" charset="0"/>
                <a:ea typeface="Roboto Condensed" panose="020B0604020202020204" charset="0"/>
              </a:rPr>
              <a:t>Línea media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es-AR" altLang="es-MX" sz="1600" dirty="0">
                <a:latin typeface="Roboto Condensed" panose="020B0604020202020204" charset="0"/>
                <a:ea typeface="Roboto Condensed" panose="020B0604020202020204" charset="0"/>
                <a:cs typeface="Times New Roman" panose="02020603050405020304" pitchFamily="18" charset="0"/>
              </a:rPr>
              <a:t>Son los encargados de supervisar e implementar las decisiones estratégicas que toma el ápice estratégico.</a:t>
            </a:r>
            <a:endParaRPr lang="es-AR" altLang="es-AR" sz="1600" b="1" dirty="0">
              <a:latin typeface="Roboto Condensed" panose="020B0604020202020204" charset="0"/>
              <a:ea typeface="Roboto Condensed" panose="020B0604020202020204" charset="0"/>
              <a:cs typeface="Calibri" panose="020F0502020204030204" pitchFamily="34" charset="0"/>
            </a:endParaRPr>
          </a:p>
        </p:txBody>
      </p:sp>
      <p:sp>
        <p:nvSpPr>
          <p:cNvPr id="41997" name="CuadroTexto 20"/>
          <p:cNvSpPr txBox="1">
            <a:spLocks noChangeArrowheads="1"/>
          </p:cNvSpPr>
          <p:nvPr/>
        </p:nvSpPr>
        <p:spPr bwMode="auto">
          <a:xfrm>
            <a:off x="7753351" y="2393952"/>
            <a:ext cx="3784600" cy="124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s-AR" altLang="es-AR" sz="1867" b="1">
                <a:solidFill>
                  <a:schemeClr val="tx1"/>
                </a:solidFill>
                <a:latin typeface="Roboto Condensed" charset="0"/>
                <a:cs typeface="Roboto Condensed" charset="0"/>
              </a:rPr>
              <a:t>Staff de apoyo</a:t>
            </a:r>
          </a:p>
          <a:p>
            <a:pPr eaLnBrk="1" hangingPunct="1">
              <a:buClrTx/>
              <a:buFont typeface="Arial" panose="020B0604020202020204" pitchFamily="34" charset="0"/>
              <a:buNone/>
            </a:pPr>
            <a:r>
              <a:rPr lang="es-AR" altLang="es-MX" sz="1867">
                <a:latin typeface="Roboto Condensed" charset="0"/>
                <a:ea typeface="Roboto Condensed" charset="0"/>
                <a:cs typeface="Times New Roman" panose="02020603050405020304" pitchFamily="18" charset="0"/>
              </a:rPr>
              <a:t>Brindan apoyo a la organización fuera del flujo de operaciones básicas.</a:t>
            </a:r>
            <a:r>
              <a:rPr lang="es-AR" altLang="es-MX" sz="1867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AR" altLang="es-AR" sz="1867">
              <a:latin typeface="Roboto Condensed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9270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Google Shape;189;p12"/>
          <p:cNvSpPr txBox="1">
            <a:spLocks noGrp="1"/>
          </p:cNvSpPr>
          <p:nvPr>
            <p:ph type="title"/>
          </p:nvPr>
        </p:nvSpPr>
        <p:spPr>
          <a:xfrm>
            <a:off x="25400" y="27602"/>
            <a:ext cx="7620000" cy="102234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just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defRPr/>
            </a:pPr>
            <a:r>
              <a:rPr lang="es-AR" alt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Características de las burocracias profesionales</a:t>
            </a:r>
            <a:r>
              <a:rPr lang="es-AR" altLang="es-A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La universidad como burocracia profesional</a:t>
            </a:r>
            <a:endParaRPr lang="es-AR" altLang="es-AR" sz="2400" b="1" dirty="0">
              <a:latin typeface="Roboto Condensed" charset="0"/>
              <a:cs typeface="Arial" panose="020B0604020202020204" pitchFamily="34" charset="0"/>
              <a:sym typeface="Roboto Condensed" charset="0"/>
            </a:endParaRPr>
          </a:p>
        </p:txBody>
      </p:sp>
      <p:sp>
        <p:nvSpPr>
          <p:cNvPr id="45059" name="Google Shape;192;p1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buChar char="•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buChar char="–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F26FA957-F8E9-4C90-91C8-73F93E3D5BE9}" type="slidenum">
              <a:rPr lang="es-AR" altLang="es-AR" sz="1600">
                <a:solidFill>
                  <a:srgbClr val="FFFFFF"/>
                </a:solidFill>
                <a:latin typeface="Roboto Condensed" charset="0"/>
                <a:sym typeface="Roboto Condensed" charset="0"/>
              </a:rPr>
              <a:pPr>
                <a:buFont typeface="Arial" panose="020B0604020202020204" pitchFamily="34" charset="0"/>
                <a:buNone/>
              </a:pPr>
              <a:t>8</a:t>
            </a:fld>
            <a:endParaRPr lang="es-AR" altLang="es-AR" sz="1600">
              <a:solidFill>
                <a:srgbClr val="FFFFFF"/>
              </a:solidFill>
              <a:latin typeface="Roboto Condensed" charset="0"/>
              <a:sym typeface="Roboto Condensed" charset="0"/>
            </a:endParaRPr>
          </a:p>
        </p:txBody>
      </p:sp>
      <p:sp>
        <p:nvSpPr>
          <p:cNvPr id="45060" name="7 Rectángulo"/>
          <p:cNvSpPr>
            <a:spLocks noChangeArrowheads="1"/>
          </p:cNvSpPr>
          <p:nvPr/>
        </p:nvSpPr>
        <p:spPr bwMode="auto">
          <a:xfrm>
            <a:off x="666751" y="1930401"/>
            <a:ext cx="1066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2060"/>
              </a:buClr>
              <a:buFont typeface="Arial" panose="020B0604020202020204" pitchFamily="34" charset="0"/>
              <a:buNone/>
            </a:pPr>
            <a:endParaRPr lang="es-AR" altLang="es-AR" sz="2400">
              <a:latin typeface="Roboto Condensed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36848886"/>
              </p:ext>
            </p:extLst>
          </p:nvPr>
        </p:nvGraphicFramePr>
        <p:xfrm>
          <a:off x="-62523" y="989624"/>
          <a:ext cx="12134361" cy="5238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3173888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75285" y="149469"/>
            <a:ext cx="3982915" cy="3692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CONSIGNA</a:t>
            </a:r>
            <a:endParaRPr lang="es-AR" dirty="0"/>
          </a:p>
        </p:txBody>
      </p:sp>
      <p:sp>
        <p:nvSpPr>
          <p:cNvPr id="3" name="CuadroTexto 2"/>
          <p:cNvSpPr txBox="1"/>
          <p:nvPr/>
        </p:nvSpPr>
        <p:spPr>
          <a:xfrm>
            <a:off x="140676" y="1257300"/>
            <a:ext cx="11456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Redactar un texto (de hasta 2 carillas) identificando diversos factores a tener en cuenta al momento de implementar su proyecto. Evaluar en qué medida cada factor puede facilitar o dificultar el éxito de su proyecto.</a:t>
            </a:r>
          </a:p>
          <a:p>
            <a:r>
              <a:rPr lang="es-AR" dirty="0" smtClean="0"/>
              <a:t>Pensar un factor de cada tipo (estructural, cultural y político)</a:t>
            </a:r>
          </a:p>
        </p:txBody>
      </p:sp>
    </p:spTree>
    <p:extLst>
      <p:ext uri="{BB962C8B-B14F-4D97-AF65-F5344CB8AC3E}">
        <p14:creationId xmlns:p14="http://schemas.microsoft.com/office/powerpoint/2010/main" val="4165354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1050</Words>
  <Application>Microsoft Office PowerPoint</Application>
  <PresentationFormat>Panorámica</PresentationFormat>
  <Paragraphs>101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Arvo</vt:lpstr>
      <vt:lpstr>Calibri</vt:lpstr>
      <vt:lpstr>Calibri Light</vt:lpstr>
      <vt:lpstr>Roboto</vt:lpstr>
      <vt:lpstr>Roboto Condensed</vt:lpstr>
      <vt:lpstr>Times New Roman</vt:lpstr>
      <vt:lpstr>Wingdings</vt:lpstr>
      <vt:lpstr>Tema de Office</vt:lpstr>
      <vt:lpstr>PP3: Desarrollo e implementación de proyectos.  Clase Nº1: La complejidad de la organización universitaria. Factores estructurales, culturales y políticos a considerar en la implementación de proyectos.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Características de las burocracias profesionales: La universidad como burocracia profesional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PP3: Desarrollo e implementación de proyectos. Clase Nº2</dc:title>
  <dc:creator>Brian Uriel Fuksman</dc:creator>
  <cp:lastModifiedBy>Brian Uriel Fuksman</cp:lastModifiedBy>
  <cp:revision>31</cp:revision>
  <dcterms:created xsi:type="dcterms:W3CDTF">2022-02-18T13:27:44Z</dcterms:created>
  <dcterms:modified xsi:type="dcterms:W3CDTF">2022-03-16T13:59:50Z</dcterms:modified>
</cp:coreProperties>
</file>