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9" r:id="rId2"/>
  </p:sldMasterIdLst>
  <p:notesMasterIdLst>
    <p:notesMasterId r:id="rId36"/>
  </p:notesMasterIdLst>
  <p:handoutMasterIdLst>
    <p:handoutMasterId r:id="rId37"/>
  </p:handoutMasterIdLst>
  <p:sldIdLst>
    <p:sldId id="1329" r:id="rId3"/>
    <p:sldId id="1332" r:id="rId4"/>
    <p:sldId id="1336" r:id="rId5"/>
    <p:sldId id="1334" r:id="rId6"/>
    <p:sldId id="1337" r:id="rId7"/>
    <p:sldId id="1338" r:id="rId8"/>
    <p:sldId id="1362" r:id="rId9"/>
    <p:sldId id="1340" r:id="rId10"/>
    <p:sldId id="1339" r:id="rId11"/>
    <p:sldId id="1341" r:id="rId12"/>
    <p:sldId id="1342" r:id="rId13"/>
    <p:sldId id="1343" r:id="rId14"/>
    <p:sldId id="1344" r:id="rId15"/>
    <p:sldId id="1345" r:id="rId16"/>
    <p:sldId id="1346" r:id="rId17"/>
    <p:sldId id="1347" r:id="rId18"/>
    <p:sldId id="1348" r:id="rId19"/>
    <p:sldId id="1349" r:id="rId20"/>
    <p:sldId id="1350" r:id="rId21"/>
    <p:sldId id="1351" r:id="rId22"/>
    <p:sldId id="1352" r:id="rId23"/>
    <p:sldId id="1353" r:id="rId24"/>
    <p:sldId id="1354" r:id="rId25"/>
    <p:sldId id="1355" r:id="rId26"/>
    <p:sldId id="1356" r:id="rId27"/>
    <p:sldId id="1357" r:id="rId28"/>
    <p:sldId id="1363" r:id="rId29"/>
    <p:sldId id="1358" r:id="rId30"/>
    <p:sldId id="1364" r:id="rId31"/>
    <p:sldId id="1359" r:id="rId32"/>
    <p:sldId id="1360" r:id="rId33"/>
    <p:sldId id="1361" r:id="rId34"/>
    <p:sldId id="1335" r:id="rId35"/>
  </p:sldIdLst>
  <p:sldSz cx="12192000" cy="6858000"/>
  <p:notesSz cx="7010400" cy="92964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64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ilvina Ariana Miceli" initials="SAM" lastIdx="111" clrIdx="0">
    <p:extLst/>
  </p:cmAuthor>
  <p:cmAuthor id="2" name="Santiago Bellomo" initials="SB" lastIdx="35" clrIdx="1">
    <p:extLst/>
  </p:cmAuthor>
  <p:cmAuthor id="3" name="Usuario de Microsoft Office" initials="Office" lastIdx="1" clrIdx="2">
    <p:extLst/>
  </p:cmAuthor>
  <p:cmAuthor id="4" name="Usuario de Microsoft Office" initials="Office [2]" lastIdx="1" clrIdx="3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2CB7EC"/>
    <a:srgbClr val="21C2F2"/>
    <a:srgbClr val="105C80"/>
    <a:srgbClr val="1077A5"/>
    <a:srgbClr val="7EC8E4"/>
    <a:srgbClr val="005CB1"/>
    <a:srgbClr val="0154A7"/>
    <a:srgbClr val="EB75EE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DBED569-4797-4DF1-A0F4-6AAB3CD982D8}" styleName="Estilo claro 3 - Énfasis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27F97BB-C833-4FB7-BDE5-3F7075034690}" styleName="Estilo temático 2 - Énfasis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FECB4D8-DB02-4DC6-A0A2-4F2EBAE1DC90}" styleName="Estilo medio 1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B344D84-9AFB-497E-A393-DC336BA19D2E}" styleName="Estilo medio 3 - Énfasis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27102A9-8310-4765-A935-A1911B00CA55}" styleName="Estilo claro 1 - Acento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FD0F851-EC5A-4D38-B0AD-8093EC10F338}" styleName="Estilo claro 1 - Acento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Estilo claro 1 - Acento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03" autoAdjust="0"/>
    <p:restoredTop sz="94274" autoAdjust="0"/>
  </p:normalViewPr>
  <p:slideViewPr>
    <p:cSldViewPr snapToGrid="0">
      <p:cViewPr varScale="1">
        <p:scale>
          <a:sx n="65" d="100"/>
          <a:sy n="65" d="100"/>
        </p:scale>
        <p:origin x="708" y="78"/>
      </p:cViewPr>
      <p:guideLst>
        <p:guide orient="horz" pos="2364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97" d="100"/>
          <a:sy n="97" d="100"/>
        </p:scale>
        <p:origin x="3080" y="21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handoutMaster" Target="handoutMasters/handoutMaster1.xml"/><Relationship Id="rId40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A95B1E-2DF1-D948-90D3-27CB01DA3432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530069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014426-D0AD-4D31-8D58-4F09613E6CA4}" type="datetimeFigureOut">
              <a:rPr lang="es-AR" smtClean="0"/>
              <a:pPr/>
              <a:t>5/11/2021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D30687-E9F1-4D87-8D29-04ACC90CF327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7395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D30687-E9F1-4D87-8D29-04ACC90CF327}" type="slidenum">
              <a:rPr lang="es-AR" smtClean="0"/>
              <a:pPr/>
              <a:t>1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957147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D30687-E9F1-4D87-8D29-04ACC90CF327}" type="slidenum">
              <a:rPr lang="es-AR" smtClean="0"/>
              <a:pPr/>
              <a:t>2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64713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n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9754" y="-10939"/>
            <a:ext cx="12252958" cy="6874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0749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n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9754" y="-10939"/>
            <a:ext cx="12252957" cy="6874421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A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FE5FE-7FD7-496B-BB3A-AD6C48D7F480}" type="slidenum">
              <a:rPr lang="es-AR" smtClean="0"/>
              <a:pPr/>
              <a:t>‹Nº›</a:t>
            </a:fld>
            <a:endParaRPr lang="es-AR"/>
          </a:p>
        </p:txBody>
      </p:sp>
      <p:pic>
        <p:nvPicPr>
          <p:cNvPr id="6" name="Imagen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923" y="-10473"/>
            <a:ext cx="12251294" cy="6873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7577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502A8-3C21-44E0-94D0-10B338D0596B}" type="datetimeFigureOut">
              <a:rPr lang="es-AR" smtClean="0"/>
              <a:t>5/11/2021</a:t>
            </a:fld>
            <a:endParaRPr lang="es-A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D6C3A-6E6D-46E5-AF64-DCA48613465D}" type="slidenum">
              <a:rPr lang="es-AR" smtClean="0"/>
              <a:t>‹Nº›</a:t>
            </a:fld>
            <a:endParaRPr lang="es-AR"/>
          </a:p>
        </p:txBody>
      </p:sp>
      <p:pic>
        <p:nvPicPr>
          <p:cNvPr id="5" name="Imagen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923" y="-10007"/>
            <a:ext cx="12251294" cy="6872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4055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pic>
        <p:nvPicPr>
          <p:cNvPr id="3" name="Imagen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923" y="-10007"/>
            <a:ext cx="12251293" cy="6872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085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85175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84" r:id="rId2"/>
    <p:sldLayoutId id="2147483682" r:id="rId3"/>
    <p:sldLayoutId id="2147483683" r:id="rId4"/>
    <p:sldLayoutId id="2147483685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2998402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2631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811161" y="1588167"/>
            <a:ext cx="10279625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6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¿</a:t>
            </a:r>
            <a:r>
              <a:rPr lang="es-AR" sz="36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Se Financia a los </a:t>
            </a:r>
            <a:r>
              <a:rPr lang="es-AR" sz="36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Hombres o a las Mujeres?</a:t>
            </a:r>
            <a:endParaRPr lang="es-AR" sz="3600" b="1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s-AR" b="1" dirty="0" smtClean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AR" sz="3200" b="1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59% </a:t>
            </a:r>
            <a:r>
              <a:rPr lang="es-AR" sz="32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de estudiantes y 61% de graduados mujeres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AR" sz="32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Sobre-representadas </a:t>
            </a:r>
            <a:r>
              <a:rPr lang="es-AR" sz="32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en carreras de ciencias básicas, salud y humanas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AR" sz="32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Sub-representadas en las ciencias aplicadas</a:t>
            </a:r>
          </a:p>
        </p:txBody>
      </p:sp>
      <p:sp>
        <p:nvSpPr>
          <p:cNvPr id="3" name="Rectángulo 2"/>
          <p:cNvSpPr/>
          <p:nvPr/>
        </p:nvSpPr>
        <p:spPr>
          <a:xfrm>
            <a:off x="1251283" y="6035937"/>
            <a:ext cx="411687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1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El Presupuesto Universitario: Virtudes, Defectos y Temas </a:t>
            </a:r>
            <a:r>
              <a:rPr lang="es-ES" sz="11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R</a:t>
            </a:r>
            <a:r>
              <a:rPr lang="es-ES" sz="11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elevantes para una Futura Ley de Educación </a:t>
            </a:r>
            <a:r>
              <a:rPr lang="es-ES" sz="11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S</a:t>
            </a:r>
            <a:r>
              <a:rPr lang="es-ES" sz="11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uperior</a:t>
            </a:r>
            <a:endParaRPr lang="es-ES_tradnl" sz="1100" b="1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789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811161" y="1588167"/>
            <a:ext cx="10279625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6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¿</a:t>
            </a:r>
            <a:r>
              <a:rPr lang="es-AR" sz="36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Se Financia a los </a:t>
            </a:r>
            <a:r>
              <a:rPr lang="es-AR" sz="36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Hombres o a las Mujeres?</a:t>
            </a:r>
            <a:endParaRPr lang="es-AR" sz="3600" b="1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s-AR" b="1" dirty="0" smtClean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AR" sz="32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El 51% de los docentes son mujeres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AR" sz="32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41</a:t>
            </a:r>
            <a:r>
              <a:rPr lang="es-AR" sz="32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% de titulares </a:t>
            </a:r>
            <a:endParaRPr lang="es-AR" sz="3200" b="1" dirty="0" smtClean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AR" sz="32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34</a:t>
            </a:r>
            <a:r>
              <a:rPr lang="es-AR" sz="32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% de los Decanos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AR" sz="32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12% de los Rectores</a:t>
            </a:r>
          </a:p>
        </p:txBody>
      </p:sp>
      <p:sp>
        <p:nvSpPr>
          <p:cNvPr id="3" name="Rectángulo 2"/>
          <p:cNvSpPr/>
          <p:nvPr/>
        </p:nvSpPr>
        <p:spPr>
          <a:xfrm>
            <a:off x="1251283" y="6035937"/>
            <a:ext cx="411687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1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El Presupuesto Universitario: Virtudes, Defectos y Temas </a:t>
            </a:r>
            <a:r>
              <a:rPr lang="es-ES" sz="11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R</a:t>
            </a:r>
            <a:r>
              <a:rPr lang="es-ES" sz="11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elevantes para una Futura Ley de Educación </a:t>
            </a:r>
            <a:r>
              <a:rPr lang="es-ES" sz="11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S</a:t>
            </a:r>
            <a:r>
              <a:rPr lang="es-ES" sz="11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uperior</a:t>
            </a:r>
            <a:endParaRPr lang="es-ES_tradnl" sz="1100" b="1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6725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811161" y="1588167"/>
            <a:ext cx="10279625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AR" sz="4000" b="1" dirty="0" smtClean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es-AR" sz="44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¿Se </a:t>
            </a:r>
            <a:r>
              <a:rPr lang="es-AR" sz="44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financia a instituciones públicas o privadas</a:t>
            </a:r>
            <a:r>
              <a:rPr lang="es-AR" sz="44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?</a:t>
            </a:r>
            <a:endParaRPr lang="es-AR" sz="4400" b="1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es-AR" sz="3600" b="1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s-AR" sz="40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Más del 99% del financiamiento va a las Universidades </a:t>
            </a:r>
            <a:r>
              <a:rPr lang="es-AR" sz="40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Públicas</a:t>
            </a:r>
            <a:endParaRPr lang="es-AR" sz="4000" b="1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1251283" y="6035937"/>
            <a:ext cx="411687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1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El Presupuesto Universitario: Virtudes, Defectos y Temas </a:t>
            </a:r>
            <a:r>
              <a:rPr lang="es-ES" sz="11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R</a:t>
            </a:r>
            <a:r>
              <a:rPr lang="es-ES" sz="11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elevantes para una Futura Ley de Educación </a:t>
            </a:r>
            <a:r>
              <a:rPr lang="es-ES" sz="11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S</a:t>
            </a:r>
            <a:r>
              <a:rPr lang="es-ES" sz="11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uperior</a:t>
            </a:r>
            <a:endParaRPr lang="es-ES_tradnl" sz="1100" b="1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7124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811161" y="1588167"/>
            <a:ext cx="10279625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AR" sz="4000" b="1" dirty="0" smtClean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es-AR" sz="44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¿El </a:t>
            </a:r>
            <a:r>
              <a:rPr lang="es-AR" sz="44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Sector privado financia a las UUNN?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es-AR" sz="3600" b="1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s-AR" sz="40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Solo </a:t>
            </a:r>
            <a:r>
              <a:rPr lang="es-AR" sz="40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el 8% de los </a:t>
            </a:r>
            <a:r>
              <a:rPr lang="es-AR" sz="40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recursos proviene </a:t>
            </a:r>
            <a:r>
              <a:rPr lang="es-AR" sz="40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del sector </a:t>
            </a:r>
            <a:r>
              <a:rPr lang="es-AR" sz="40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privado</a:t>
            </a:r>
            <a:endParaRPr lang="es-AR" sz="4000" b="1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1251283" y="6035937"/>
            <a:ext cx="411687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1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El Presupuesto Universitario: Virtudes, Defectos y Temas </a:t>
            </a:r>
            <a:r>
              <a:rPr lang="es-ES" sz="11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R</a:t>
            </a:r>
            <a:r>
              <a:rPr lang="es-ES" sz="11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elevantes para una Futura Ley de Educación </a:t>
            </a:r>
            <a:r>
              <a:rPr lang="es-ES" sz="11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S</a:t>
            </a:r>
            <a:r>
              <a:rPr lang="es-ES" sz="11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uperior</a:t>
            </a:r>
            <a:endParaRPr lang="es-ES_tradnl" sz="1100" b="1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1192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811161" y="1588167"/>
            <a:ext cx="1078107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40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¿Cómo </a:t>
            </a:r>
            <a:r>
              <a:rPr lang="es-AR" sz="40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se distribuye geográficamente el presupuesto universitario?</a:t>
            </a:r>
          </a:p>
          <a:p>
            <a:endParaRPr lang="es-AR" sz="1600" b="1" dirty="0" smtClean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s-AR" sz="36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Todas </a:t>
            </a:r>
            <a:r>
              <a:rPr lang="es-AR" sz="36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las Provincias y CABA tienen al menos una </a:t>
            </a:r>
            <a:r>
              <a:rPr lang="es-AR" sz="36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Universidad Nacional </a:t>
            </a:r>
            <a:r>
              <a:rPr lang="es-AR" sz="36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en el territorio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s-AR" sz="36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Solo en 12 de 24 jurisdicciones hay Universidades Privadas asentadas</a:t>
            </a:r>
          </a:p>
        </p:txBody>
      </p:sp>
      <p:sp>
        <p:nvSpPr>
          <p:cNvPr id="3" name="Rectángulo 2"/>
          <p:cNvSpPr/>
          <p:nvPr/>
        </p:nvSpPr>
        <p:spPr>
          <a:xfrm>
            <a:off x="1251283" y="6035937"/>
            <a:ext cx="411687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1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El Presupuesto Universitario: Virtudes, Defectos y Temas </a:t>
            </a:r>
            <a:r>
              <a:rPr lang="es-ES" sz="11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R</a:t>
            </a:r>
            <a:r>
              <a:rPr lang="es-ES" sz="11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elevantes para una Futura Ley de Educación </a:t>
            </a:r>
            <a:r>
              <a:rPr lang="es-ES" sz="11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S</a:t>
            </a:r>
            <a:r>
              <a:rPr lang="es-ES" sz="11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uperior</a:t>
            </a:r>
            <a:endParaRPr lang="es-ES_tradnl" sz="1100" b="1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5716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811161" y="1588167"/>
            <a:ext cx="10279625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32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¿Cómo </a:t>
            </a:r>
            <a:r>
              <a:rPr lang="es-AR" sz="32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se distribuye geográficamente el presupuesto universitario?</a:t>
            </a:r>
          </a:p>
          <a:p>
            <a:endParaRPr lang="es-AR" sz="1600" b="1" dirty="0" smtClean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s-AR" sz="28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Hay </a:t>
            </a:r>
            <a:r>
              <a:rPr lang="es-AR" sz="28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sedes en </a:t>
            </a:r>
            <a:r>
              <a:rPr lang="es-AR" sz="28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ciudades </a:t>
            </a:r>
            <a:r>
              <a:rPr lang="es-AR" sz="28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pequeñas, pero no de todas las carreras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s-AR" sz="28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No hubo </a:t>
            </a:r>
            <a:r>
              <a:rPr lang="es-AR" sz="28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un proceso planificado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s-AR" sz="28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Mayor </a:t>
            </a:r>
            <a:r>
              <a:rPr lang="es-AR" sz="28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costo para los alumnos de zonas periféricas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s-AR" sz="28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La educación a distancia genera cambios no del todo predecibles</a:t>
            </a:r>
          </a:p>
        </p:txBody>
      </p:sp>
      <p:sp>
        <p:nvSpPr>
          <p:cNvPr id="3" name="Rectángulo 2"/>
          <p:cNvSpPr/>
          <p:nvPr/>
        </p:nvSpPr>
        <p:spPr>
          <a:xfrm>
            <a:off x="1251283" y="6035937"/>
            <a:ext cx="411687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1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El Presupuesto Universitario: Virtudes, Defectos y Temas </a:t>
            </a:r>
            <a:r>
              <a:rPr lang="es-ES" sz="11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R</a:t>
            </a:r>
            <a:r>
              <a:rPr lang="es-ES" sz="11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elevantes para una Futura Ley de Educación </a:t>
            </a:r>
            <a:r>
              <a:rPr lang="es-ES" sz="11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S</a:t>
            </a:r>
            <a:r>
              <a:rPr lang="es-ES" sz="11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uperior</a:t>
            </a:r>
            <a:endParaRPr lang="es-ES_tradnl" sz="1100" b="1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0844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811161" y="1588167"/>
            <a:ext cx="1027962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32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¿</a:t>
            </a:r>
            <a:r>
              <a:rPr lang="es-AR" sz="32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Quiénes participan en la decisión sobre el presupuesto universitario?</a:t>
            </a:r>
          </a:p>
          <a:p>
            <a:endParaRPr lang="es-AR" sz="1600" b="1" dirty="0" smtClean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  <a:p>
            <a:endParaRPr lang="es-AR" sz="1600" b="1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  <a:p>
            <a:endParaRPr lang="es-AR" sz="1600" b="1" dirty="0" smtClean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1251283" y="6035937"/>
            <a:ext cx="411687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1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El Presupuesto Universitario: Virtudes, Defectos y Temas </a:t>
            </a:r>
            <a:r>
              <a:rPr lang="es-ES" sz="11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R</a:t>
            </a:r>
            <a:r>
              <a:rPr lang="es-ES" sz="11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elevantes para una Futura Ley de Educación </a:t>
            </a:r>
            <a:r>
              <a:rPr lang="es-ES" sz="11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S</a:t>
            </a:r>
            <a:r>
              <a:rPr lang="es-ES" sz="11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uperior</a:t>
            </a:r>
            <a:endParaRPr lang="es-ES_tradnl" sz="1100" b="1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9721887"/>
              </p:ext>
            </p:extLst>
          </p:nvPr>
        </p:nvGraphicFramePr>
        <p:xfrm>
          <a:off x="1799301" y="3120803"/>
          <a:ext cx="8524570" cy="23481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62285">
                  <a:extLst>
                    <a:ext uri="{9D8B030D-6E8A-4147-A177-3AD203B41FA5}">
                      <a16:colId xmlns:a16="http://schemas.microsoft.com/office/drawing/2014/main" val="1818668630"/>
                    </a:ext>
                  </a:extLst>
                </a:gridCol>
                <a:gridCol w="4262285">
                  <a:extLst>
                    <a:ext uri="{9D8B030D-6E8A-4147-A177-3AD203B41FA5}">
                      <a16:colId xmlns:a16="http://schemas.microsoft.com/office/drawing/2014/main" val="262387183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2400">
                          <a:effectLst/>
                        </a:rPr>
                        <a:t>Formalmente</a:t>
                      </a:r>
                      <a:endParaRPr lang="es-A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2400">
                          <a:effectLst/>
                        </a:rPr>
                        <a:t>Grupos de Interés</a:t>
                      </a:r>
                      <a:endParaRPr lang="es-A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301185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2400">
                          <a:effectLst/>
                        </a:rPr>
                        <a:t>Ministerio de Economía</a:t>
                      </a:r>
                      <a:endParaRPr lang="es-A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2400" dirty="0">
                          <a:effectLst/>
                        </a:rPr>
                        <a:t>Consejos Interuniversitario Nacional (CIN)</a:t>
                      </a:r>
                      <a:endParaRPr lang="es-A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778708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2400">
                          <a:effectLst/>
                        </a:rPr>
                        <a:t>Ministerio de Educación</a:t>
                      </a:r>
                      <a:endParaRPr lang="es-A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2400">
                          <a:effectLst/>
                        </a:rPr>
                        <a:t>Rectores</a:t>
                      </a:r>
                      <a:endParaRPr lang="es-A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79189479"/>
                  </a:ext>
                </a:extLst>
              </a:tr>
              <a:tr h="1135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2400">
                          <a:effectLst/>
                        </a:rPr>
                        <a:t>Universidades Nacionales</a:t>
                      </a:r>
                      <a:endParaRPr lang="es-A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2400">
                          <a:effectLst/>
                        </a:rPr>
                        <a:t>Gobernadores</a:t>
                      </a:r>
                      <a:endParaRPr lang="es-A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59632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2400">
                          <a:effectLst/>
                        </a:rPr>
                        <a:t>Congreso de la Nación</a:t>
                      </a:r>
                      <a:endParaRPr lang="es-A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2400" dirty="0">
                          <a:effectLst/>
                        </a:rPr>
                        <a:t> </a:t>
                      </a:r>
                      <a:endParaRPr lang="es-A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85868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158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811161" y="1588167"/>
            <a:ext cx="10279625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40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¿Cómo </a:t>
            </a:r>
            <a:r>
              <a:rPr lang="es-AR" sz="40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se distribuye el presupuesto entre las Universidades Nacionales</a:t>
            </a:r>
            <a:r>
              <a:rPr lang="es-AR" sz="40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?</a:t>
            </a:r>
            <a:endParaRPr lang="es-AR" sz="4000" b="1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  <a:p>
            <a:endParaRPr lang="es-AR" sz="1600" b="1" dirty="0" smtClean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  <a:p>
            <a:pPr marL="571500" lvl="0" indent="-5715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AR" sz="36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Los </a:t>
            </a:r>
            <a:r>
              <a:rPr lang="es-AR" sz="36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montos percibidos en el pasado</a:t>
            </a:r>
          </a:p>
          <a:p>
            <a:pPr marL="571500" lvl="0" indent="-5715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AR" sz="36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El modelo de pautas presupuestarias del CIN</a:t>
            </a:r>
          </a:p>
          <a:p>
            <a:pPr marL="571500" lvl="0" indent="-5715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AR" sz="36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La discrecionalidad de los decisores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s-AR" sz="3600" b="1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1251283" y="6035937"/>
            <a:ext cx="411687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1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El Presupuesto Universitario: Virtudes, Defectos y Temas </a:t>
            </a:r>
            <a:r>
              <a:rPr lang="es-ES" sz="11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R</a:t>
            </a:r>
            <a:r>
              <a:rPr lang="es-ES" sz="11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elevantes para una Futura Ley de Educación </a:t>
            </a:r>
            <a:r>
              <a:rPr lang="es-ES" sz="11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S</a:t>
            </a:r>
            <a:r>
              <a:rPr lang="es-ES" sz="11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uperior</a:t>
            </a:r>
            <a:endParaRPr lang="es-ES_tradnl" sz="1100" b="1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3742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855406" y="1337444"/>
            <a:ext cx="10279625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36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¿Qué </a:t>
            </a:r>
            <a:r>
              <a:rPr lang="es-AR" sz="36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mecanismos existen para las transferencias de recursos</a:t>
            </a:r>
            <a:r>
              <a:rPr lang="es-AR" sz="36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?</a:t>
            </a:r>
            <a:endParaRPr lang="es-AR" sz="3600" b="1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  <a:p>
            <a:endParaRPr lang="es-AR" sz="1600" b="1" dirty="0" smtClean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s-AR" sz="36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Asignación en bloque (“block </a:t>
            </a:r>
            <a:r>
              <a:rPr lang="es-AR" sz="3600" b="1" dirty="0" err="1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grant</a:t>
            </a:r>
            <a:r>
              <a:rPr lang="es-AR" sz="36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”)</a:t>
            </a: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s-AR" sz="36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Fondos de asignación específica</a:t>
            </a: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s-AR" sz="36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Contratos-programa</a:t>
            </a: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s-AR" sz="36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El uso de fórmulas</a:t>
            </a: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s-AR" sz="36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Fondos competitivos</a:t>
            </a:r>
          </a:p>
        </p:txBody>
      </p:sp>
      <p:sp>
        <p:nvSpPr>
          <p:cNvPr id="3" name="Rectángulo 2"/>
          <p:cNvSpPr/>
          <p:nvPr/>
        </p:nvSpPr>
        <p:spPr>
          <a:xfrm>
            <a:off x="1251283" y="6035937"/>
            <a:ext cx="411687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1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El Presupuesto Universitario: Virtudes, Defectos y Temas </a:t>
            </a:r>
            <a:r>
              <a:rPr lang="es-ES" sz="11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R</a:t>
            </a:r>
            <a:r>
              <a:rPr lang="es-ES" sz="11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elevantes para una Futura Ley de Educación </a:t>
            </a:r>
            <a:r>
              <a:rPr lang="es-ES" sz="11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S</a:t>
            </a:r>
            <a:r>
              <a:rPr lang="es-ES" sz="11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uperior</a:t>
            </a:r>
            <a:endParaRPr lang="es-ES_tradnl" sz="1100" b="1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459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811161" y="1588167"/>
            <a:ext cx="1027962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40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¿</a:t>
            </a:r>
            <a:r>
              <a:rPr lang="es-AR" sz="40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Qué técnicas presupuestarias se utilizan?</a:t>
            </a:r>
          </a:p>
          <a:p>
            <a:endParaRPr lang="es-AR" sz="1600" b="1" dirty="0" smtClean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s-AR" sz="36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Presupuesto </a:t>
            </a:r>
            <a:r>
              <a:rPr lang="es-AR" sz="36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por Programas (PPP</a:t>
            </a:r>
            <a:r>
              <a:rPr lang="es-AR" sz="36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)</a:t>
            </a:r>
          </a:p>
          <a:p>
            <a:pPr marL="571500" lvl="0" indent="-571500">
              <a:buFont typeface="Arial" panose="020B0604020202020204" pitchFamily="34" charset="0"/>
              <a:buChar char="•"/>
            </a:pPr>
            <a:endParaRPr lang="es-AR" sz="2400" b="1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s-AR" sz="36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Presupuesto Participativo (PP)</a:t>
            </a:r>
          </a:p>
        </p:txBody>
      </p:sp>
      <p:sp>
        <p:nvSpPr>
          <p:cNvPr id="3" name="Rectángulo 2"/>
          <p:cNvSpPr/>
          <p:nvPr/>
        </p:nvSpPr>
        <p:spPr>
          <a:xfrm>
            <a:off x="1251283" y="6035937"/>
            <a:ext cx="411687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1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El Presupuesto Universitario: Virtudes, Defectos y Temas </a:t>
            </a:r>
            <a:r>
              <a:rPr lang="es-ES" sz="11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R</a:t>
            </a:r>
            <a:r>
              <a:rPr lang="es-ES" sz="11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elevantes para una Futura Ley de Educación </a:t>
            </a:r>
            <a:r>
              <a:rPr lang="es-ES" sz="11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S</a:t>
            </a:r>
            <a:r>
              <a:rPr lang="es-ES" sz="11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uperior</a:t>
            </a:r>
            <a:endParaRPr lang="es-ES_tradnl" sz="1100" b="1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736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251284" y="2149641"/>
            <a:ext cx="10119722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EL PRESUPUESTO UNIVERSITARIO: VIRTUDES, DEFECTOS Y TEMAS RELEVANTES PARA UNA FUTURA LEY DE EDUCACIÓN SUPERIOR</a:t>
            </a:r>
            <a:endParaRPr lang="es-ES_tradnl" sz="3200" b="1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  <a:p>
            <a:endParaRPr lang="es-ES_tradnl" sz="2800" b="1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  <a:p>
            <a:pPr algn="r"/>
            <a:r>
              <a:rPr lang="es-ES_tradnl" sz="30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Dr. Juan Ignacio </a:t>
            </a:r>
            <a:r>
              <a:rPr lang="es-ES_tradnl" sz="3000" b="1" dirty="0" err="1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Doberti</a:t>
            </a:r>
            <a:endParaRPr lang="es-ES_tradnl" sz="3000" b="1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264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811161" y="1588167"/>
            <a:ext cx="1027962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40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¿</a:t>
            </a:r>
            <a:r>
              <a:rPr lang="es-AR" sz="40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Qué técnicas presupuestarias </a:t>
            </a:r>
            <a:r>
              <a:rPr lang="es-AR" sz="40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no se </a:t>
            </a:r>
            <a:r>
              <a:rPr lang="es-AR" sz="40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utilizan?</a:t>
            </a:r>
          </a:p>
          <a:p>
            <a:endParaRPr lang="es-AR" sz="1600" b="1" dirty="0" smtClean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s-AR" sz="36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Presupuesto </a:t>
            </a:r>
            <a:r>
              <a:rPr lang="es-AR" sz="36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por Objetivos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s-AR" sz="2400" b="1" dirty="0" smtClean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s-AR" sz="36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Presupuesto </a:t>
            </a:r>
            <a:r>
              <a:rPr lang="es-AR" sz="36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Base Cero</a:t>
            </a:r>
          </a:p>
        </p:txBody>
      </p:sp>
      <p:sp>
        <p:nvSpPr>
          <p:cNvPr id="3" name="Rectángulo 2"/>
          <p:cNvSpPr/>
          <p:nvPr/>
        </p:nvSpPr>
        <p:spPr>
          <a:xfrm>
            <a:off x="1251283" y="6035937"/>
            <a:ext cx="411687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1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El Presupuesto Universitario: Virtudes, Defectos y Temas </a:t>
            </a:r>
            <a:r>
              <a:rPr lang="es-ES" sz="11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R</a:t>
            </a:r>
            <a:r>
              <a:rPr lang="es-ES" sz="11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elevantes para una Futura Ley de Educación </a:t>
            </a:r>
            <a:r>
              <a:rPr lang="es-ES" sz="11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S</a:t>
            </a:r>
            <a:r>
              <a:rPr lang="es-ES" sz="11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uperior</a:t>
            </a:r>
            <a:endParaRPr lang="es-ES_tradnl" sz="1100" b="1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3028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811161" y="1588167"/>
            <a:ext cx="10279625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40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Hay </a:t>
            </a:r>
            <a:r>
              <a:rPr lang="es-AR" sz="40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UUNN que </a:t>
            </a:r>
            <a:r>
              <a:rPr lang="es-AR" sz="40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usan:</a:t>
            </a:r>
          </a:p>
          <a:p>
            <a:pPr algn="just"/>
            <a:endParaRPr lang="es-AR" sz="1200" b="1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  <a:p>
            <a:pPr marL="571500" indent="-5715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AR" sz="36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más clasificadores</a:t>
            </a:r>
          </a:p>
          <a:p>
            <a:pPr marL="571500" indent="-5715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AR" sz="36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más </a:t>
            </a:r>
            <a:r>
              <a:rPr lang="es-AR" sz="36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aperturas </a:t>
            </a:r>
            <a:r>
              <a:rPr lang="es-AR" sz="36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programáticas</a:t>
            </a:r>
          </a:p>
          <a:p>
            <a:pPr marL="571500" indent="-5715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AR" sz="36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más indicadores</a:t>
            </a:r>
          </a:p>
          <a:p>
            <a:pPr marL="571500" indent="-5715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AR" sz="36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exponen </a:t>
            </a:r>
            <a:r>
              <a:rPr lang="es-AR" sz="36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las plantas de personal</a:t>
            </a:r>
          </a:p>
        </p:txBody>
      </p:sp>
      <p:sp>
        <p:nvSpPr>
          <p:cNvPr id="3" name="Rectángulo 2"/>
          <p:cNvSpPr/>
          <p:nvPr/>
        </p:nvSpPr>
        <p:spPr>
          <a:xfrm>
            <a:off x="1251283" y="6035937"/>
            <a:ext cx="411687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1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El Presupuesto Universitario: Virtudes, Defectos y Temas </a:t>
            </a:r>
            <a:r>
              <a:rPr lang="es-ES" sz="11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R</a:t>
            </a:r>
            <a:r>
              <a:rPr lang="es-ES" sz="11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elevantes para una Futura Ley de Educación </a:t>
            </a:r>
            <a:r>
              <a:rPr lang="es-ES" sz="11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S</a:t>
            </a:r>
            <a:r>
              <a:rPr lang="es-ES" sz="11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uperior</a:t>
            </a:r>
            <a:endParaRPr lang="es-ES_tradnl" sz="1100" b="1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8851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811161" y="1588167"/>
            <a:ext cx="10279625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40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¿Incide </a:t>
            </a:r>
            <a:r>
              <a:rPr lang="es-AR" sz="40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la inflación en el presupuesto universitario?</a:t>
            </a:r>
          </a:p>
          <a:p>
            <a:endParaRPr lang="es-AR" sz="1600" b="1" dirty="0" smtClean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s-AR" sz="36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Impide </a:t>
            </a:r>
            <a:r>
              <a:rPr lang="es-AR" sz="36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el planeamiento a largo plazo</a:t>
            </a:r>
          </a:p>
          <a:p>
            <a:pPr marL="571500" lvl="0" indent="-571500">
              <a:buFont typeface="Arial" panose="020B0604020202020204" pitchFamily="34" charset="0"/>
              <a:buChar char="•"/>
            </a:pPr>
            <a:endParaRPr lang="es-AR" sz="1600" b="1" dirty="0" smtClean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s-AR" sz="36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Perjudica </a:t>
            </a:r>
            <a:r>
              <a:rPr lang="es-AR" sz="36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básicamente a los rubros no salariales</a:t>
            </a:r>
          </a:p>
        </p:txBody>
      </p:sp>
      <p:sp>
        <p:nvSpPr>
          <p:cNvPr id="3" name="Rectángulo 2"/>
          <p:cNvSpPr/>
          <p:nvPr/>
        </p:nvSpPr>
        <p:spPr>
          <a:xfrm>
            <a:off x="1251283" y="6035937"/>
            <a:ext cx="411687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1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El Presupuesto Universitario: Virtudes, Defectos y Temas </a:t>
            </a:r>
            <a:r>
              <a:rPr lang="es-ES" sz="11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R</a:t>
            </a:r>
            <a:r>
              <a:rPr lang="es-ES" sz="11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elevantes para una Futura Ley de Educación </a:t>
            </a:r>
            <a:r>
              <a:rPr lang="es-ES" sz="11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S</a:t>
            </a:r>
            <a:r>
              <a:rPr lang="es-ES" sz="11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uperior</a:t>
            </a:r>
            <a:endParaRPr lang="es-ES_tradnl" sz="1100" b="1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342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811161" y="1588167"/>
            <a:ext cx="1027962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40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¿</a:t>
            </a:r>
            <a:r>
              <a:rPr lang="es-AR" sz="40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En qué gastan las universidades el Presupuesto Público</a:t>
            </a:r>
            <a:r>
              <a:rPr lang="es-AR" sz="40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?</a:t>
            </a:r>
            <a:endParaRPr lang="es-AR" sz="4000" b="1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  <a:p>
            <a:pPr marL="571500" lvl="0" indent="-571500">
              <a:buFont typeface="Arial" panose="020B0604020202020204" pitchFamily="34" charset="0"/>
              <a:buChar char="•"/>
            </a:pPr>
            <a:endParaRPr lang="es-AR" sz="1600" b="1" dirty="0" smtClean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s-AR" sz="36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90</a:t>
            </a:r>
            <a:r>
              <a:rPr lang="es-AR" sz="36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% en </a:t>
            </a:r>
            <a:r>
              <a:rPr lang="es-AR" sz="36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salarios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s-AR" sz="1200" b="1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s-AR" sz="36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10% en servicios públicos, insumos, </a:t>
            </a:r>
            <a:r>
              <a:rPr lang="es-AR" sz="36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transferencias, </a:t>
            </a:r>
            <a:r>
              <a:rPr lang="es-AR" sz="36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infraestructura y equipamiento</a:t>
            </a:r>
          </a:p>
        </p:txBody>
      </p:sp>
      <p:sp>
        <p:nvSpPr>
          <p:cNvPr id="3" name="Rectángulo 2"/>
          <p:cNvSpPr/>
          <p:nvPr/>
        </p:nvSpPr>
        <p:spPr>
          <a:xfrm>
            <a:off x="1251283" y="6035937"/>
            <a:ext cx="411687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1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El Presupuesto Universitario: Virtudes, Defectos y Temas </a:t>
            </a:r>
            <a:r>
              <a:rPr lang="es-ES" sz="11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R</a:t>
            </a:r>
            <a:r>
              <a:rPr lang="es-ES" sz="11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elevantes para una Futura Ley de Educación </a:t>
            </a:r>
            <a:r>
              <a:rPr lang="es-ES" sz="11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S</a:t>
            </a:r>
            <a:r>
              <a:rPr lang="es-ES" sz="11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uperior</a:t>
            </a:r>
            <a:endParaRPr lang="es-ES_tradnl" sz="1100" b="1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549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811161" y="1588167"/>
            <a:ext cx="10279625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40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¿</a:t>
            </a:r>
            <a:r>
              <a:rPr lang="es-AR" sz="40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En qué gastan las universidades el Presupuesto Público</a:t>
            </a:r>
            <a:r>
              <a:rPr lang="es-AR" sz="40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?</a:t>
            </a:r>
            <a:endParaRPr lang="es-AR" sz="4000" b="1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s-AR" sz="1200" b="1" dirty="0" smtClean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s-AR" sz="3600" b="1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Más</a:t>
            </a:r>
            <a:r>
              <a:rPr lang="es-AR" dirty="0" smtClean="0"/>
              <a:t> </a:t>
            </a:r>
            <a:r>
              <a:rPr lang="es-AR" sz="36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del 90% en la Función Cultura y </a:t>
            </a:r>
            <a:r>
              <a:rPr lang="es-AR" sz="36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Educación (enseñanza)</a:t>
            </a:r>
            <a:endParaRPr lang="es-AR" sz="3600" b="1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s-AR" sz="36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Menos </a:t>
            </a:r>
            <a:r>
              <a:rPr lang="es-AR" sz="36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del 10% en las Funciones Salud y Ciencia y Técnica</a:t>
            </a:r>
          </a:p>
        </p:txBody>
      </p:sp>
      <p:sp>
        <p:nvSpPr>
          <p:cNvPr id="3" name="Rectángulo 2"/>
          <p:cNvSpPr/>
          <p:nvPr/>
        </p:nvSpPr>
        <p:spPr>
          <a:xfrm>
            <a:off x="1251283" y="6035937"/>
            <a:ext cx="411687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1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El Presupuesto Universitario: Virtudes, Defectos y Temas </a:t>
            </a:r>
            <a:r>
              <a:rPr lang="es-ES" sz="11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R</a:t>
            </a:r>
            <a:r>
              <a:rPr lang="es-ES" sz="11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elevantes para una Futura Ley de Educación </a:t>
            </a:r>
            <a:r>
              <a:rPr lang="es-ES" sz="11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S</a:t>
            </a:r>
            <a:r>
              <a:rPr lang="es-ES" sz="11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uperior</a:t>
            </a:r>
            <a:endParaRPr lang="es-ES_tradnl" sz="1100" b="1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2815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811161" y="1588167"/>
            <a:ext cx="10618839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3200" b="1" dirty="0">
                <a:latin typeface="Arial" charset="0"/>
                <a:ea typeface="Arial" charset="0"/>
                <a:cs typeface="Arial" charset="0"/>
              </a:rPr>
              <a:t>Conclusiones - Puntos a Incorporar a una Nueva </a:t>
            </a:r>
            <a:r>
              <a:rPr lang="es-AR" sz="3200" b="1" dirty="0" smtClean="0">
                <a:latin typeface="Arial" charset="0"/>
                <a:ea typeface="Arial" charset="0"/>
                <a:cs typeface="Arial" charset="0"/>
              </a:rPr>
              <a:t>LES</a:t>
            </a:r>
            <a:endParaRPr lang="es-AR" sz="3200" b="1" dirty="0">
              <a:latin typeface="Arial" charset="0"/>
              <a:ea typeface="Arial" charset="0"/>
              <a:cs typeface="Arial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s-AR" sz="1200" b="1" dirty="0" smtClean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  <a:p>
            <a:pPr lvl="0"/>
            <a:r>
              <a:rPr lang="es-AR" sz="3200" dirty="0" smtClean="0"/>
              <a:t>Tema 1: </a:t>
            </a:r>
            <a:r>
              <a:rPr lang="es-AR" sz="3200" dirty="0">
                <a:solidFill>
                  <a:srgbClr val="FFFFFF"/>
                </a:solidFill>
              </a:rPr>
              <a:t>Necesidad de Mayores </a:t>
            </a:r>
            <a:r>
              <a:rPr lang="es-AR" sz="3200" dirty="0" smtClean="0">
                <a:solidFill>
                  <a:srgbClr val="FFFFFF"/>
                </a:solidFill>
              </a:rPr>
              <a:t>Recursos</a:t>
            </a:r>
            <a:endParaRPr lang="es-AR" sz="3200" dirty="0">
              <a:solidFill>
                <a:srgbClr val="FFFFFF"/>
              </a:solidFill>
            </a:endParaRPr>
          </a:p>
          <a:p>
            <a:r>
              <a:rPr lang="es-AR" sz="1200" dirty="0">
                <a:solidFill>
                  <a:srgbClr val="FFFFFF"/>
                </a:solidFill>
              </a:rPr>
              <a:t> </a:t>
            </a:r>
          </a:p>
          <a:p>
            <a:r>
              <a:rPr lang="es-AR" sz="3200" dirty="0">
                <a:solidFill>
                  <a:srgbClr val="FFFFFF"/>
                </a:solidFill>
              </a:rPr>
              <a:t>¿Quién pondrá esos recursos?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AR" sz="3200" dirty="0">
                <a:solidFill>
                  <a:srgbClr val="FFFFFF"/>
                </a:solidFill>
              </a:rPr>
              <a:t>El presupuesto público (el Estado tiene fuertes restricciones fiscales)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AR" sz="3200" dirty="0">
                <a:solidFill>
                  <a:srgbClr val="FFFFFF"/>
                </a:solidFill>
              </a:rPr>
              <a:t>Aranceles (genera segmentación social)</a:t>
            </a:r>
          </a:p>
          <a:p>
            <a:r>
              <a:rPr lang="es-AR" sz="3200" dirty="0"/>
              <a:t>Una regla ascendente de aumento del Presupuesto Público</a:t>
            </a:r>
          </a:p>
        </p:txBody>
      </p:sp>
      <p:sp>
        <p:nvSpPr>
          <p:cNvPr id="3" name="Rectángulo 2"/>
          <p:cNvSpPr/>
          <p:nvPr/>
        </p:nvSpPr>
        <p:spPr>
          <a:xfrm>
            <a:off x="1251283" y="6035937"/>
            <a:ext cx="411687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1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El Presupuesto Universitario: Virtudes, Defectos y Temas </a:t>
            </a:r>
            <a:r>
              <a:rPr lang="es-ES" sz="11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R</a:t>
            </a:r>
            <a:r>
              <a:rPr lang="es-ES" sz="11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elevantes para una Futura Ley de Educación </a:t>
            </a:r>
            <a:r>
              <a:rPr lang="es-ES" sz="11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S</a:t>
            </a:r>
            <a:r>
              <a:rPr lang="es-ES" sz="11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uperior</a:t>
            </a:r>
            <a:endParaRPr lang="es-ES_tradnl" sz="1100" b="1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057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811161" y="1588167"/>
            <a:ext cx="1061883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3200" b="1" dirty="0">
                <a:latin typeface="Arial" charset="0"/>
                <a:ea typeface="Arial" charset="0"/>
                <a:cs typeface="Arial" charset="0"/>
              </a:rPr>
              <a:t>Conclusiones - Puntos a Incorporar a una Nueva </a:t>
            </a:r>
            <a:r>
              <a:rPr lang="es-AR" sz="3200" b="1" dirty="0" smtClean="0">
                <a:latin typeface="Arial" charset="0"/>
                <a:ea typeface="Arial" charset="0"/>
                <a:cs typeface="Arial" charset="0"/>
              </a:rPr>
              <a:t>LES</a:t>
            </a:r>
            <a:endParaRPr lang="es-AR" sz="3200" b="1" dirty="0">
              <a:latin typeface="Arial" charset="0"/>
              <a:ea typeface="Arial" charset="0"/>
              <a:cs typeface="Arial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s-AR" sz="4800" b="1" dirty="0" smtClean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es-AR" sz="4000" dirty="0" smtClean="0"/>
              <a:t>Tema 2: </a:t>
            </a:r>
            <a:r>
              <a:rPr lang="es-AR" sz="4000" dirty="0" smtClean="0">
                <a:solidFill>
                  <a:srgbClr val="FFFFFF"/>
                </a:solidFill>
              </a:rPr>
              <a:t>Desigualdad socio-económica</a:t>
            </a:r>
          </a:p>
          <a:p>
            <a:endParaRPr lang="es-AR" sz="4000" dirty="0">
              <a:solidFill>
                <a:srgbClr val="FFFFFF"/>
              </a:solidFill>
            </a:endParaRPr>
          </a:p>
          <a:p>
            <a:r>
              <a:rPr lang="es-AR" sz="4000" dirty="0" smtClean="0"/>
              <a:t>Aumentar las becas para los estudiantes de bajos recursos</a:t>
            </a:r>
            <a:endParaRPr lang="es-AR" sz="4000" dirty="0"/>
          </a:p>
        </p:txBody>
      </p:sp>
      <p:sp>
        <p:nvSpPr>
          <p:cNvPr id="3" name="Rectángulo 2"/>
          <p:cNvSpPr/>
          <p:nvPr/>
        </p:nvSpPr>
        <p:spPr>
          <a:xfrm>
            <a:off x="1251283" y="6035937"/>
            <a:ext cx="411687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1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El Presupuesto Universitario: Virtudes, Defectos y Temas </a:t>
            </a:r>
            <a:r>
              <a:rPr lang="es-ES" sz="11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R</a:t>
            </a:r>
            <a:r>
              <a:rPr lang="es-ES" sz="11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elevantes para una Futura Ley de Educación </a:t>
            </a:r>
            <a:r>
              <a:rPr lang="es-ES" sz="11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S</a:t>
            </a:r>
            <a:r>
              <a:rPr lang="es-ES" sz="11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uperior</a:t>
            </a:r>
            <a:endParaRPr lang="es-ES_tradnl" sz="1100" b="1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5129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811161" y="1588167"/>
            <a:ext cx="10618839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3200" b="1" dirty="0">
                <a:latin typeface="Arial" charset="0"/>
                <a:ea typeface="Arial" charset="0"/>
                <a:cs typeface="Arial" charset="0"/>
              </a:rPr>
              <a:t>Conclusiones - Puntos a Incorporar a una Nueva </a:t>
            </a:r>
            <a:r>
              <a:rPr lang="es-AR" sz="3200" b="1" dirty="0" smtClean="0">
                <a:latin typeface="Arial" charset="0"/>
                <a:ea typeface="Arial" charset="0"/>
                <a:cs typeface="Arial" charset="0"/>
              </a:rPr>
              <a:t>LES</a:t>
            </a:r>
            <a:endParaRPr lang="es-AR" sz="3200" b="1" dirty="0">
              <a:latin typeface="Arial" charset="0"/>
              <a:ea typeface="Arial" charset="0"/>
              <a:cs typeface="Arial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s-AR" sz="2400" b="1" dirty="0" smtClean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es-AR" sz="4000" dirty="0" smtClean="0"/>
              <a:t>Tema 3: </a:t>
            </a:r>
            <a:r>
              <a:rPr lang="es-AR" sz="4000" dirty="0" smtClean="0">
                <a:solidFill>
                  <a:srgbClr val="FFFFFF"/>
                </a:solidFill>
              </a:rPr>
              <a:t>Desigualdad </a:t>
            </a:r>
            <a:r>
              <a:rPr lang="es-AR" sz="4000" dirty="0">
                <a:solidFill>
                  <a:srgbClr val="FFFFFF"/>
                </a:solidFill>
              </a:rPr>
              <a:t>de </a:t>
            </a:r>
            <a:r>
              <a:rPr lang="es-AR" sz="4000" dirty="0" smtClean="0">
                <a:solidFill>
                  <a:srgbClr val="FFFFFF"/>
                </a:solidFill>
              </a:rPr>
              <a:t>Género</a:t>
            </a:r>
          </a:p>
          <a:p>
            <a:endParaRPr lang="es-AR" dirty="0">
              <a:solidFill>
                <a:srgbClr val="FFFFFF"/>
              </a:solidFill>
            </a:endParaRP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AR" sz="3600" dirty="0" smtClean="0"/>
              <a:t>Discriminación </a:t>
            </a:r>
            <a:r>
              <a:rPr lang="es-AR" sz="3600" dirty="0"/>
              <a:t>positiva en cargos de </a:t>
            </a:r>
            <a:r>
              <a:rPr lang="es-AR" sz="3600" dirty="0" smtClean="0"/>
              <a:t>gestión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AR" sz="3600" dirty="0" smtClean="0"/>
              <a:t>Becas para mujeres en carreras de ciencias aplicadas</a:t>
            </a:r>
            <a:endParaRPr lang="es-AR" sz="3600" dirty="0"/>
          </a:p>
        </p:txBody>
      </p:sp>
      <p:sp>
        <p:nvSpPr>
          <p:cNvPr id="3" name="Rectángulo 2"/>
          <p:cNvSpPr/>
          <p:nvPr/>
        </p:nvSpPr>
        <p:spPr>
          <a:xfrm>
            <a:off x="1251283" y="6035937"/>
            <a:ext cx="411687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1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El Presupuesto Universitario: Virtudes, Defectos y Temas </a:t>
            </a:r>
            <a:r>
              <a:rPr lang="es-ES" sz="11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R</a:t>
            </a:r>
            <a:r>
              <a:rPr lang="es-ES" sz="11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elevantes para una Futura Ley de Educación </a:t>
            </a:r>
            <a:r>
              <a:rPr lang="es-ES" sz="11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S</a:t>
            </a:r>
            <a:r>
              <a:rPr lang="es-ES" sz="11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uperior</a:t>
            </a:r>
            <a:endParaRPr lang="es-ES_tradnl" sz="1100" b="1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663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811161" y="1588167"/>
            <a:ext cx="10618839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3200" b="1" dirty="0">
                <a:latin typeface="Arial" charset="0"/>
                <a:ea typeface="Arial" charset="0"/>
                <a:cs typeface="Arial" charset="0"/>
              </a:rPr>
              <a:t>Conclusiones - Puntos a Incorporar a una Nueva </a:t>
            </a:r>
            <a:r>
              <a:rPr lang="es-AR" sz="3200" b="1" dirty="0" smtClean="0">
                <a:latin typeface="Arial" charset="0"/>
                <a:ea typeface="Arial" charset="0"/>
                <a:cs typeface="Arial" charset="0"/>
              </a:rPr>
              <a:t>LES</a:t>
            </a:r>
            <a:endParaRPr lang="es-AR" sz="3200" b="1" dirty="0">
              <a:latin typeface="Arial" charset="0"/>
              <a:ea typeface="Arial" charset="0"/>
              <a:cs typeface="Arial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s-AR" sz="1200" b="1" dirty="0" smtClean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es-AR" sz="4000" dirty="0" smtClean="0"/>
              <a:t>Tema 4: </a:t>
            </a:r>
            <a:r>
              <a:rPr lang="es-AR" sz="4000" dirty="0" smtClean="0">
                <a:solidFill>
                  <a:srgbClr val="FFFFFF"/>
                </a:solidFill>
              </a:rPr>
              <a:t>Desigualdad Territorial</a:t>
            </a:r>
          </a:p>
          <a:p>
            <a:pPr lvl="0">
              <a:spcBef>
                <a:spcPts val="3000"/>
              </a:spcBef>
            </a:pPr>
            <a:r>
              <a:rPr lang="es-AR" sz="4000" dirty="0" smtClean="0"/>
              <a:t>Becas </a:t>
            </a:r>
            <a:r>
              <a:rPr lang="es-AR" sz="4000" dirty="0"/>
              <a:t>para estudiantes de ciudades pequeñas</a:t>
            </a:r>
          </a:p>
          <a:p>
            <a:pPr lvl="0">
              <a:spcBef>
                <a:spcPts val="1800"/>
              </a:spcBef>
            </a:pPr>
            <a:r>
              <a:rPr lang="es-AR" sz="4000" dirty="0"/>
              <a:t>Planificación de cobertura geográfica</a:t>
            </a:r>
          </a:p>
        </p:txBody>
      </p:sp>
      <p:sp>
        <p:nvSpPr>
          <p:cNvPr id="3" name="Rectángulo 2"/>
          <p:cNvSpPr/>
          <p:nvPr/>
        </p:nvSpPr>
        <p:spPr>
          <a:xfrm>
            <a:off x="1251283" y="6035937"/>
            <a:ext cx="411687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1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El Presupuesto Universitario: Virtudes, Defectos y Temas </a:t>
            </a:r>
            <a:r>
              <a:rPr lang="es-ES" sz="11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R</a:t>
            </a:r>
            <a:r>
              <a:rPr lang="es-ES" sz="11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elevantes para una Futura Ley de Educación </a:t>
            </a:r>
            <a:r>
              <a:rPr lang="es-ES" sz="11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S</a:t>
            </a:r>
            <a:r>
              <a:rPr lang="es-ES" sz="11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uperior</a:t>
            </a:r>
            <a:endParaRPr lang="es-ES_tradnl" sz="1100" b="1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7048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811161" y="1588167"/>
            <a:ext cx="1061883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3200" b="1" dirty="0">
                <a:latin typeface="Arial" charset="0"/>
                <a:ea typeface="Arial" charset="0"/>
                <a:cs typeface="Arial" charset="0"/>
              </a:rPr>
              <a:t>Conclusiones - Puntos a Incorporar a una Nueva </a:t>
            </a:r>
            <a:r>
              <a:rPr lang="es-AR" sz="3200" b="1" dirty="0" smtClean="0">
                <a:latin typeface="Arial" charset="0"/>
                <a:ea typeface="Arial" charset="0"/>
                <a:cs typeface="Arial" charset="0"/>
              </a:rPr>
              <a:t>LES</a:t>
            </a:r>
            <a:endParaRPr lang="es-AR" sz="3200" b="1" dirty="0">
              <a:latin typeface="Arial" charset="0"/>
              <a:ea typeface="Arial" charset="0"/>
              <a:cs typeface="Arial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s-AR" sz="4800" b="1" dirty="0" smtClean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es-AR" sz="4000" dirty="0" smtClean="0"/>
              <a:t>Tema 5: </a:t>
            </a:r>
            <a:r>
              <a:rPr lang="es-AR" sz="4000" dirty="0" smtClean="0">
                <a:solidFill>
                  <a:srgbClr val="FFFFFF"/>
                </a:solidFill>
              </a:rPr>
              <a:t>Decisión del Presupuesto Universitario</a:t>
            </a:r>
          </a:p>
          <a:p>
            <a:endParaRPr lang="es-AR" sz="4000" dirty="0">
              <a:solidFill>
                <a:srgbClr val="FFFFFF"/>
              </a:solidFill>
            </a:endParaRPr>
          </a:p>
          <a:p>
            <a:r>
              <a:rPr lang="es-AR" sz="4000" dirty="0" smtClean="0"/>
              <a:t>Dar espacio formal al CIN en el debate en Comisiones sobre el Presupuesto Universitario</a:t>
            </a:r>
            <a:endParaRPr lang="es-AR" sz="4000" dirty="0"/>
          </a:p>
        </p:txBody>
      </p:sp>
      <p:sp>
        <p:nvSpPr>
          <p:cNvPr id="3" name="Rectángulo 2"/>
          <p:cNvSpPr/>
          <p:nvPr/>
        </p:nvSpPr>
        <p:spPr>
          <a:xfrm>
            <a:off x="1251283" y="6035937"/>
            <a:ext cx="411687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1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El Presupuesto Universitario: Virtudes, Defectos y Temas </a:t>
            </a:r>
            <a:r>
              <a:rPr lang="es-ES" sz="11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R</a:t>
            </a:r>
            <a:r>
              <a:rPr lang="es-ES" sz="11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elevantes para una Futura Ley de Educación </a:t>
            </a:r>
            <a:r>
              <a:rPr lang="es-ES" sz="11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S</a:t>
            </a:r>
            <a:r>
              <a:rPr lang="es-ES" sz="11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uperior</a:t>
            </a:r>
            <a:endParaRPr lang="es-ES_tradnl" sz="1100" b="1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8868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251284" y="1588167"/>
            <a:ext cx="954505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2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Tamaño del Presupuesto Público Universitario</a:t>
            </a:r>
          </a:p>
          <a:p>
            <a:endParaRPr lang="es-AR" sz="3200" b="1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  <a:p>
            <a:pPr marL="457200" indent="-45720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s-AR" sz="30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0,8% - 1% del PBI</a:t>
            </a:r>
          </a:p>
          <a:p>
            <a:pPr marL="457200" indent="-45720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s-AR" sz="30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3,5% del Presupuesto Nacional</a:t>
            </a:r>
          </a:p>
          <a:p>
            <a:pPr marL="457200" indent="-45720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s-AR" sz="30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25% del Presupuesto por alumno de los países de la OCDE</a:t>
            </a:r>
          </a:p>
        </p:txBody>
      </p:sp>
      <p:sp>
        <p:nvSpPr>
          <p:cNvPr id="3" name="Rectángulo 2"/>
          <p:cNvSpPr/>
          <p:nvPr/>
        </p:nvSpPr>
        <p:spPr>
          <a:xfrm>
            <a:off x="1251283" y="6035937"/>
            <a:ext cx="411687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1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El Presupuesto Universitario: Virtudes, Defectos y Temas </a:t>
            </a:r>
            <a:r>
              <a:rPr lang="es-ES" sz="11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R</a:t>
            </a:r>
            <a:r>
              <a:rPr lang="es-ES" sz="11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elevantes para una Futura Ley de Educación </a:t>
            </a:r>
            <a:r>
              <a:rPr lang="es-ES" sz="11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S</a:t>
            </a:r>
            <a:r>
              <a:rPr lang="es-ES" sz="11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uperior</a:t>
            </a:r>
            <a:endParaRPr lang="es-ES_tradnl" sz="1100" b="1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5734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811161" y="1588167"/>
            <a:ext cx="10618839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3200" b="1" dirty="0">
                <a:latin typeface="Arial" charset="0"/>
                <a:ea typeface="Arial" charset="0"/>
                <a:cs typeface="Arial" charset="0"/>
              </a:rPr>
              <a:t>Conclusiones - Puntos a Incorporar a una Nueva </a:t>
            </a:r>
            <a:r>
              <a:rPr lang="es-AR" sz="3200" b="1" dirty="0" smtClean="0">
                <a:latin typeface="Arial" charset="0"/>
                <a:ea typeface="Arial" charset="0"/>
                <a:cs typeface="Arial" charset="0"/>
              </a:rPr>
              <a:t>LES</a:t>
            </a:r>
            <a:endParaRPr lang="es-AR" sz="3200" b="1" dirty="0">
              <a:latin typeface="Arial" charset="0"/>
              <a:ea typeface="Arial" charset="0"/>
              <a:cs typeface="Arial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s-AR" sz="1200" b="1" dirty="0" smtClean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es-AR" sz="4000" dirty="0" smtClean="0"/>
              <a:t>Tema 6: </a:t>
            </a:r>
            <a:r>
              <a:rPr lang="es-AR" sz="4000" dirty="0" smtClean="0">
                <a:solidFill>
                  <a:srgbClr val="FFFFFF"/>
                </a:solidFill>
              </a:rPr>
              <a:t>Mecanismos de Transferencias</a:t>
            </a:r>
          </a:p>
          <a:p>
            <a:pPr>
              <a:spcBef>
                <a:spcPts val="1200"/>
              </a:spcBef>
            </a:pPr>
            <a:r>
              <a:rPr lang="es-AR" sz="3600" dirty="0" smtClean="0"/>
              <a:t>Determinación </a:t>
            </a:r>
            <a:r>
              <a:rPr lang="es-AR" sz="3600" dirty="0"/>
              <a:t>legal de mecanismos de transferencias:</a:t>
            </a:r>
          </a:p>
          <a:p>
            <a:pPr marL="457200" lvl="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s-AR" sz="3600" dirty="0"/>
              <a:t>Asignación en </a:t>
            </a:r>
            <a:r>
              <a:rPr lang="es-AR" sz="3600" dirty="0" smtClean="0"/>
              <a:t>bloque</a:t>
            </a:r>
            <a:endParaRPr lang="es-AR" sz="36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s-AR" sz="3600" dirty="0"/>
              <a:t>Contratos-programa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s-AR" sz="3600" dirty="0"/>
              <a:t>El uso de fórmulas de asignación de recursos</a:t>
            </a:r>
          </a:p>
        </p:txBody>
      </p:sp>
      <p:sp>
        <p:nvSpPr>
          <p:cNvPr id="3" name="Rectángulo 2"/>
          <p:cNvSpPr/>
          <p:nvPr/>
        </p:nvSpPr>
        <p:spPr>
          <a:xfrm>
            <a:off x="1251283" y="6035937"/>
            <a:ext cx="411687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1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El Presupuesto Universitario: Virtudes, Defectos y Temas </a:t>
            </a:r>
            <a:r>
              <a:rPr lang="es-ES" sz="11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R</a:t>
            </a:r>
            <a:r>
              <a:rPr lang="es-ES" sz="11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elevantes para una Futura Ley de Educación </a:t>
            </a:r>
            <a:r>
              <a:rPr lang="es-ES" sz="11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S</a:t>
            </a:r>
            <a:r>
              <a:rPr lang="es-ES" sz="11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uperior</a:t>
            </a:r>
            <a:endParaRPr lang="es-ES_tradnl" sz="1100" b="1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4553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870154" y="1160464"/>
            <a:ext cx="10618839" cy="45397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3200" b="1" dirty="0">
                <a:latin typeface="Arial" charset="0"/>
                <a:ea typeface="Arial" charset="0"/>
                <a:cs typeface="Arial" charset="0"/>
              </a:rPr>
              <a:t>Conclusiones - Puntos a Incorporar a una Nueva </a:t>
            </a:r>
            <a:r>
              <a:rPr lang="es-AR" sz="3200" b="1" dirty="0" smtClean="0">
                <a:latin typeface="Arial" charset="0"/>
                <a:ea typeface="Arial" charset="0"/>
                <a:cs typeface="Arial" charset="0"/>
              </a:rPr>
              <a:t>LES</a:t>
            </a:r>
            <a:endParaRPr lang="es-AR" sz="3200" b="1" dirty="0">
              <a:latin typeface="Arial" charset="0"/>
              <a:ea typeface="Arial" charset="0"/>
              <a:cs typeface="Arial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s-AR" sz="1200" b="1" dirty="0" smtClean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es-AR" sz="4000" dirty="0" smtClean="0"/>
              <a:t>Tema 7: </a:t>
            </a:r>
            <a:r>
              <a:rPr lang="es-AR" sz="4000" dirty="0" smtClean="0">
                <a:solidFill>
                  <a:srgbClr val="FFFFFF"/>
                </a:solidFill>
              </a:rPr>
              <a:t>Exposición </a:t>
            </a:r>
            <a:r>
              <a:rPr lang="es-AR" sz="4000" dirty="0">
                <a:solidFill>
                  <a:srgbClr val="FFFFFF"/>
                </a:solidFill>
              </a:rPr>
              <a:t>del presupuesto de las UUNN</a:t>
            </a:r>
          </a:p>
          <a:p>
            <a:pPr>
              <a:spcBef>
                <a:spcPts val="1800"/>
              </a:spcBef>
              <a:spcAft>
                <a:spcPts val="1200"/>
              </a:spcAft>
            </a:pPr>
            <a:r>
              <a:rPr lang="es-AR" sz="3600" dirty="0"/>
              <a:t>Transparencia de la información a través de: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AR" sz="3600" dirty="0" smtClean="0"/>
              <a:t>Mayores </a:t>
            </a:r>
            <a:r>
              <a:rPr lang="es-AR" sz="3600" dirty="0"/>
              <a:t>aperturas programáticas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AR" sz="3600" dirty="0"/>
              <a:t>Uso de más clasificadores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AR" sz="3600" dirty="0"/>
              <a:t>Más indicadores de insumos procesos y productos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AR" sz="3600" dirty="0"/>
              <a:t>Exposición de las plantas de personal</a:t>
            </a:r>
          </a:p>
        </p:txBody>
      </p:sp>
      <p:sp>
        <p:nvSpPr>
          <p:cNvPr id="3" name="Rectángulo 2"/>
          <p:cNvSpPr/>
          <p:nvPr/>
        </p:nvSpPr>
        <p:spPr>
          <a:xfrm>
            <a:off x="1251283" y="6035937"/>
            <a:ext cx="411687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1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El Presupuesto Universitario: Virtudes, Defectos y Temas </a:t>
            </a:r>
            <a:r>
              <a:rPr lang="es-ES" sz="11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R</a:t>
            </a:r>
            <a:r>
              <a:rPr lang="es-ES" sz="11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elevantes para una Futura Ley de Educación </a:t>
            </a:r>
            <a:r>
              <a:rPr lang="es-ES" sz="11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S</a:t>
            </a:r>
            <a:r>
              <a:rPr lang="es-ES" sz="11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uperior</a:t>
            </a:r>
            <a:endParaRPr lang="es-ES_tradnl" sz="1100" b="1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3506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870154" y="1160464"/>
            <a:ext cx="10618839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3200" b="1" dirty="0">
                <a:latin typeface="Arial" charset="0"/>
                <a:ea typeface="Arial" charset="0"/>
                <a:cs typeface="Arial" charset="0"/>
              </a:rPr>
              <a:t>Conclusiones - Puntos a Incorporar a una Nueva </a:t>
            </a:r>
            <a:r>
              <a:rPr lang="es-AR" sz="3200" b="1" dirty="0" smtClean="0">
                <a:latin typeface="Arial" charset="0"/>
                <a:ea typeface="Arial" charset="0"/>
                <a:cs typeface="Arial" charset="0"/>
              </a:rPr>
              <a:t>LES</a:t>
            </a:r>
            <a:endParaRPr lang="es-AR" sz="3200" b="1" dirty="0">
              <a:latin typeface="Arial" charset="0"/>
              <a:ea typeface="Arial" charset="0"/>
              <a:cs typeface="Arial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s-AR" sz="1200" b="1" dirty="0" smtClean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es-AR" sz="4000" dirty="0" smtClean="0"/>
              <a:t>Tema 8: </a:t>
            </a:r>
            <a:r>
              <a:rPr lang="es-AR" sz="4000" dirty="0">
                <a:solidFill>
                  <a:srgbClr val="FFFFFF"/>
                </a:solidFill>
              </a:rPr>
              <a:t>Uso de los </a:t>
            </a:r>
            <a:r>
              <a:rPr lang="es-AR" sz="4000" dirty="0" smtClean="0">
                <a:solidFill>
                  <a:srgbClr val="FFFFFF"/>
                </a:solidFill>
              </a:rPr>
              <a:t>Recursos</a:t>
            </a:r>
            <a:endParaRPr lang="es-AR" sz="4000" dirty="0">
              <a:solidFill>
                <a:srgbClr val="FFFFFF"/>
              </a:solidFill>
            </a:endParaRP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AR" sz="3600" dirty="0" smtClean="0"/>
              <a:t>Limitar </a:t>
            </a:r>
            <a:r>
              <a:rPr lang="es-AR" sz="3600" dirty="0"/>
              <a:t>el sesgo </a:t>
            </a:r>
            <a:r>
              <a:rPr lang="es-AR" sz="3600" dirty="0" smtClean="0"/>
              <a:t>en </a:t>
            </a:r>
            <a:r>
              <a:rPr lang="es-AR" sz="3600" dirty="0"/>
              <a:t>el gasto en </a:t>
            </a:r>
            <a:r>
              <a:rPr lang="es-AR" sz="3600" dirty="0" smtClean="0"/>
              <a:t>personal (mínimo para gastos de funcionamiento)</a:t>
            </a:r>
            <a:endParaRPr lang="es-AR" sz="3600" dirty="0"/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AR" sz="3600" dirty="0"/>
              <a:t>Limitar el sesgo del gasto para enseñanza (mínimo para gasto en investigación y salud)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AR" sz="3600" dirty="0" smtClean="0"/>
              <a:t>Participación del </a:t>
            </a:r>
            <a:r>
              <a:rPr lang="es-AR" sz="3600" dirty="0"/>
              <a:t>Ministerio de </a:t>
            </a:r>
            <a:r>
              <a:rPr lang="es-AR" sz="3600" dirty="0" smtClean="0"/>
              <a:t>Salud</a:t>
            </a:r>
            <a:endParaRPr lang="es-AR" sz="3600" dirty="0"/>
          </a:p>
        </p:txBody>
      </p:sp>
      <p:sp>
        <p:nvSpPr>
          <p:cNvPr id="3" name="Rectángulo 2"/>
          <p:cNvSpPr/>
          <p:nvPr/>
        </p:nvSpPr>
        <p:spPr>
          <a:xfrm>
            <a:off x="1251283" y="6035937"/>
            <a:ext cx="411687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1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El Presupuesto Universitario: Virtudes, Defectos y Temas </a:t>
            </a:r>
            <a:r>
              <a:rPr lang="es-ES" sz="11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R</a:t>
            </a:r>
            <a:r>
              <a:rPr lang="es-ES" sz="11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elevantes para una Futura Ley de Educación </a:t>
            </a:r>
            <a:r>
              <a:rPr lang="es-ES" sz="11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S</a:t>
            </a:r>
            <a:r>
              <a:rPr lang="es-ES" sz="11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uperior</a:t>
            </a:r>
            <a:endParaRPr lang="es-ES_tradnl" sz="1100" b="1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5951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30740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251284" y="1588167"/>
            <a:ext cx="9545053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2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El Sistema Universitario requerirá más recursos porque: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es-AR" sz="1200" b="1" dirty="0" smtClean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  <a:p>
            <a:pPr marL="457200" lvl="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s-AR" sz="28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E</a:t>
            </a:r>
            <a:r>
              <a:rPr lang="es-AR" sz="28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s </a:t>
            </a:r>
            <a:r>
              <a:rPr lang="es-AR" sz="28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el menos masificado</a:t>
            </a:r>
          </a:p>
          <a:p>
            <a:pPr marL="457200" lvl="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s-AR" sz="28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Hay mayores exigencias </a:t>
            </a:r>
            <a:r>
              <a:rPr lang="es-AR" sz="28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del mercado </a:t>
            </a:r>
            <a:r>
              <a:rPr lang="es-AR" sz="28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laboral</a:t>
            </a:r>
          </a:p>
          <a:p>
            <a:pPr marL="457200" lvl="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s-AR" sz="28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Es </a:t>
            </a:r>
            <a:r>
              <a:rPr lang="es-AR" sz="28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el nivel educativo más caro </a:t>
            </a:r>
            <a:r>
              <a:rPr lang="es-AR" sz="28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(por alumno, 60</a:t>
            </a:r>
            <a:r>
              <a:rPr lang="es-AR" sz="28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% más </a:t>
            </a:r>
            <a:r>
              <a:rPr lang="es-AR" sz="28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caro que </a:t>
            </a:r>
            <a:r>
              <a:rPr lang="es-AR" sz="28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el </a:t>
            </a:r>
            <a:r>
              <a:rPr lang="es-AR" sz="28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nivel medio </a:t>
            </a:r>
            <a:r>
              <a:rPr lang="es-AR" sz="28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y 80% más que la </a:t>
            </a:r>
            <a:r>
              <a:rPr lang="es-AR" sz="28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primaria)</a:t>
            </a:r>
            <a:endParaRPr lang="es-AR" sz="2800" b="1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1251283" y="6035937"/>
            <a:ext cx="411687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1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El Presupuesto Universitario: Virtudes, Defectos y Temas </a:t>
            </a:r>
            <a:r>
              <a:rPr lang="es-ES" sz="11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R</a:t>
            </a:r>
            <a:r>
              <a:rPr lang="es-ES" sz="11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elevantes para una Futura Ley de Educación </a:t>
            </a:r>
            <a:r>
              <a:rPr lang="es-ES" sz="11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S</a:t>
            </a:r>
            <a:r>
              <a:rPr lang="es-ES" sz="11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uperior</a:t>
            </a:r>
            <a:endParaRPr lang="es-ES_tradnl" sz="1100" b="1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0227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811161" y="1588167"/>
            <a:ext cx="10279625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AR" sz="4000" b="1" dirty="0" smtClean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es-AR" sz="40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¿</a:t>
            </a:r>
            <a:r>
              <a:rPr lang="es-AR" sz="40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Se Financia a la Oferta o a la Demanda?</a:t>
            </a:r>
          </a:p>
          <a:p>
            <a:endParaRPr lang="es-AR" sz="40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s-AR" sz="44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Se financia a la oferta</a:t>
            </a:r>
          </a:p>
        </p:txBody>
      </p:sp>
      <p:sp>
        <p:nvSpPr>
          <p:cNvPr id="3" name="Rectángulo 2"/>
          <p:cNvSpPr/>
          <p:nvPr/>
        </p:nvSpPr>
        <p:spPr>
          <a:xfrm>
            <a:off x="1251283" y="6035937"/>
            <a:ext cx="411687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1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El Presupuesto Universitario: Virtudes, Defectos y Temas </a:t>
            </a:r>
            <a:r>
              <a:rPr lang="es-ES" sz="11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R</a:t>
            </a:r>
            <a:r>
              <a:rPr lang="es-ES" sz="11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elevantes para una Futura Ley de Educación </a:t>
            </a:r>
            <a:r>
              <a:rPr lang="es-ES" sz="11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S</a:t>
            </a:r>
            <a:r>
              <a:rPr lang="es-ES" sz="11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uperior</a:t>
            </a:r>
            <a:endParaRPr lang="es-ES_tradnl" sz="1100" b="1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1117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811161" y="1588167"/>
            <a:ext cx="10279625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40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¿</a:t>
            </a:r>
            <a:r>
              <a:rPr lang="es-AR" sz="40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Se Financia a los Pobres o a los Ricos?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s-AR" sz="3600" b="1" dirty="0" smtClean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s-AR" sz="36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Hay </a:t>
            </a:r>
            <a:r>
              <a:rPr lang="es-AR" sz="36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un sesgo regresivo por la deserción en </a:t>
            </a:r>
            <a:r>
              <a:rPr lang="es-AR" sz="36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niveles </a:t>
            </a:r>
            <a:r>
              <a:rPr lang="es-AR" sz="36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previos y el costo de </a:t>
            </a:r>
            <a:r>
              <a:rPr lang="es-AR" sz="36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oportunidad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s-AR" sz="1600" b="1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s-AR" sz="36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El sesgo regresivo es decreciente</a:t>
            </a:r>
          </a:p>
        </p:txBody>
      </p:sp>
      <p:sp>
        <p:nvSpPr>
          <p:cNvPr id="3" name="Rectángulo 2"/>
          <p:cNvSpPr/>
          <p:nvPr/>
        </p:nvSpPr>
        <p:spPr>
          <a:xfrm>
            <a:off x="1251283" y="6035937"/>
            <a:ext cx="411687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1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El Presupuesto Universitario: Virtudes, Defectos y Temas </a:t>
            </a:r>
            <a:r>
              <a:rPr lang="es-ES" sz="11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R</a:t>
            </a:r>
            <a:r>
              <a:rPr lang="es-ES" sz="11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elevantes para una Futura Ley de Educación </a:t>
            </a:r>
            <a:r>
              <a:rPr lang="es-ES" sz="11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S</a:t>
            </a:r>
            <a:r>
              <a:rPr lang="es-ES" sz="11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uperior</a:t>
            </a:r>
            <a:endParaRPr lang="es-ES_tradnl" sz="1100" b="1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6930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811161" y="1588167"/>
            <a:ext cx="10279625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40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¿</a:t>
            </a:r>
            <a:r>
              <a:rPr lang="es-AR" sz="40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Se Financia a los Pobres o a los Ricos?</a:t>
            </a:r>
          </a:p>
          <a:p>
            <a:endParaRPr lang="es-AR" sz="2800" b="1" dirty="0" smtClean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es-AR" sz="28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Tasa </a:t>
            </a:r>
            <a:r>
              <a:rPr lang="es-AR" sz="28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Bruta de Escolarización por Quintiles de Ingreso</a:t>
            </a:r>
          </a:p>
          <a:p>
            <a:endParaRPr lang="es-AR" sz="3600" b="1" dirty="0" smtClean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  <a:p>
            <a:endParaRPr lang="es-AR" dirty="0" smtClean="0"/>
          </a:p>
          <a:p>
            <a:endParaRPr lang="es-AR" dirty="0"/>
          </a:p>
          <a:p>
            <a:endParaRPr lang="es-AR" dirty="0" smtClean="0"/>
          </a:p>
          <a:p>
            <a:endParaRPr lang="es-AR" dirty="0"/>
          </a:p>
          <a:p>
            <a:r>
              <a:rPr lang="es-AR" dirty="0"/>
              <a:t> </a:t>
            </a:r>
            <a:r>
              <a:rPr lang="es-AR" dirty="0" smtClean="0"/>
              <a:t>           </a:t>
            </a:r>
          </a:p>
          <a:p>
            <a:r>
              <a:rPr lang="es-AR" dirty="0"/>
              <a:t> </a:t>
            </a:r>
            <a:r>
              <a:rPr lang="es-AR" dirty="0" smtClean="0"/>
              <a:t>           Fuente</a:t>
            </a:r>
            <a:r>
              <a:rPr lang="es-AR" dirty="0"/>
              <a:t>: CEDLAS-UNLP</a:t>
            </a:r>
            <a:r>
              <a:rPr lang="es-AR" dirty="0" smtClean="0"/>
              <a:t>.</a:t>
            </a:r>
            <a:endParaRPr lang="es-AR" sz="3600" b="1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  <a:p>
            <a:endParaRPr lang="es-AR" sz="3600" b="1" dirty="0" smtClean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  <a:p>
            <a:endParaRPr lang="es-AR" sz="3600" b="1" dirty="0" smtClean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1251283" y="6035937"/>
            <a:ext cx="411687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1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El Presupuesto Universitario: Virtudes, Defectos y Temas </a:t>
            </a:r>
            <a:r>
              <a:rPr lang="es-ES" sz="11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R</a:t>
            </a:r>
            <a:r>
              <a:rPr lang="es-ES" sz="11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elevantes para una Futura Ley de Educación </a:t>
            </a:r>
            <a:r>
              <a:rPr lang="es-ES" sz="11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S</a:t>
            </a:r>
            <a:r>
              <a:rPr lang="es-ES" sz="11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uperior</a:t>
            </a:r>
            <a:endParaRPr lang="es-ES_tradnl" sz="1100" b="1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5598953"/>
              </p:ext>
            </p:extLst>
          </p:nvPr>
        </p:nvGraphicFramePr>
        <p:xfrm>
          <a:off x="1533833" y="3259396"/>
          <a:ext cx="9217742" cy="17550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35567">
                  <a:extLst>
                    <a:ext uri="{9D8B030D-6E8A-4147-A177-3AD203B41FA5}">
                      <a16:colId xmlns:a16="http://schemas.microsoft.com/office/drawing/2014/main" val="2041392899"/>
                    </a:ext>
                  </a:extLst>
                </a:gridCol>
                <a:gridCol w="1535567">
                  <a:extLst>
                    <a:ext uri="{9D8B030D-6E8A-4147-A177-3AD203B41FA5}">
                      <a16:colId xmlns:a16="http://schemas.microsoft.com/office/drawing/2014/main" val="4040959710"/>
                    </a:ext>
                  </a:extLst>
                </a:gridCol>
                <a:gridCol w="1536652">
                  <a:extLst>
                    <a:ext uri="{9D8B030D-6E8A-4147-A177-3AD203B41FA5}">
                      <a16:colId xmlns:a16="http://schemas.microsoft.com/office/drawing/2014/main" val="1765920990"/>
                    </a:ext>
                  </a:extLst>
                </a:gridCol>
                <a:gridCol w="1536652">
                  <a:extLst>
                    <a:ext uri="{9D8B030D-6E8A-4147-A177-3AD203B41FA5}">
                      <a16:colId xmlns:a16="http://schemas.microsoft.com/office/drawing/2014/main" val="3900479999"/>
                    </a:ext>
                  </a:extLst>
                </a:gridCol>
                <a:gridCol w="1536652">
                  <a:extLst>
                    <a:ext uri="{9D8B030D-6E8A-4147-A177-3AD203B41FA5}">
                      <a16:colId xmlns:a16="http://schemas.microsoft.com/office/drawing/2014/main" val="2164431320"/>
                    </a:ext>
                  </a:extLst>
                </a:gridCol>
                <a:gridCol w="1536652">
                  <a:extLst>
                    <a:ext uri="{9D8B030D-6E8A-4147-A177-3AD203B41FA5}">
                      <a16:colId xmlns:a16="http://schemas.microsoft.com/office/drawing/2014/main" val="1247854706"/>
                    </a:ext>
                  </a:extLst>
                </a:gridCol>
              </a:tblGrid>
              <a:tr h="5850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Año</a:t>
                      </a:r>
                      <a:endParaRPr lang="es-A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Quintil 1</a:t>
                      </a:r>
                      <a:endParaRPr lang="es-A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Quintil 2</a:t>
                      </a:r>
                      <a:endParaRPr lang="es-A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Quintil 3</a:t>
                      </a:r>
                      <a:endParaRPr lang="es-A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Quintil 4</a:t>
                      </a:r>
                      <a:endParaRPr lang="es-A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Quintil 5</a:t>
                      </a:r>
                      <a:endParaRPr lang="es-A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29765892"/>
                  </a:ext>
                </a:extLst>
              </a:tr>
              <a:tr h="5850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1993</a:t>
                      </a:r>
                      <a:endParaRPr lang="es-A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10,0</a:t>
                      </a:r>
                      <a:endParaRPr lang="es-A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12,1</a:t>
                      </a:r>
                      <a:endParaRPr lang="es-A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20,4</a:t>
                      </a:r>
                      <a:endParaRPr lang="es-A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25,2</a:t>
                      </a:r>
                      <a:endParaRPr lang="es-A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38,3</a:t>
                      </a:r>
                      <a:endParaRPr lang="es-A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23552095"/>
                  </a:ext>
                </a:extLst>
              </a:tr>
              <a:tr h="5850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A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24,4</a:t>
                      </a:r>
                      <a:endParaRPr lang="es-A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34,1</a:t>
                      </a:r>
                      <a:endParaRPr lang="es-A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43,5</a:t>
                      </a:r>
                      <a:endParaRPr lang="es-A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52,4</a:t>
                      </a:r>
                      <a:endParaRPr lang="es-A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70,8</a:t>
                      </a:r>
                      <a:endParaRPr lang="es-A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131339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0463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811161" y="1588167"/>
            <a:ext cx="10279625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40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¿Se Financia a los Pobres o a los Ricos?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s-AR" b="1" dirty="0" smtClean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s-AR" sz="36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Es menos regresivo porque no </a:t>
            </a:r>
            <a:r>
              <a:rPr lang="es-AR" sz="3600" b="1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hay </a:t>
            </a:r>
            <a:r>
              <a:rPr lang="es-AR" sz="3600" b="1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subsidios </a:t>
            </a:r>
            <a:r>
              <a:rPr lang="es-AR" sz="36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a la Universidad </a:t>
            </a:r>
            <a:r>
              <a:rPr lang="es-AR" sz="36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Privada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s-AR" sz="1200" b="1" dirty="0" smtClean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s-AR" sz="36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Es </a:t>
            </a:r>
            <a:r>
              <a:rPr lang="es-AR" sz="36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el mecanismo más efectivo de movilidad social</a:t>
            </a:r>
          </a:p>
        </p:txBody>
      </p:sp>
      <p:sp>
        <p:nvSpPr>
          <p:cNvPr id="3" name="Rectángulo 2"/>
          <p:cNvSpPr/>
          <p:nvPr/>
        </p:nvSpPr>
        <p:spPr>
          <a:xfrm>
            <a:off x="1251283" y="6035937"/>
            <a:ext cx="411687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1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El Presupuesto Universitario: Virtudes, Defectos y Temas </a:t>
            </a:r>
            <a:r>
              <a:rPr lang="es-ES" sz="11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R</a:t>
            </a:r>
            <a:r>
              <a:rPr lang="es-ES" sz="11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elevantes para una Futura Ley de Educación </a:t>
            </a:r>
            <a:r>
              <a:rPr lang="es-ES" sz="11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S</a:t>
            </a:r>
            <a:r>
              <a:rPr lang="es-ES" sz="11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uperior</a:t>
            </a:r>
            <a:endParaRPr lang="es-ES_tradnl" sz="1100" b="1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0152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884903" y="1278451"/>
            <a:ext cx="1027962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6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¿Se Financia a los Hombres o a las Mujeres</a:t>
            </a:r>
            <a:r>
              <a:rPr lang="es-AR" sz="36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?</a:t>
            </a:r>
          </a:p>
          <a:p>
            <a:pPr algn="ctr"/>
            <a:endParaRPr lang="es-AR" sz="1000" b="1" dirty="0" smtClean="0">
              <a:latin typeface="Arial" charset="0"/>
              <a:ea typeface="Arial" charset="0"/>
              <a:cs typeface="Arial" charset="0"/>
            </a:endParaRPr>
          </a:p>
          <a:p>
            <a:pPr algn="ctr"/>
            <a:r>
              <a:rPr lang="es-AR" sz="2000" b="1" dirty="0" smtClean="0">
                <a:latin typeface="Arial" charset="0"/>
                <a:ea typeface="Arial" charset="0"/>
                <a:cs typeface="Arial" charset="0"/>
              </a:rPr>
              <a:t>Participación </a:t>
            </a:r>
            <a:r>
              <a:rPr lang="es-AR" sz="2000" b="1" dirty="0">
                <a:latin typeface="Arial" charset="0"/>
                <a:ea typeface="Arial" charset="0"/>
                <a:cs typeface="Arial" charset="0"/>
              </a:rPr>
              <a:t>Femenina en la Matrícula</a:t>
            </a:r>
            <a:endParaRPr lang="es-AR" sz="2000" b="1" dirty="0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1251283" y="6035937"/>
            <a:ext cx="411687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1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El Presupuesto Universitario: Virtudes, Defectos y Temas </a:t>
            </a:r>
            <a:r>
              <a:rPr lang="es-ES" sz="11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R</a:t>
            </a:r>
            <a:r>
              <a:rPr lang="es-ES" sz="11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elevantes para una Futura Ley de Educación </a:t>
            </a:r>
            <a:r>
              <a:rPr lang="es-ES" sz="11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S</a:t>
            </a:r>
            <a:r>
              <a:rPr lang="es-ES" sz="11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uperior</a:t>
            </a:r>
            <a:endParaRPr lang="es-ES_tradnl" sz="1100" b="1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6306470"/>
              </p:ext>
            </p:extLst>
          </p:nvPr>
        </p:nvGraphicFramePr>
        <p:xfrm>
          <a:off x="3757295" y="2333851"/>
          <a:ext cx="4796770" cy="3391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98385">
                  <a:extLst>
                    <a:ext uri="{9D8B030D-6E8A-4147-A177-3AD203B41FA5}">
                      <a16:colId xmlns:a16="http://schemas.microsoft.com/office/drawing/2014/main" val="214130999"/>
                    </a:ext>
                  </a:extLst>
                </a:gridCol>
                <a:gridCol w="2398385">
                  <a:extLst>
                    <a:ext uri="{9D8B030D-6E8A-4147-A177-3AD203B41FA5}">
                      <a16:colId xmlns:a16="http://schemas.microsoft.com/office/drawing/2014/main" val="1224092439"/>
                    </a:ext>
                  </a:extLst>
                </a:gridCol>
              </a:tblGrid>
              <a:tr h="3797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2600">
                          <a:effectLst/>
                        </a:rPr>
                        <a:t>Década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2600">
                          <a:effectLst/>
                        </a:rPr>
                        <a:t>Porcentaje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6585375"/>
                  </a:ext>
                </a:extLst>
              </a:tr>
              <a:tr h="3797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2600">
                          <a:effectLst/>
                        </a:rPr>
                        <a:t>1900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2600">
                          <a:effectLst/>
                        </a:rPr>
                        <a:t>&gt; 2%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55391740"/>
                  </a:ext>
                </a:extLst>
              </a:tr>
              <a:tr h="3797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2600">
                          <a:effectLst/>
                        </a:rPr>
                        <a:t>1930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2600" dirty="0">
                          <a:effectLst/>
                        </a:rPr>
                        <a:t>&gt; 10%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22397689"/>
                  </a:ext>
                </a:extLst>
              </a:tr>
              <a:tr h="3797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2600">
                          <a:effectLst/>
                        </a:rPr>
                        <a:t>1940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2600">
                          <a:effectLst/>
                        </a:rPr>
                        <a:t>&gt; 15%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6686709"/>
                  </a:ext>
                </a:extLst>
              </a:tr>
              <a:tr h="3797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2600">
                          <a:effectLst/>
                        </a:rPr>
                        <a:t>1950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2600">
                          <a:effectLst/>
                        </a:rPr>
                        <a:t>&gt; 20%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30148598"/>
                  </a:ext>
                </a:extLst>
              </a:tr>
              <a:tr h="3797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2600">
                          <a:effectLst/>
                        </a:rPr>
                        <a:t>1960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2600">
                          <a:effectLst/>
                        </a:rPr>
                        <a:t>&gt;30%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65541528"/>
                  </a:ext>
                </a:extLst>
              </a:tr>
              <a:tr h="3797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2600">
                          <a:effectLst/>
                        </a:rPr>
                        <a:t>1990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2600" dirty="0" smtClean="0">
                          <a:effectLst/>
                        </a:rPr>
                        <a:t>= 50</a:t>
                      </a:r>
                      <a:r>
                        <a:rPr lang="es-AR" sz="2600" dirty="0">
                          <a:effectLst/>
                        </a:rPr>
                        <a:t>%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47107999"/>
                  </a:ext>
                </a:extLst>
              </a:tr>
              <a:tr h="1727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2600">
                          <a:effectLst/>
                        </a:rPr>
                        <a:t>2010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2600" dirty="0" smtClean="0">
                          <a:effectLst/>
                        </a:rPr>
                        <a:t>&lt;</a:t>
                      </a:r>
                      <a:r>
                        <a:rPr lang="es-AR" sz="2600" baseline="0" dirty="0" smtClean="0">
                          <a:effectLst/>
                        </a:rPr>
                        <a:t> </a:t>
                      </a:r>
                      <a:r>
                        <a:rPr lang="es-AR" sz="2600" dirty="0" smtClean="0">
                          <a:effectLst/>
                        </a:rPr>
                        <a:t>50</a:t>
                      </a:r>
                      <a:r>
                        <a:rPr lang="es-AR" sz="2600" dirty="0">
                          <a:effectLst/>
                        </a:rPr>
                        <a:t>%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46111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292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18585</TotalTime>
  <Words>1476</Words>
  <Application>Microsoft Office PowerPoint</Application>
  <PresentationFormat>Panorámica</PresentationFormat>
  <Paragraphs>239</Paragraphs>
  <Slides>33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33</vt:i4>
      </vt:variant>
    </vt:vector>
  </HeadingPairs>
  <TitlesOfParts>
    <vt:vector size="39" baseType="lpstr">
      <vt:lpstr>Arial</vt:lpstr>
      <vt:lpstr>Calibri</vt:lpstr>
      <vt:lpstr>Calibri Light</vt:lpstr>
      <vt:lpstr>Times New Roman</vt:lpstr>
      <vt:lpstr>Tema de Office</vt:lpstr>
      <vt:lpstr>1_Tema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Santiago Bellomo</dc:creator>
  <cp:lastModifiedBy>jidoberti@gmail.com</cp:lastModifiedBy>
  <cp:revision>1492</cp:revision>
  <cp:lastPrinted>2018-06-12T13:48:53Z</cp:lastPrinted>
  <dcterms:created xsi:type="dcterms:W3CDTF">2017-03-03T19:50:15Z</dcterms:created>
  <dcterms:modified xsi:type="dcterms:W3CDTF">2021-11-05T03:09:38Z</dcterms:modified>
</cp:coreProperties>
</file>