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36"/>
  </p:notesMasterIdLst>
  <p:handoutMasterIdLst>
    <p:handoutMasterId r:id="rId37"/>
  </p:handoutMasterIdLst>
  <p:sldIdLst>
    <p:sldId id="1329" r:id="rId3"/>
    <p:sldId id="1332" r:id="rId4"/>
    <p:sldId id="1336" r:id="rId5"/>
    <p:sldId id="1334" r:id="rId6"/>
    <p:sldId id="1337" r:id="rId7"/>
    <p:sldId id="1338" r:id="rId8"/>
    <p:sldId id="1362" r:id="rId9"/>
    <p:sldId id="1340" r:id="rId10"/>
    <p:sldId id="1339" r:id="rId11"/>
    <p:sldId id="1341" r:id="rId12"/>
    <p:sldId id="1342" r:id="rId13"/>
    <p:sldId id="1343" r:id="rId14"/>
    <p:sldId id="1344" r:id="rId15"/>
    <p:sldId id="1345" r:id="rId16"/>
    <p:sldId id="1346" r:id="rId17"/>
    <p:sldId id="1347" r:id="rId18"/>
    <p:sldId id="1348" r:id="rId19"/>
    <p:sldId id="1349" r:id="rId20"/>
    <p:sldId id="1350" r:id="rId21"/>
    <p:sldId id="1351" r:id="rId22"/>
    <p:sldId id="1352" r:id="rId23"/>
    <p:sldId id="1353" r:id="rId24"/>
    <p:sldId id="1354" r:id="rId25"/>
    <p:sldId id="1355" r:id="rId26"/>
    <p:sldId id="1356" r:id="rId27"/>
    <p:sldId id="1357" r:id="rId28"/>
    <p:sldId id="1363" r:id="rId29"/>
    <p:sldId id="1358" r:id="rId30"/>
    <p:sldId id="1364" r:id="rId31"/>
    <p:sldId id="1359" r:id="rId32"/>
    <p:sldId id="1360" r:id="rId33"/>
    <p:sldId id="1361" r:id="rId34"/>
    <p:sldId id="1335" r:id="rId35"/>
  </p:sldIdLst>
  <p:sldSz cx="12192000" cy="6858000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na Ariana Miceli" initials="SAM" lastIdx="111" clrIdx="0">
    <p:extLst/>
  </p:cmAuthor>
  <p:cmAuthor id="2" name="Santiago Bellomo" initials="SB" lastIdx="35" clrIdx="1">
    <p:extLst/>
  </p:cmAuthor>
  <p:cmAuthor id="3" name="Usuario de Microsoft Office" initials="Office" lastIdx="1" clrIdx="2">
    <p:extLst/>
  </p:cmAuthor>
  <p:cmAuthor id="4" name="Usuario de Microsoft Office" initials="Office [2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7EC"/>
    <a:srgbClr val="21C2F2"/>
    <a:srgbClr val="105C80"/>
    <a:srgbClr val="1077A5"/>
    <a:srgbClr val="7EC8E4"/>
    <a:srgbClr val="005CB1"/>
    <a:srgbClr val="0154A7"/>
    <a:srgbClr val="EB75EE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Estilo claro 3 - Énfasi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74" autoAdjust="0"/>
  </p:normalViewPr>
  <p:slideViewPr>
    <p:cSldViewPr snapToGrid="0">
      <p:cViewPr varScale="1">
        <p:scale>
          <a:sx n="65" d="100"/>
          <a:sy n="65" d="100"/>
        </p:scale>
        <p:origin x="708" y="78"/>
      </p:cViewPr>
      <p:guideLst>
        <p:guide orient="horz" pos="236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08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95B1E-2DF1-D948-90D3-27CB01DA343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4426-D0AD-4D31-8D58-4F09613E6CA4}" type="datetimeFigureOut">
              <a:rPr lang="es-AR" smtClean="0"/>
              <a:pPr/>
              <a:t>5/11/2021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0687-E9F1-4D87-8D29-04ACC90CF32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39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0687-E9F1-4D87-8D29-04ACC90CF327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571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0687-E9F1-4D87-8D29-04ACC90CF327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54" y="-10939"/>
            <a:ext cx="12252958" cy="687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54" y="-10939"/>
            <a:ext cx="12252957" cy="687442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E5FE-7FD7-496B-BB3A-AD6C48D7F480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23" y="-10473"/>
            <a:ext cx="12251294" cy="687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7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02A8-3C21-44E0-94D0-10B338D0596B}" type="datetimeFigureOut">
              <a:rPr lang="es-AR" smtClean="0"/>
              <a:t>5/11/2021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6C3A-6E6D-46E5-AF64-DCA48613465D}" type="slidenum">
              <a:rPr lang="es-AR" smtClean="0"/>
              <a:t>‹Nº›</a:t>
            </a:fld>
            <a:endParaRPr lang="es-AR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23" y="-10007"/>
            <a:ext cx="12251294" cy="68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5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23" y="-10007"/>
            <a:ext cx="12251293" cy="68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17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4" r:id="rId2"/>
    <p:sldLayoutId id="2147483682" r:id="rId3"/>
    <p:sldLayoutId id="2147483683" r:id="rId4"/>
    <p:sldLayoutId id="214748368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99840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los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Hombres o a las Mujeres?</a:t>
            </a: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59% 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 estudiantes y 61% de graduados mujeres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Sobre-representadas 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en carreras de ciencias básicas, salud y humanas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Sub-representadas en las ciencias aplicadas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los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Hombres o a las Mujeres?</a:t>
            </a: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51% de los docentes son mujeres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41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% de titulares </a:t>
            </a:r>
            <a:endParaRPr lang="es-AR" sz="3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34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% de los Decanos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12% de los Rectores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40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4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¿Se </a:t>
            </a:r>
            <a:r>
              <a:rPr lang="es-AR" sz="44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financia a instituciones públicas o privadas</a:t>
            </a:r>
            <a:r>
              <a:rPr lang="es-AR" sz="44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s-AR" sz="44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Más del 99% del financiamiento va a las Universidades 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Públicas</a:t>
            </a:r>
            <a:endParaRPr lang="es-AR" sz="4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40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4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¿El </a:t>
            </a:r>
            <a:r>
              <a:rPr lang="es-AR" sz="44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Sector privado financia a las UUNN?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Solo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8% de los 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recursos proviene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del sector 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privado</a:t>
            </a:r>
            <a:endParaRPr lang="es-AR" sz="4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7810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¿Cómo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distribuye geográficamente el presupuesto universitario?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Todas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las Provincias y CABA tienen al menos una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Universidad Nacional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en el territorio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Solo en 12 de 24 jurisdicciones hay Universidades Privadas asentadas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¿Cómo 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distribuye geográficamente el presupuesto universitario?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Hay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sedes en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ciudades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pequeñas, pero no de todas las carreras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No hubo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un proceso planificado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Mayor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costo para los alumnos de zonas periféricas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 educación a distancia genera cambios no del todo predecibles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Quiénes participan en la decisión sobre el presupuesto universitario?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21887"/>
              </p:ext>
            </p:extLst>
          </p:nvPr>
        </p:nvGraphicFramePr>
        <p:xfrm>
          <a:off x="1799301" y="3120803"/>
          <a:ext cx="8524570" cy="2348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2285">
                  <a:extLst>
                    <a:ext uri="{9D8B030D-6E8A-4147-A177-3AD203B41FA5}">
                      <a16:colId xmlns:a16="http://schemas.microsoft.com/office/drawing/2014/main" val="1818668630"/>
                    </a:ext>
                  </a:extLst>
                </a:gridCol>
                <a:gridCol w="4262285">
                  <a:extLst>
                    <a:ext uri="{9D8B030D-6E8A-4147-A177-3AD203B41FA5}">
                      <a16:colId xmlns:a16="http://schemas.microsoft.com/office/drawing/2014/main" val="26238718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Formalmente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Grupos de Interés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118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Ministerio de Economía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Consejos Interuniversitario Nacional (CIN)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870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Ministerio de Educación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Rectores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189479"/>
                  </a:ext>
                </a:extLst>
              </a:tr>
              <a:tr h="113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Universidades Nacionales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Gobernadores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63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Congreso de la Nación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 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8586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5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¿Cómo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distribuye el presupuesto entre las Universidades Nacionales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s-AR" sz="4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Los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montos percibidos en el pasado</a:t>
            </a:r>
          </a:p>
          <a:p>
            <a:pPr marL="571500" lvl="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modelo de pautas presupuestarias del CIN</a:t>
            </a:r>
          </a:p>
          <a:p>
            <a:pPr marL="571500" lvl="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 discrecionalidad de los decisores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5406" y="1337444"/>
            <a:ext cx="102796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¿Qué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mecanismos existen para las transferencias de recursos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Asignación en bloque (“block </a:t>
            </a:r>
            <a:r>
              <a:rPr lang="es-AR" sz="3600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grant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”)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Fondos de asignación específica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Contratos-programa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uso de fórmulas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Fondos competitivos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Qué técnicas presupuestarias se utilizan?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Presupuesto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por Programas (PPP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s-AR" sz="24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Presupuesto Participativo (PP)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1284" y="2149641"/>
            <a:ext cx="101197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RELEVANTES PARA UNA FUTURA LEY DE EDUCACIÓN SUPERIOR</a:t>
            </a:r>
            <a:endParaRPr lang="es-ES_tradnl" sz="32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sz="28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s-ES_tradnl" sz="3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Dr. Juan Ignacio </a:t>
            </a:r>
            <a:r>
              <a:rPr lang="es-ES_tradnl" sz="3000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Doberti</a:t>
            </a:r>
            <a:endParaRPr lang="es-ES_tradnl" sz="3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Qué técnicas presupuestarias 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no se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utilizan?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Presupuesto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por Objetivos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24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Presupuesto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Base Cero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0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Hay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UUNN que 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usan:</a:t>
            </a:r>
          </a:p>
          <a:p>
            <a:pPr algn="just"/>
            <a:endParaRPr lang="es-AR" sz="12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más clasificadores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más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aperturas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programáticas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más indicadores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exponen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las plantas de personal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¿Incide 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 inflación en el presupuesto universitario?</a:t>
            </a:r>
          </a:p>
          <a:p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Impide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planeamiento a largo plazo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Perjudica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básicamente a los rubros no salariales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En qué gastan las universidades el Presupuesto Público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s-AR" sz="4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s-AR" sz="1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90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% en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salarios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10% en servicios públicos, insumos,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transferencias,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infraestructura y equipamiento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En qué gastan las universidades el Presupuesto Público</a:t>
            </a:r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s-AR" sz="4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Más</a:t>
            </a:r>
            <a:r>
              <a:rPr lang="es-AR" dirty="0" smtClean="0"/>
              <a:t>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del 90% en la Función Cultura y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Educación (enseñanza)</a:t>
            </a: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Menos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del 10% en las Funciones Salud y Ciencia y Técnica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s-AR" sz="3200" dirty="0" smtClean="0"/>
              <a:t>Tema 1: </a:t>
            </a:r>
            <a:r>
              <a:rPr lang="es-AR" sz="3200" dirty="0">
                <a:solidFill>
                  <a:srgbClr val="FFFFFF"/>
                </a:solidFill>
              </a:rPr>
              <a:t>Necesidad de Mayores </a:t>
            </a:r>
            <a:r>
              <a:rPr lang="es-AR" sz="3200" dirty="0" smtClean="0">
                <a:solidFill>
                  <a:srgbClr val="FFFFFF"/>
                </a:solidFill>
              </a:rPr>
              <a:t>Recursos</a:t>
            </a:r>
            <a:endParaRPr lang="es-AR" sz="3200" dirty="0">
              <a:solidFill>
                <a:srgbClr val="FFFFFF"/>
              </a:solidFill>
            </a:endParaRPr>
          </a:p>
          <a:p>
            <a:r>
              <a:rPr lang="es-AR" sz="1200" dirty="0">
                <a:solidFill>
                  <a:srgbClr val="FFFFFF"/>
                </a:solidFill>
              </a:rPr>
              <a:t> </a:t>
            </a:r>
          </a:p>
          <a:p>
            <a:r>
              <a:rPr lang="es-AR" sz="3200" dirty="0">
                <a:solidFill>
                  <a:srgbClr val="FFFFFF"/>
                </a:solidFill>
              </a:rPr>
              <a:t>¿Quién pondrá esos recursos?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FF"/>
                </a:solidFill>
              </a:rPr>
              <a:t>El presupuesto público (el Estado tiene fuertes restricciones fiscales)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FF"/>
                </a:solidFill>
              </a:rPr>
              <a:t>Aranceles (genera segmentación social)</a:t>
            </a:r>
          </a:p>
          <a:p>
            <a:r>
              <a:rPr lang="es-AR" sz="3200" dirty="0"/>
              <a:t>Una regla ascendente de aumento del Presupuesto Público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48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2: </a:t>
            </a:r>
            <a:r>
              <a:rPr lang="es-AR" sz="4000" dirty="0" smtClean="0">
                <a:solidFill>
                  <a:srgbClr val="FFFFFF"/>
                </a:solidFill>
              </a:rPr>
              <a:t>Desigualdad socio-económica</a:t>
            </a:r>
          </a:p>
          <a:p>
            <a:endParaRPr lang="es-AR" sz="4000" dirty="0">
              <a:solidFill>
                <a:srgbClr val="FFFFFF"/>
              </a:solidFill>
            </a:endParaRPr>
          </a:p>
          <a:p>
            <a:r>
              <a:rPr lang="es-AR" sz="4000" dirty="0" smtClean="0"/>
              <a:t>Aumentar las becas para los estudiantes de bajos recursos</a:t>
            </a:r>
            <a:endParaRPr lang="es-AR" sz="4000" dirty="0"/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24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3: </a:t>
            </a:r>
            <a:r>
              <a:rPr lang="es-AR" sz="4000" dirty="0" smtClean="0">
                <a:solidFill>
                  <a:srgbClr val="FFFFFF"/>
                </a:solidFill>
              </a:rPr>
              <a:t>Desigualdad </a:t>
            </a:r>
            <a:r>
              <a:rPr lang="es-AR" sz="4000" dirty="0">
                <a:solidFill>
                  <a:srgbClr val="FFFFFF"/>
                </a:solidFill>
              </a:rPr>
              <a:t>de </a:t>
            </a:r>
            <a:r>
              <a:rPr lang="es-AR" sz="4000" dirty="0" smtClean="0">
                <a:solidFill>
                  <a:srgbClr val="FFFFFF"/>
                </a:solidFill>
              </a:rPr>
              <a:t>Género</a:t>
            </a:r>
          </a:p>
          <a:p>
            <a:endParaRPr lang="es-AR" dirty="0">
              <a:solidFill>
                <a:srgbClr val="FFFFFF"/>
              </a:solidFill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600" dirty="0" smtClean="0"/>
              <a:t>Discriminación </a:t>
            </a:r>
            <a:r>
              <a:rPr lang="es-AR" sz="3600" dirty="0"/>
              <a:t>positiva en cargos de </a:t>
            </a:r>
            <a:r>
              <a:rPr lang="es-AR" sz="3600" dirty="0" smtClean="0"/>
              <a:t>gestión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3600" dirty="0" smtClean="0"/>
              <a:t>Becas para mujeres en carreras de ciencias aplicadas</a:t>
            </a:r>
            <a:endParaRPr lang="es-AR" sz="3600" dirty="0"/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4: </a:t>
            </a:r>
            <a:r>
              <a:rPr lang="es-AR" sz="4000" dirty="0" smtClean="0">
                <a:solidFill>
                  <a:srgbClr val="FFFFFF"/>
                </a:solidFill>
              </a:rPr>
              <a:t>Desigualdad Territorial</a:t>
            </a:r>
          </a:p>
          <a:p>
            <a:pPr lvl="0">
              <a:spcBef>
                <a:spcPts val="3000"/>
              </a:spcBef>
            </a:pPr>
            <a:r>
              <a:rPr lang="es-AR" sz="4000" dirty="0" smtClean="0"/>
              <a:t>Becas </a:t>
            </a:r>
            <a:r>
              <a:rPr lang="es-AR" sz="4000" dirty="0"/>
              <a:t>para estudiantes de ciudades pequeñas</a:t>
            </a:r>
          </a:p>
          <a:p>
            <a:pPr lvl="0">
              <a:spcBef>
                <a:spcPts val="1800"/>
              </a:spcBef>
            </a:pPr>
            <a:r>
              <a:rPr lang="es-AR" sz="4000" dirty="0"/>
              <a:t>Planificación de cobertura geográfica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48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5: </a:t>
            </a:r>
            <a:r>
              <a:rPr lang="es-AR" sz="4000" dirty="0" smtClean="0">
                <a:solidFill>
                  <a:srgbClr val="FFFFFF"/>
                </a:solidFill>
              </a:rPr>
              <a:t>Decisión del Presupuesto Universitario</a:t>
            </a:r>
          </a:p>
          <a:p>
            <a:endParaRPr lang="es-AR" sz="4000" dirty="0">
              <a:solidFill>
                <a:srgbClr val="FFFFFF"/>
              </a:solidFill>
            </a:endParaRPr>
          </a:p>
          <a:p>
            <a:r>
              <a:rPr lang="es-AR" sz="4000" dirty="0" smtClean="0"/>
              <a:t>Dar espacio formal al CIN en el debate en Comisiones sobre el Presupuesto Universitario</a:t>
            </a:r>
            <a:endParaRPr lang="es-AR" sz="4000" dirty="0"/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1284" y="1588167"/>
            <a:ext cx="95450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Tamaño del Presupuesto Público Universitario</a:t>
            </a:r>
          </a:p>
          <a:p>
            <a:endParaRPr lang="es-AR" sz="32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AR" sz="3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0,8% - 1% del PBI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AR" sz="3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3,5% del Presupuesto Nacional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AR" sz="3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25% del Presupuesto por alumno de los países de la OCDE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61883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6: </a:t>
            </a:r>
            <a:r>
              <a:rPr lang="es-AR" sz="4000" dirty="0" smtClean="0">
                <a:solidFill>
                  <a:srgbClr val="FFFFFF"/>
                </a:solidFill>
              </a:rPr>
              <a:t>Mecanismos de Transferencias</a:t>
            </a:r>
          </a:p>
          <a:p>
            <a:pPr>
              <a:spcBef>
                <a:spcPts val="1200"/>
              </a:spcBef>
            </a:pPr>
            <a:r>
              <a:rPr lang="es-AR" sz="3600" dirty="0" smtClean="0"/>
              <a:t>Determinación </a:t>
            </a:r>
            <a:r>
              <a:rPr lang="es-AR" sz="3600" dirty="0"/>
              <a:t>legal de mecanismos de transferencias: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3600" dirty="0"/>
              <a:t>Asignación en </a:t>
            </a:r>
            <a:r>
              <a:rPr lang="es-AR" sz="3600" dirty="0" smtClean="0"/>
              <a:t>bloque</a:t>
            </a:r>
            <a:endParaRPr lang="es-AR" sz="3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AR" sz="3600" dirty="0"/>
              <a:t>Contratos-programa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AR" sz="3600" dirty="0"/>
              <a:t>El uso de fórmulas de asignación de recursos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0154" y="1160464"/>
            <a:ext cx="10618839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7: </a:t>
            </a:r>
            <a:r>
              <a:rPr lang="es-AR" sz="4000" dirty="0" smtClean="0">
                <a:solidFill>
                  <a:srgbClr val="FFFFFF"/>
                </a:solidFill>
              </a:rPr>
              <a:t>Exposición </a:t>
            </a:r>
            <a:r>
              <a:rPr lang="es-AR" sz="4000" dirty="0">
                <a:solidFill>
                  <a:srgbClr val="FFFFFF"/>
                </a:solidFill>
              </a:rPr>
              <a:t>del presupuesto de las UUNN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AR" sz="3600" dirty="0"/>
              <a:t>Transparencia de la información a través 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600" dirty="0" smtClean="0"/>
              <a:t>Mayores </a:t>
            </a:r>
            <a:r>
              <a:rPr lang="es-AR" sz="3600" dirty="0"/>
              <a:t>aperturas programáticas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600" dirty="0"/>
              <a:t>Uso de más clasificadores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600" dirty="0"/>
              <a:t>Más indicadores de insumos procesos y productos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600" dirty="0"/>
              <a:t>Exposición de las plantas de personal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0154" y="1160464"/>
            <a:ext cx="1061883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latin typeface="Arial" charset="0"/>
                <a:ea typeface="Arial" charset="0"/>
                <a:cs typeface="Arial" charset="0"/>
              </a:rPr>
              <a:t>Conclusiones - Puntos a Incorporar a una Nueva </a:t>
            </a:r>
            <a:r>
              <a:rPr lang="es-AR" sz="3200" b="1" dirty="0" smtClean="0">
                <a:latin typeface="Arial" charset="0"/>
                <a:ea typeface="Arial" charset="0"/>
                <a:cs typeface="Arial" charset="0"/>
              </a:rPr>
              <a:t>LES</a:t>
            </a:r>
            <a:endParaRPr lang="es-AR" sz="3200" b="1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dirty="0" smtClean="0"/>
              <a:t>Tema 8: </a:t>
            </a:r>
            <a:r>
              <a:rPr lang="es-AR" sz="4000" dirty="0">
                <a:solidFill>
                  <a:srgbClr val="FFFFFF"/>
                </a:solidFill>
              </a:rPr>
              <a:t>Uso de los </a:t>
            </a:r>
            <a:r>
              <a:rPr lang="es-AR" sz="4000" dirty="0" smtClean="0">
                <a:solidFill>
                  <a:srgbClr val="FFFFFF"/>
                </a:solidFill>
              </a:rPr>
              <a:t>Recursos</a:t>
            </a:r>
            <a:endParaRPr lang="es-AR" sz="4000" dirty="0">
              <a:solidFill>
                <a:srgbClr val="FFFFFF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dirty="0" smtClean="0"/>
              <a:t>Limitar </a:t>
            </a:r>
            <a:r>
              <a:rPr lang="es-AR" sz="3600" dirty="0"/>
              <a:t>el sesgo </a:t>
            </a:r>
            <a:r>
              <a:rPr lang="es-AR" sz="3600" dirty="0" smtClean="0"/>
              <a:t>en </a:t>
            </a:r>
            <a:r>
              <a:rPr lang="es-AR" sz="3600" dirty="0"/>
              <a:t>el gasto en </a:t>
            </a:r>
            <a:r>
              <a:rPr lang="es-AR" sz="3600" dirty="0" smtClean="0"/>
              <a:t>personal (mínimo para gastos de funcionamiento)</a:t>
            </a:r>
            <a:endParaRPr lang="es-AR" sz="36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3600" dirty="0"/>
              <a:t>Limitar el sesgo del gasto para enseñanza (mínimo para gasto en investigación y salud)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3600" dirty="0" smtClean="0"/>
              <a:t>Participación del </a:t>
            </a:r>
            <a:r>
              <a:rPr lang="es-AR" sz="3600" dirty="0"/>
              <a:t>Ministerio de </a:t>
            </a:r>
            <a:r>
              <a:rPr lang="es-AR" sz="3600" dirty="0" smtClean="0"/>
              <a:t>Salud</a:t>
            </a:r>
            <a:endParaRPr lang="es-AR" sz="3600" dirty="0"/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7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1284" y="1588167"/>
            <a:ext cx="954505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Sistema Universitario requerirá más recursos porque: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menos masificado</a:t>
            </a: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Hay mayores exigencias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del mercado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laboral</a:t>
            </a: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Es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nivel educativo más caro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(por alumno, 60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% más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caro que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nivel medio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y 80% más que la </a:t>
            </a:r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primaria)</a:t>
            </a:r>
            <a:endParaRPr lang="es-AR" sz="28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40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la Oferta o a la Demanda?</a:t>
            </a:r>
          </a:p>
          <a:p>
            <a:endParaRPr lang="es-AR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4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la oferta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los Pobres o a los Ricos?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3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Hay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un sesgo regresivo por la deserción en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niveles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previos y el costo de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oportunidad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sesgo regresivo es decreciente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Se Financia a los Pobres o a los Ricos?</a:t>
            </a:r>
          </a:p>
          <a:p>
            <a:endParaRPr lang="es-AR" sz="28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AR" sz="28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Tasa </a:t>
            </a:r>
            <a:r>
              <a:rPr lang="es-AR" sz="28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Bruta de Escolarización por Quintiles de Ingreso</a:t>
            </a:r>
          </a:p>
          <a:p>
            <a:endParaRPr lang="es-AR" sz="3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r>
              <a:rPr lang="es-AR" dirty="0"/>
              <a:t> </a:t>
            </a:r>
            <a:r>
              <a:rPr lang="es-AR" dirty="0" smtClean="0"/>
              <a:t>           </a:t>
            </a:r>
          </a:p>
          <a:p>
            <a:r>
              <a:rPr lang="es-AR" dirty="0"/>
              <a:t> </a:t>
            </a:r>
            <a:r>
              <a:rPr lang="es-AR" dirty="0" smtClean="0"/>
              <a:t>           Fuente</a:t>
            </a:r>
            <a:r>
              <a:rPr lang="es-AR" dirty="0"/>
              <a:t>: CEDLAS-UNLP</a:t>
            </a:r>
            <a:r>
              <a:rPr lang="es-AR" dirty="0" smtClean="0"/>
              <a:t>.</a:t>
            </a:r>
            <a:endParaRPr lang="es-AR" sz="3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3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AR" sz="36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98953"/>
              </p:ext>
            </p:extLst>
          </p:nvPr>
        </p:nvGraphicFramePr>
        <p:xfrm>
          <a:off x="1533833" y="3259396"/>
          <a:ext cx="9217742" cy="1755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567">
                  <a:extLst>
                    <a:ext uri="{9D8B030D-6E8A-4147-A177-3AD203B41FA5}">
                      <a16:colId xmlns:a16="http://schemas.microsoft.com/office/drawing/2014/main" val="2041392899"/>
                    </a:ext>
                  </a:extLst>
                </a:gridCol>
                <a:gridCol w="1535567">
                  <a:extLst>
                    <a:ext uri="{9D8B030D-6E8A-4147-A177-3AD203B41FA5}">
                      <a16:colId xmlns:a16="http://schemas.microsoft.com/office/drawing/2014/main" val="4040959710"/>
                    </a:ext>
                  </a:extLst>
                </a:gridCol>
                <a:gridCol w="1536652">
                  <a:extLst>
                    <a:ext uri="{9D8B030D-6E8A-4147-A177-3AD203B41FA5}">
                      <a16:colId xmlns:a16="http://schemas.microsoft.com/office/drawing/2014/main" val="1765920990"/>
                    </a:ext>
                  </a:extLst>
                </a:gridCol>
                <a:gridCol w="1536652">
                  <a:extLst>
                    <a:ext uri="{9D8B030D-6E8A-4147-A177-3AD203B41FA5}">
                      <a16:colId xmlns:a16="http://schemas.microsoft.com/office/drawing/2014/main" val="3900479999"/>
                    </a:ext>
                  </a:extLst>
                </a:gridCol>
                <a:gridCol w="1536652">
                  <a:extLst>
                    <a:ext uri="{9D8B030D-6E8A-4147-A177-3AD203B41FA5}">
                      <a16:colId xmlns:a16="http://schemas.microsoft.com/office/drawing/2014/main" val="2164431320"/>
                    </a:ext>
                  </a:extLst>
                </a:gridCol>
                <a:gridCol w="1536652">
                  <a:extLst>
                    <a:ext uri="{9D8B030D-6E8A-4147-A177-3AD203B41FA5}">
                      <a16:colId xmlns:a16="http://schemas.microsoft.com/office/drawing/2014/main" val="1247854706"/>
                    </a:ext>
                  </a:extLst>
                </a:gridCol>
              </a:tblGrid>
              <a:tr h="58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 1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 2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 3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 4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 5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765892"/>
                  </a:ext>
                </a:extLst>
              </a:tr>
              <a:tr h="58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1993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3552095"/>
                  </a:ext>
                </a:extLst>
              </a:tr>
              <a:tr h="58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es-A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70,8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313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4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161" y="1588167"/>
            <a:ext cx="1027962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¿Se Financia a los Pobres o a los Ricos?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Es menos regresivo porque no </a:t>
            </a:r>
            <a:r>
              <a:rPr lang="es-AR" sz="36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hay </a:t>
            </a:r>
            <a:r>
              <a:rPr lang="es-AR" sz="3600" b="1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subsidios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 la Universidad 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Privada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AR" sz="1200" b="1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Es </a:t>
            </a:r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mecanismo más efectivo de movilidad social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4903" y="1278451"/>
            <a:ext cx="10279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¿Se Financia a los Hombres o a las Mujeres</a:t>
            </a:r>
            <a:r>
              <a:rPr lang="es-AR" sz="36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algn="ctr"/>
            <a:endParaRPr lang="es-AR" sz="1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AR" sz="2000" b="1" dirty="0" smtClean="0">
                <a:latin typeface="Arial" charset="0"/>
                <a:ea typeface="Arial" charset="0"/>
                <a:cs typeface="Arial" charset="0"/>
              </a:rPr>
              <a:t>Participación </a:t>
            </a:r>
            <a:r>
              <a:rPr lang="es-AR" sz="2000" b="1" dirty="0">
                <a:latin typeface="Arial" charset="0"/>
                <a:ea typeface="Arial" charset="0"/>
                <a:cs typeface="Arial" charset="0"/>
              </a:rPr>
              <a:t>Femenina en la Matrícula</a:t>
            </a:r>
            <a:endParaRPr lang="es-AR" sz="2000" b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1283" y="6035937"/>
            <a:ext cx="4116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 Presupuesto Universitario: Virtudes, Defectos y Temas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elevantes para una Futura Ley de Educación </a:t>
            </a:r>
            <a:r>
              <a:rPr lang="es-ES" sz="11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" sz="11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uperior</a:t>
            </a:r>
            <a:endParaRPr lang="es-ES_tradnl" sz="11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06470"/>
              </p:ext>
            </p:extLst>
          </p:nvPr>
        </p:nvGraphicFramePr>
        <p:xfrm>
          <a:off x="3757295" y="2333851"/>
          <a:ext cx="4796770" cy="339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385">
                  <a:extLst>
                    <a:ext uri="{9D8B030D-6E8A-4147-A177-3AD203B41FA5}">
                      <a16:colId xmlns:a16="http://schemas.microsoft.com/office/drawing/2014/main" val="214130999"/>
                    </a:ext>
                  </a:extLst>
                </a:gridCol>
                <a:gridCol w="2398385">
                  <a:extLst>
                    <a:ext uri="{9D8B030D-6E8A-4147-A177-3AD203B41FA5}">
                      <a16:colId xmlns:a16="http://schemas.microsoft.com/office/drawing/2014/main" val="1224092439"/>
                    </a:ext>
                  </a:extLst>
                </a:gridCol>
              </a:tblGrid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Década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Porcentaje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85375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1900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&gt; 2%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391740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1930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 dirty="0">
                          <a:effectLst/>
                        </a:rPr>
                        <a:t>&gt; 10%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97689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1940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&gt; 15%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86709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1950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&gt; 20%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148598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1960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&gt;30%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541528"/>
                  </a:ext>
                </a:extLst>
              </a:tr>
              <a:tr h="379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1990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 dirty="0" smtClean="0">
                          <a:effectLst/>
                        </a:rPr>
                        <a:t>= 50</a:t>
                      </a:r>
                      <a:r>
                        <a:rPr lang="es-AR" sz="2600" dirty="0">
                          <a:effectLst/>
                        </a:rPr>
                        <a:t>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107999"/>
                  </a:ext>
                </a:extLst>
              </a:tr>
              <a:tr h="172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>
                          <a:effectLst/>
                        </a:rPr>
                        <a:t>2010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600" dirty="0" smtClean="0">
                          <a:effectLst/>
                        </a:rPr>
                        <a:t>&lt;</a:t>
                      </a:r>
                      <a:r>
                        <a:rPr lang="es-AR" sz="2600" baseline="0" dirty="0" smtClean="0">
                          <a:effectLst/>
                        </a:rPr>
                        <a:t> </a:t>
                      </a:r>
                      <a:r>
                        <a:rPr lang="es-AR" sz="2600" dirty="0" smtClean="0">
                          <a:effectLst/>
                        </a:rPr>
                        <a:t>50</a:t>
                      </a:r>
                      <a:r>
                        <a:rPr lang="es-AR" sz="2600" dirty="0">
                          <a:effectLst/>
                        </a:rPr>
                        <a:t>%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11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18585</TotalTime>
  <Words>1476</Words>
  <Application>Microsoft Office PowerPoint</Application>
  <PresentationFormat>Panorámica</PresentationFormat>
  <Paragraphs>239</Paragraphs>
  <Slides>33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Bellomo</dc:creator>
  <cp:lastModifiedBy>jidoberti@gmail.com</cp:lastModifiedBy>
  <cp:revision>1492</cp:revision>
  <cp:lastPrinted>2018-06-12T13:48:53Z</cp:lastPrinted>
  <dcterms:created xsi:type="dcterms:W3CDTF">2017-03-03T19:50:15Z</dcterms:created>
  <dcterms:modified xsi:type="dcterms:W3CDTF">2021-11-05T03:09:38Z</dcterms:modified>
</cp:coreProperties>
</file>