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Garamon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gcwuEiFO+aJmIcNkjUPtRjhp8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Garamond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aramo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aramond-boldItalic.fntdata"/><Relationship Id="rId30" Type="http://schemas.openxmlformats.org/officeDocument/2006/relationships/font" Target="fonts/Garamond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0ae8422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30ae8422b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0ae8422b0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0ae8422b0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0ae8422b0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30ae8422b0_0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0ae8422b0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30ae8422b0_0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0ae8422b0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30ae8422b0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0ae8422b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30ae8422b0_0_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0823305e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130823305ef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0ae8422b0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30ae8422b0_0_3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0823305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30823305e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30b4d8fc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130b4d8fc9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0ae8422b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30ae8422b0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0ae8422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30ae8422b0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0ae8422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30ae8422b0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0ae8422b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30ae8422b0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0ae8422b0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30ae8422b0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0ae8422b0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30ae8422b0_0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0ae8422b0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30ae8422b0_0_5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30ae8422b0_0_5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30ae8422b0_0_5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30ae8422b0_0_5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30ae8422b0_0_5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30ae8422b0_0_5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30ae8422b0_0_5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30ae8422b0_0_5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30ae8422b0_0_5"/>
          <p:cNvSpPr txBox="1"/>
          <p:nvPr>
            <p:ph type="title"/>
          </p:nvPr>
        </p:nvSpPr>
        <p:spPr>
          <a:xfrm>
            <a:off x="2361307" y="1915059"/>
            <a:ext cx="74694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b="1" lang="es-ES" sz="4500">
                <a:solidFill>
                  <a:srgbClr val="080808"/>
                </a:solidFill>
              </a:rPr>
              <a:t>VIOLENCIAS</a:t>
            </a:r>
            <a:endParaRPr b="1" sz="45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b="1" lang="es-ES" sz="3400">
                <a:solidFill>
                  <a:srgbClr val="080808"/>
                </a:solidFill>
              </a:rPr>
              <a:t>S. Chejter - M. L. Femenías - S. Chaher</a:t>
            </a:r>
            <a:endParaRPr b="1" sz="3400">
              <a:solidFill>
                <a:srgbClr val="080808"/>
              </a:solidFill>
            </a:endParaRPr>
          </a:p>
        </p:txBody>
      </p:sp>
      <p:sp>
        <p:nvSpPr>
          <p:cNvPr id="94" name="Google Shape;94;g130ae8422b0_0_5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30ae8422b0_0_5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30ae8422b0_0_5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0ae8422b0_0_3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30ae8422b0_0_362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30ae8422b0_0_362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30ae8422b0_0_362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30ae8422b0_0_362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30ae8422b0_0_362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30ae8422b0_0_362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30ae8422b0_0_362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30ae8422b0_0_362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30ae8422b0_0_362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30ae8422b0_0_362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30ae8422b0_0_362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30ae8422b0_0_362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30ae8422b0_0_362"/>
          <p:cNvSpPr txBox="1"/>
          <p:nvPr/>
        </p:nvSpPr>
        <p:spPr>
          <a:xfrm>
            <a:off x="1259800" y="497225"/>
            <a:ext cx="97947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Se coloca la responsabilidad de la violencia en quien la padece y no en quien la ejerce.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Se proponen: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Toque de queda invisible para las mujeres (Soza Rossi).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Controles sobre el cuerpo de las mujeres.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Controles no para asegurar los lugares por donde se transita, sino para culpabilizar a quien los transita. 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7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………………………………………………………………………………………………………………</a:t>
            </a:r>
            <a:endParaRPr b="1" sz="17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EL FIN ES EL DE RECLUIR A LAS MUJERES EN EL ESPACIO PRIVADO O DOMÉSTICO.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0ae8422b0_0_311"/>
          <p:cNvSpPr/>
          <p:nvPr/>
        </p:nvSpPr>
        <p:spPr>
          <a:xfrm>
            <a:off x="-509150" y="-7225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30ae8422b0_0_311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30ae8422b0_0_311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30ae8422b0_0_311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30ae8422b0_0_311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30ae8422b0_0_311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30ae8422b0_0_311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30ae8422b0_0_311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30ae8422b0_0_311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30ae8422b0_0_311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30ae8422b0_0_311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30ae8422b0_0_311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30ae8422b0_0_311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30ae8422b0_0_311"/>
          <p:cNvSpPr txBox="1"/>
          <p:nvPr/>
        </p:nvSpPr>
        <p:spPr>
          <a:xfrm>
            <a:off x="663675" y="1045500"/>
            <a:ext cx="108036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VIOLENCIA SIMBÓLICA (no es la única):</a:t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todos los discursos que legitiman o invisibilizan la violencia real:</a:t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alibri"/>
              <a:buChar char="●"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humillación</a:t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alibri"/>
              <a:buChar char="●"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desacreditación</a:t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Calibri"/>
              <a:buChar char="●"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crítica a su vestimenta, lugares que frecuenta, amistades, etc.</a:t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Discursos que generan mayor vulnerabilidad:</a:t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PEGAN, PERO LEGITIMAN LA VIOLENCIA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0ae8422b0_0_396"/>
          <p:cNvSpPr/>
          <p:nvPr/>
        </p:nvSpPr>
        <p:spPr>
          <a:xfrm>
            <a:off x="-509150" y="-7225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30ae8422b0_0_396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30ae8422b0_0_396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0ae8422b0_0_396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0ae8422b0_0_396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0ae8422b0_0_396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0ae8422b0_0_396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0ae8422b0_0_396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0ae8422b0_0_396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30ae8422b0_0_396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30ae8422b0_0_396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30ae8422b0_0_396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30ae8422b0_0_396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130ae8422b0_0_396"/>
          <p:cNvPicPr preferRelativeResize="0"/>
          <p:nvPr/>
        </p:nvPicPr>
        <p:blipFill rotWithShape="1">
          <a:blip r:embed="rId3">
            <a:alphaModFix/>
          </a:blip>
          <a:srcRect b="10167" l="13608" r="16535" t="13157"/>
          <a:stretch/>
        </p:blipFill>
        <p:spPr>
          <a:xfrm>
            <a:off x="1577625" y="350275"/>
            <a:ext cx="9323326" cy="53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0ae8422b0_0_3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30ae8422b0_0_379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0ae8422b0_0_379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0ae8422b0_0_379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30ae8422b0_0_379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0ae8422b0_0_379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0ae8422b0_0_379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0ae8422b0_0_379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30ae8422b0_0_379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30ae8422b0_0_379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130ae8422b0_0_379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130ae8422b0_0_379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30ae8422b0_0_379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130ae8422b0_0_379"/>
          <p:cNvSpPr txBox="1"/>
          <p:nvPr/>
        </p:nvSpPr>
        <p:spPr>
          <a:xfrm>
            <a:off x="2377800" y="1305625"/>
            <a:ext cx="7436400" cy="5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Modalidades 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DOMÉSTICA                                                               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 INSTITUCIONAL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LABORAL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CONTRA LA LIBERTAD REPRODUCTIVA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OBSTÉTRICA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MEDIÁTICA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CALLEJERA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DIGITAL / TELEMÁTICA</a:t>
            </a:r>
            <a:endParaRPr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0ae8422b0_0_328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30ae8422b0_0_328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130ae8422b0_0_328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30ae8422b0_0_328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30ae8422b0_0_328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130ae8422b0_0_328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30ae8422b0_0_328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30ae8422b0_0_328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30ae8422b0_0_328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30ae8422b0_0_328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130ae8422b0_0_328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130ae8422b0_0_328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30ae8422b0_0_328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30ae8422b0_0_328"/>
          <p:cNvSpPr txBox="1"/>
          <p:nvPr/>
        </p:nvSpPr>
        <p:spPr>
          <a:xfrm>
            <a:off x="2377800" y="1305625"/>
            <a:ext cx="7436400" cy="4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1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endParaRPr b="1" sz="31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SIMBÓLICA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 PSICOLÓGICA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ECONÓMICA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SEXUAL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 PATRIMONIAL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"/>
          <p:cNvSpPr/>
          <p:nvPr/>
        </p:nvSpPr>
        <p:spPr>
          <a:xfrm>
            <a:off x="-221225" y="110625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"/>
          <p:cNvSpPr txBox="1"/>
          <p:nvPr>
            <p:ph type="title"/>
          </p:nvPr>
        </p:nvSpPr>
        <p:spPr>
          <a:xfrm>
            <a:off x="1732675" y="-109600"/>
            <a:ext cx="9165600" cy="31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2857"/>
              <a:buFont typeface="Calibri"/>
              <a:buNone/>
            </a:pPr>
            <a:r>
              <a:t/>
            </a:r>
            <a:endParaRPr b="1" sz="3500">
              <a:solidFill>
                <a:srgbClr val="08080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2857"/>
              <a:buFont typeface="Calibri"/>
              <a:buNone/>
            </a:pPr>
            <a:r>
              <a:t/>
            </a:r>
            <a:endParaRPr b="1" sz="3500">
              <a:solidFill>
                <a:srgbClr val="08080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2857"/>
              <a:buFont typeface="Calibri"/>
              <a:buNone/>
            </a:pPr>
            <a:r>
              <a:rPr b="1" lang="es-ES" sz="3500">
                <a:solidFill>
                  <a:srgbClr val="1D4B37"/>
                </a:solidFill>
              </a:rPr>
              <a:t>La violencia en los medios de comunicación</a:t>
            </a:r>
            <a:endParaRPr b="1" sz="36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16129"/>
              <a:buFont typeface="Calibri"/>
              <a:buNone/>
            </a:pPr>
            <a:r>
              <a:rPr b="1" lang="es-ES" sz="3100">
                <a:solidFill>
                  <a:srgbClr val="1D4B37"/>
                </a:solidFill>
              </a:rPr>
              <a:t>se basa en los e</a:t>
            </a:r>
            <a:r>
              <a:rPr b="1" lang="es-ES" sz="3100">
                <a:solidFill>
                  <a:srgbClr val="1D4B37"/>
                </a:solidFill>
              </a:rPr>
              <a:t>stereotipos de género</a:t>
            </a:r>
            <a:endParaRPr b="1" sz="31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16129"/>
              <a:buFont typeface="Calibri"/>
              <a:buNone/>
            </a:pPr>
            <a:r>
              <a:t/>
            </a:r>
            <a:endParaRPr b="1" sz="31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16129"/>
              <a:buFont typeface="Calibri"/>
              <a:buNone/>
            </a:pPr>
            <a:r>
              <a:rPr lang="es-ES" sz="3100">
                <a:solidFill>
                  <a:srgbClr val="1D4B37"/>
                </a:solidFill>
              </a:rPr>
              <a:t>Son construcciones a partir de un modo patriarcal </a:t>
            </a:r>
            <a:endParaRPr sz="31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16129"/>
              <a:buFont typeface="Calibri"/>
              <a:buNone/>
            </a:pPr>
            <a:r>
              <a:rPr lang="es-ES" sz="3100">
                <a:solidFill>
                  <a:srgbClr val="1D4B37"/>
                </a:solidFill>
              </a:rPr>
              <a:t>de ver el mundo.</a:t>
            </a:r>
            <a:endParaRPr b="1" sz="3000">
              <a:solidFill>
                <a:srgbClr val="1D4B37"/>
              </a:solidFill>
            </a:endParaRPr>
          </a:p>
        </p:txBody>
      </p:sp>
      <p:sp>
        <p:nvSpPr>
          <p:cNvPr id="346" name="Google Shape;346;p2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"/>
          <p:cNvSpPr txBox="1"/>
          <p:nvPr/>
        </p:nvSpPr>
        <p:spPr>
          <a:xfrm>
            <a:off x="1567500" y="3650213"/>
            <a:ext cx="4085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700" u="none" cap="none" strike="noStrike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Agrupan características de personas o situaciones</a:t>
            </a:r>
            <a:r>
              <a:rPr b="1" lang="es-ES" sz="27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49" name="Google Shape;349;p2"/>
          <p:cNvSpPr txBox="1"/>
          <p:nvPr/>
        </p:nvSpPr>
        <p:spPr>
          <a:xfrm>
            <a:off x="9309925" y="3650225"/>
            <a:ext cx="97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"/>
          <p:cNvSpPr txBox="1"/>
          <p:nvPr/>
        </p:nvSpPr>
        <p:spPr>
          <a:xfrm>
            <a:off x="5880925" y="3633388"/>
            <a:ext cx="4922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ES" sz="2833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Sintetizan una información que permite comunicarnos</a:t>
            </a:r>
            <a:r>
              <a:rPr b="1" lang="es-ES" sz="3033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"/>
          <p:cNvSpPr txBox="1"/>
          <p:nvPr/>
        </p:nvSpPr>
        <p:spPr>
          <a:xfrm>
            <a:off x="5696575" y="5180375"/>
            <a:ext cx="97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"/>
          <p:cNvSpPr txBox="1"/>
          <p:nvPr/>
        </p:nvSpPr>
        <p:spPr>
          <a:xfrm>
            <a:off x="1567500" y="4616750"/>
            <a:ext cx="9778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"/>
          <p:cNvSpPr txBox="1"/>
          <p:nvPr>
            <p:ph type="title"/>
          </p:nvPr>
        </p:nvSpPr>
        <p:spPr>
          <a:xfrm>
            <a:off x="2285125" y="1636200"/>
            <a:ext cx="78360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rPr b="1" lang="es-ES" sz="3040">
                <a:solidFill>
                  <a:srgbClr val="080808"/>
                </a:solidFill>
              </a:rPr>
              <a:t>¿Qué hacer con los estereotipos? </a:t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308"/>
              <a:buFont typeface="Arial"/>
              <a:buNone/>
            </a:pPr>
            <a:r>
              <a:t/>
            </a:r>
            <a:endParaRPr b="1" sz="722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6578"/>
              <a:buFont typeface="Calibri"/>
              <a:buNone/>
            </a:pPr>
            <a:r>
              <a:t/>
            </a:r>
            <a:endParaRPr b="1" sz="3040">
              <a:solidFill>
                <a:srgbClr val="080808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40">
                <a:solidFill>
                  <a:srgbClr val="080808"/>
                </a:solidFill>
              </a:rPr>
              <a:t>e</a:t>
            </a:r>
            <a:r>
              <a:rPr b="1" lang="es-ES" sz="3040">
                <a:solidFill>
                  <a:srgbClr val="080808"/>
                </a:solidFill>
              </a:rPr>
              <a:t>liminarlos </a:t>
            </a:r>
            <a:endParaRPr b="1" sz="3040">
              <a:solidFill>
                <a:srgbClr val="080808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40">
                <a:solidFill>
                  <a:srgbClr val="080808"/>
                </a:solidFill>
              </a:rPr>
              <a:t>o</a:t>
            </a:r>
            <a:br>
              <a:rPr b="1" lang="es-ES" sz="3040">
                <a:solidFill>
                  <a:srgbClr val="080808"/>
                </a:solidFill>
              </a:rPr>
            </a:br>
            <a:r>
              <a:rPr b="1" lang="es-ES" sz="3040">
                <a:solidFill>
                  <a:srgbClr val="080808"/>
                </a:solidFill>
              </a:rPr>
              <a:t>desnegativizarlos y complejizarlos</a:t>
            </a:r>
            <a:endParaRPr b="1" sz="3040">
              <a:solidFill>
                <a:srgbClr val="080808"/>
              </a:solidFill>
            </a:endParaRPr>
          </a:p>
        </p:txBody>
      </p:sp>
      <p:sp>
        <p:nvSpPr>
          <p:cNvPr id="367" name="Google Shape;367;p3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"/>
          <p:cNvSpPr txBox="1"/>
          <p:nvPr>
            <p:ph type="title"/>
          </p:nvPr>
        </p:nvSpPr>
        <p:spPr>
          <a:xfrm>
            <a:off x="1505550" y="1732475"/>
            <a:ext cx="91809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b="1" lang="es-ES" sz="3277">
                <a:solidFill>
                  <a:srgbClr val="080808"/>
                </a:solidFill>
              </a:rPr>
              <a:t>El lenguaje sexista en los medios de comunicación</a:t>
            </a:r>
            <a:r>
              <a:rPr lang="es-ES" sz="3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s-ES" sz="3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entretenimiento </a:t>
            </a:r>
            <a:r>
              <a:rPr lang="es-ES" sz="3000">
                <a:solidFill>
                  <a:srgbClr val="080808"/>
                </a:solidFill>
              </a:rPr>
              <a:t>-</a:t>
            </a:r>
            <a:r>
              <a:rPr lang="es-ES" sz="3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ficción - reales</a:t>
            </a:r>
            <a:endParaRPr sz="3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br>
              <a:rPr lang="es-ES" sz="3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reproduce los estereotipos sexistas y no promueven estereotipos alternativos.</a:t>
            </a:r>
            <a:endParaRPr sz="3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"/>
          <p:cNvSpPr txBox="1"/>
          <p:nvPr/>
        </p:nvSpPr>
        <p:spPr>
          <a:xfrm>
            <a:off x="3527795" y="4357681"/>
            <a:ext cx="5258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0823305ef_0_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30823305ef_0_24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130823305ef_0_24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130823305ef_0_24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130823305ef_0_24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130823305ef_0_24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130823305ef_0_24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130823305ef_0_24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130823305ef_0_24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130823305ef_0_24"/>
          <p:cNvSpPr txBox="1"/>
          <p:nvPr>
            <p:ph type="title"/>
          </p:nvPr>
        </p:nvSpPr>
        <p:spPr>
          <a:xfrm>
            <a:off x="2890546" y="2151784"/>
            <a:ext cx="67536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130823305ef_0_24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130823305ef_0_24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130823305ef_0_24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g130823305ef_0_24"/>
          <p:cNvPicPr preferRelativeResize="0"/>
          <p:nvPr/>
        </p:nvPicPr>
        <p:blipFill rotWithShape="1">
          <a:blip r:embed="rId3">
            <a:alphaModFix/>
          </a:blip>
          <a:srcRect b="0" l="0" r="0" t="6454"/>
          <a:stretch/>
        </p:blipFill>
        <p:spPr>
          <a:xfrm>
            <a:off x="2373675" y="223888"/>
            <a:ext cx="7444651" cy="641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7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7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7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7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7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"/>
          <p:cNvSpPr txBox="1"/>
          <p:nvPr>
            <p:ph type="title"/>
          </p:nvPr>
        </p:nvSpPr>
        <p:spPr>
          <a:xfrm>
            <a:off x="2890550" y="2151774"/>
            <a:ext cx="67536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Calibri"/>
              <a:buNone/>
            </a:pP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Surgen movimientos de crítica a los modelos tradicionales en la comunicación.</a:t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Calibri"/>
              <a:buNone/>
            </a:pPr>
            <a:b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Buscan una mayor democratización de los estereotipos de género en la comunicación. </a:t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7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7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"/>
          <p:cNvSpPr txBox="1"/>
          <p:nvPr/>
        </p:nvSpPr>
        <p:spPr>
          <a:xfrm>
            <a:off x="3527795" y="4357681"/>
            <a:ext cx="52585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7"/>
          <p:cNvPicPr preferRelativeResize="0"/>
          <p:nvPr/>
        </p:nvPicPr>
        <p:blipFill rotWithShape="1">
          <a:blip r:embed="rId3">
            <a:alphaModFix/>
          </a:blip>
          <a:srcRect b="11307" l="13760" r="14570" t="16946"/>
          <a:stretch/>
        </p:blipFill>
        <p:spPr>
          <a:xfrm>
            <a:off x="185800" y="252700"/>
            <a:ext cx="11649774" cy="59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0ae8422b0_0_3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30ae8422b0_0_345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30ae8422b0_0_345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30ae8422b0_0_345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130ae8422b0_0_345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30ae8422b0_0_345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30ae8422b0_0_345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30ae8422b0_0_345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30ae8422b0_0_345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30ae8422b0_0_345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0ae8422b0_0_345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0ae8422b0_0_345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0ae8422b0_0_345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30ae8422b0_0_345"/>
          <p:cNvSpPr txBox="1"/>
          <p:nvPr/>
        </p:nvSpPr>
        <p:spPr>
          <a:xfrm>
            <a:off x="1198650" y="2354813"/>
            <a:ext cx="9794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LA VIOLENCIA </a:t>
            </a: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CONTRA LAS MUJERES ES LA MANIFESTACIÓN EXPRESA Y EXTREMA DE UNA SITUACIÓN DE MAYOR  PRECARIEDAD HISTÓRICA, SOCIAL Y CULTURAL DE LAS MUJERES. 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0823305ef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30823305ef_0_5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30823305ef_0_5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130823305ef_0_5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130823305ef_0_5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130823305ef_0_5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130823305ef_0_5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130823305ef_0_5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130823305ef_0_5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130823305ef_0_5"/>
          <p:cNvSpPr txBox="1"/>
          <p:nvPr>
            <p:ph type="title"/>
          </p:nvPr>
        </p:nvSpPr>
        <p:spPr>
          <a:xfrm>
            <a:off x="2890546" y="2151784"/>
            <a:ext cx="67536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130823305ef_0_5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130823305ef_0_5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130823305ef_0_5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g130823305e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475" y="1995250"/>
            <a:ext cx="6888074" cy="38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130823305ef_0_5"/>
          <p:cNvSpPr txBox="1"/>
          <p:nvPr/>
        </p:nvSpPr>
        <p:spPr>
          <a:xfrm>
            <a:off x="3248525" y="220600"/>
            <a:ext cx="57972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48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750">
                <a:solidFill>
                  <a:schemeClr val="dk1"/>
                </a:solidFill>
              </a:rPr>
              <a:t>Carolina Sandoval cuenta la angustia que vive con su pequeña hija</a:t>
            </a:r>
            <a:endParaRPr b="1" sz="1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highlight>
                  <a:srgbClr val="FFFFFF"/>
                </a:highlight>
              </a:rPr>
              <a:t>La conductora venezolana reveló el difícil momento que está atravesando con su pequeña hija Amalia Victoria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"/>
          <p:cNvSpPr txBox="1"/>
          <p:nvPr>
            <p:ph type="title"/>
          </p:nvPr>
        </p:nvSpPr>
        <p:spPr>
          <a:xfrm>
            <a:off x="1917300" y="1449025"/>
            <a:ext cx="86832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b="1" lang="es-ES" sz="3100">
                <a:solidFill>
                  <a:srgbClr val="080808"/>
                </a:solidFill>
              </a:rPr>
              <a:t>Los estereotipos afectan nuestra subjetividad.</a:t>
            </a:r>
            <a:endParaRPr b="1" sz="3100">
              <a:solidFill>
                <a:srgbClr val="080808"/>
              </a:solidFill>
            </a:endParaRPr>
          </a:p>
        </p:txBody>
      </p:sp>
      <p:sp>
        <p:nvSpPr>
          <p:cNvPr id="455" name="Google Shape;455;p5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"/>
          <p:cNvSpPr txBox="1"/>
          <p:nvPr/>
        </p:nvSpPr>
        <p:spPr>
          <a:xfrm>
            <a:off x="2285100" y="3130900"/>
            <a:ext cx="76218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imagen que la sociedad nos devuelve como </a:t>
            </a:r>
            <a:endParaRPr b="1" sz="1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hombres – mujeres – trans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negativa, veremos limitada nuestra inserción social.</a:t>
            </a:r>
            <a:endParaRPr b="1" sz="17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30b4d8fc94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130b4d8fc94_0_0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130b4d8fc94_0_0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130b4d8fc94_0_0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130b4d8fc94_0_0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130b4d8fc94_0_0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130b4d8fc94_0_0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130b4d8fc94_0_0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130b4d8fc94_0_0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130b4d8fc94_0_0"/>
          <p:cNvSpPr txBox="1"/>
          <p:nvPr>
            <p:ph type="title"/>
          </p:nvPr>
        </p:nvSpPr>
        <p:spPr>
          <a:xfrm>
            <a:off x="1994100" y="1793250"/>
            <a:ext cx="82038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lang="es-ES" sz="3200">
                <a:solidFill>
                  <a:srgbClr val="080808"/>
                </a:solidFill>
              </a:rPr>
              <a:t>En el ámbito de la comunicación s</a:t>
            </a:r>
            <a:r>
              <a:rPr lang="es-ES" sz="32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urgen movimientos de crítica a los modelos tradicionales. Buscan una mayor democratización de los estereotipos de género. </a:t>
            </a:r>
            <a:endParaRPr sz="32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130b4d8fc94_0_0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130b4d8fc94_0_0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8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8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8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8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8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8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8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8"/>
          <p:cNvSpPr txBox="1"/>
          <p:nvPr>
            <p:ph type="title"/>
          </p:nvPr>
        </p:nvSpPr>
        <p:spPr>
          <a:xfrm>
            <a:off x="1991025" y="1636200"/>
            <a:ext cx="8406600" cy="3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En síntesis el lenguaje sexista:</a:t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080808"/>
              </a:solidFill>
            </a:endParaRPr>
          </a:p>
          <a:p>
            <a:pPr indent="-4572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Char char="●"/>
            </a:pP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600">
                <a:solidFill>
                  <a:srgbClr val="080808"/>
                </a:solidFill>
              </a:rPr>
              <a:t>reproduce</a:t>
            </a: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la visión patriarcal del mundo, </a:t>
            </a:r>
            <a:endParaRPr sz="3600">
              <a:solidFill>
                <a:srgbClr val="080808"/>
              </a:solidFill>
            </a:endParaRPr>
          </a:p>
          <a:p>
            <a:pPr indent="-4572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Char char="●"/>
            </a:pP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constituye violencia simbólica</a:t>
            </a:r>
            <a:r>
              <a:rPr lang="es-ES" sz="3600">
                <a:solidFill>
                  <a:srgbClr val="080808"/>
                </a:solidFill>
              </a:rPr>
              <a:t>,</a:t>
            </a:r>
            <a:endParaRPr sz="3600">
              <a:solidFill>
                <a:srgbClr val="080808"/>
              </a:solidFill>
            </a:endParaRPr>
          </a:p>
          <a:p>
            <a:pPr indent="-4572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Char char="●"/>
            </a:pPr>
            <a:r>
              <a:rPr lang="es-ES" sz="3600">
                <a:solidFill>
                  <a:srgbClr val="080808"/>
                </a:solidFill>
              </a:rPr>
              <a:t>e</a:t>
            </a: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xpresa desigualdades y </a:t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Char char="●"/>
            </a:pPr>
            <a:r>
              <a:rPr lang="es-ES" sz="3600">
                <a:solidFill>
                  <a:srgbClr val="080808"/>
                </a:solidFill>
              </a:rPr>
              <a:t>expresa</a:t>
            </a:r>
            <a:r>
              <a:rPr lang="es-ES" sz="36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la subordinación de lo femenino a lo masculino. </a:t>
            </a:r>
            <a:endParaRPr sz="36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8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8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0ae8422b0_0_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30ae8422b0_0_21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0ae8422b0_0_21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30ae8422b0_0_21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30ae8422b0_0_21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30ae8422b0_0_21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30ae8422b0_0_21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30ae8422b0_0_21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30ae8422b0_0_21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30ae8422b0_0_21"/>
          <p:cNvSpPr txBox="1"/>
          <p:nvPr>
            <p:ph type="title"/>
          </p:nvPr>
        </p:nvSpPr>
        <p:spPr>
          <a:xfrm>
            <a:off x="2422450" y="1360378"/>
            <a:ext cx="74694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98480"/>
              <a:buFont typeface="Calibri"/>
              <a:buNone/>
            </a:pPr>
            <a:r>
              <a:rPr b="1" lang="es-ES" sz="3655">
                <a:solidFill>
                  <a:srgbClr val="1D4B37"/>
                </a:solidFill>
              </a:rPr>
              <a:t>Violencia sexual y violencia sexista</a:t>
            </a:r>
            <a:endParaRPr b="1" sz="3655">
              <a:solidFill>
                <a:srgbClr val="1D4B3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16129"/>
              <a:buFont typeface="Calibri"/>
              <a:buNone/>
            </a:pPr>
            <a:r>
              <a:t/>
            </a:r>
            <a:endParaRPr b="1" sz="31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8163"/>
              <a:buFont typeface="Arial"/>
              <a:buNone/>
            </a:pPr>
            <a:r>
              <a:rPr b="1" lang="es-ES" sz="2722">
                <a:solidFill>
                  <a:srgbClr val="1D4B37"/>
                </a:solidFill>
              </a:rPr>
              <a:t>HECHOS DE CONNOTACIÓN SEXISTA</a:t>
            </a:r>
            <a:endParaRPr sz="2722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ct val="70462"/>
              <a:buFont typeface="Arial"/>
              <a:buNone/>
            </a:pPr>
            <a:r>
              <a:rPr b="1" lang="es-ES" sz="3122">
                <a:solidFill>
                  <a:srgbClr val="1D4B37"/>
                </a:solidFill>
              </a:rPr>
              <a:t>Actos de discriminación-opresión-explotación</a:t>
            </a:r>
            <a:endParaRPr b="1" sz="3122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82129"/>
              <a:buFont typeface="Arial"/>
              <a:buNone/>
            </a:pPr>
            <a:r>
              <a:rPr b="1" lang="es-ES" sz="2922">
                <a:solidFill>
                  <a:srgbClr val="1D4B37"/>
                </a:solidFill>
              </a:rPr>
              <a:t>basados en el sexo</a:t>
            </a:r>
            <a:endParaRPr b="1" sz="2922">
              <a:solidFill>
                <a:srgbClr val="1D4B37"/>
              </a:solidFill>
            </a:endParaRPr>
          </a:p>
        </p:txBody>
      </p:sp>
      <p:sp>
        <p:nvSpPr>
          <p:cNvPr id="129" name="Google Shape;129;g130ae8422b0_0_21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30ae8422b0_0_21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30ae8422b0_0_21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30ae8422b0_0_21"/>
          <p:cNvSpPr txBox="1"/>
          <p:nvPr/>
        </p:nvSpPr>
        <p:spPr>
          <a:xfrm>
            <a:off x="1553200" y="3831588"/>
            <a:ext cx="9207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s-ES" sz="25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HECHOS DE CONNOTACIÓN SEXUADA</a:t>
            </a:r>
            <a:endParaRPr sz="25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s-ES" sz="27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Prácticas de índole sexual</a:t>
            </a:r>
            <a:endParaRPr sz="27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s-ES" sz="27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abuso – acoso – trata</a:t>
            </a:r>
            <a:endParaRPr sz="27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0ae8422b0_0_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0ae8422b0_0_38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0ae8422b0_0_38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0ae8422b0_0_38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0ae8422b0_0_38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0ae8422b0_0_38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0ae8422b0_0_38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0ae8422b0_0_38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0ae8422b0_0_38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30ae8422b0_0_38"/>
          <p:cNvSpPr txBox="1"/>
          <p:nvPr>
            <p:ph type="title"/>
          </p:nvPr>
        </p:nvSpPr>
        <p:spPr>
          <a:xfrm>
            <a:off x="2422450" y="1360378"/>
            <a:ext cx="74694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1D4B3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Google Shape;147;g130ae8422b0_0_38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30ae8422b0_0_38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30ae8422b0_0_38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30ae8422b0_0_38"/>
          <p:cNvSpPr txBox="1"/>
          <p:nvPr/>
        </p:nvSpPr>
        <p:spPr>
          <a:xfrm>
            <a:off x="1671050" y="3780375"/>
            <a:ext cx="92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D4B3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1" name="Google Shape;151;g130ae8422b0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450" y="723500"/>
            <a:ext cx="7967050" cy="50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0ae8422b0_0_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30ae8422b0_0_56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30ae8422b0_0_56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30ae8422b0_0_56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0ae8422b0_0_56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30ae8422b0_0_56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30ae8422b0_0_56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0ae8422b0_0_56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30ae8422b0_0_56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30ae8422b0_0_56"/>
          <p:cNvSpPr txBox="1"/>
          <p:nvPr>
            <p:ph type="title"/>
          </p:nvPr>
        </p:nvSpPr>
        <p:spPr>
          <a:xfrm>
            <a:off x="2422450" y="1360378"/>
            <a:ext cx="74694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1D4B3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" name="Google Shape;166;g130ae8422b0_0_56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30ae8422b0_0_56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30ae8422b0_0_56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30ae8422b0_0_56"/>
          <p:cNvSpPr txBox="1"/>
          <p:nvPr/>
        </p:nvSpPr>
        <p:spPr>
          <a:xfrm>
            <a:off x="1671050" y="3780375"/>
            <a:ext cx="92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D4B3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0" name="Google Shape;170;g130ae8422b0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026" y="755923"/>
            <a:ext cx="7625950" cy="5329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0ae8422b0_0_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30ae8422b0_0_74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30ae8422b0_0_74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30ae8422b0_0_74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30ae8422b0_0_74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30ae8422b0_0_74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30ae8422b0_0_74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30ae8422b0_0_74"/>
          <p:cNvSpPr/>
          <p:nvPr/>
        </p:nvSpPr>
        <p:spPr>
          <a:xfrm rot="2700000">
            <a:off x="3399812" y="73493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30ae8422b0_0_74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30ae8422b0_0_74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30ae8422b0_0_74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30ae8422b0_0_74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30ae8422b0_0_74"/>
          <p:cNvSpPr txBox="1"/>
          <p:nvPr/>
        </p:nvSpPr>
        <p:spPr>
          <a:xfrm>
            <a:off x="1671050" y="3780375"/>
            <a:ext cx="92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D4B3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8" name="Google Shape;188;g130ae8422b0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301" y="607725"/>
            <a:ext cx="3757763" cy="5235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 rot="2700000">
            <a:off x="2698395" y="-114460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 txBox="1"/>
          <p:nvPr>
            <p:ph type="ctrTitle"/>
          </p:nvPr>
        </p:nvSpPr>
        <p:spPr>
          <a:xfrm>
            <a:off x="2414175" y="1825764"/>
            <a:ext cx="7983300" cy="26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Calibri"/>
              <a:buNone/>
            </a:pPr>
            <a:r>
              <a:t/>
            </a:r>
            <a:endParaRPr b="1" sz="3600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Calibri"/>
              <a:buNone/>
            </a:pPr>
            <a:r>
              <a:rPr b="1" lang="es-ES" sz="3600">
                <a:solidFill>
                  <a:srgbClr val="1D4B37"/>
                </a:solidFill>
              </a:rPr>
              <a:t>Las violencias son constructos               sociales, culturales e históricos.</a:t>
            </a:r>
            <a:endParaRPr b="1" sz="36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Calibri"/>
              <a:buNone/>
            </a:pPr>
            <a:r>
              <a:t/>
            </a:r>
            <a:endParaRPr b="1" sz="3600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b="1" lang="es-ES" sz="3333">
                <a:solidFill>
                  <a:srgbClr val="1D4B37"/>
                </a:solidFill>
              </a:rPr>
              <a:t>La violencia es un continuo y</a:t>
            </a:r>
            <a:endParaRPr b="1" sz="3333">
              <a:solidFill>
                <a:srgbClr val="1D4B3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8000"/>
              <a:buFont typeface="Palatino Linotype"/>
              <a:buNone/>
            </a:pPr>
            <a:r>
              <a:rPr b="1" lang="es-ES" sz="3333">
                <a:solidFill>
                  <a:srgbClr val="1D4B37"/>
                </a:solidFill>
              </a:rPr>
              <a:t>puede describirse con la figura de un iceberg.</a:t>
            </a:r>
            <a:endParaRPr b="1" sz="3933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Calibri"/>
              <a:buNone/>
            </a:pPr>
            <a:r>
              <a:t/>
            </a:r>
            <a:endParaRPr sz="3600">
              <a:solidFill>
                <a:srgbClr val="080808"/>
              </a:solidFill>
            </a:endParaRPr>
          </a:p>
        </p:txBody>
      </p:sp>
      <p:sp>
        <p:nvSpPr>
          <p:cNvPr id="203" name="Google Shape;203;p1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0ae8422b0_0_2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30ae8422b0_0_258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30ae8422b0_0_258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30ae8422b0_0_258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30ae8422b0_0_258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30ae8422b0_0_258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30ae8422b0_0_258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30ae8422b0_0_258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30ae8422b0_0_258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30ae8422b0_0_258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30ae8422b0_0_258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30ae8422b0_0_258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30ae8422b0_0_258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30ae8422b0_0_258"/>
          <p:cNvSpPr txBox="1"/>
          <p:nvPr/>
        </p:nvSpPr>
        <p:spPr>
          <a:xfrm>
            <a:off x="2283025" y="1637475"/>
            <a:ext cx="743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La violencia es un continuo 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puede describirse con la figura de un iceberg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130ae8422b0_0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425" y="73750"/>
            <a:ext cx="8454756" cy="67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0ae8422b0_0_2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30ae8422b0_0_276"/>
          <p:cNvSpPr/>
          <p:nvPr/>
        </p:nvSpPr>
        <p:spPr>
          <a:xfrm rot="2700000">
            <a:off x="81875" y="-1385985"/>
            <a:ext cx="2426221" cy="3613199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30ae8422b0_0_276"/>
          <p:cNvSpPr/>
          <p:nvPr/>
        </p:nvSpPr>
        <p:spPr>
          <a:xfrm rot="2700000">
            <a:off x="1570545" y="-338394"/>
            <a:ext cx="1636865" cy="163686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30ae8422b0_0_276"/>
          <p:cNvSpPr/>
          <p:nvPr/>
        </p:nvSpPr>
        <p:spPr>
          <a:xfrm rot="2700000">
            <a:off x="9627153" y="-5997"/>
            <a:ext cx="4061650" cy="2549527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30ae8422b0_0_276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30ae8422b0_0_276"/>
          <p:cNvSpPr/>
          <p:nvPr/>
        </p:nvSpPr>
        <p:spPr>
          <a:xfrm rot="2700000">
            <a:off x="-30342" y="5199083"/>
            <a:ext cx="2446513" cy="2367671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30ae8422b0_0_276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30ae8422b0_0_276"/>
          <p:cNvSpPr/>
          <p:nvPr/>
        </p:nvSpPr>
        <p:spPr>
          <a:xfrm rot="2700000">
            <a:off x="3399812" y="735482"/>
            <a:ext cx="5392376" cy="5392376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30ae8422b0_0_276"/>
          <p:cNvSpPr/>
          <p:nvPr/>
        </p:nvSpPr>
        <p:spPr>
          <a:xfrm rot="2700000">
            <a:off x="2698395" y="34065"/>
            <a:ext cx="6795212" cy="6795212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30ae8422b0_0_276"/>
          <p:cNvSpPr/>
          <p:nvPr/>
        </p:nvSpPr>
        <p:spPr>
          <a:xfrm rot="2700000">
            <a:off x="9628117" y="5458161"/>
            <a:ext cx="2234876" cy="2572359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30ae8422b0_0_276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30ae8422b0_0_276"/>
          <p:cNvSpPr txBox="1"/>
          <p:nvPr/>
        </p:nvSpPr>
        <p:spPr>
          <a:xfrm>
            <a:off x="3527795" y="4357681"/>
            <a:ext cx="5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30ae8422b0_0_276"/>
          <p:cNvSpPr txBox="1"/>
          <p:nvPr/>
        </p:nvSpPr>
        <p:spPr>
          <a:xfrm>
            <a:off x="2385550" y="3144725"/>
            <a:ext cx="75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30ae8422b0_0_276"/>
          <p:cNvSpPr txBox="1"/>
          <p:nvPr/>
        </p:nvSpPr>
        <p:spPr>
          <a:xfrm>
            <a:off x="1106125" y="906900"/>
            <a:ext cx="9794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La violencia como constructo social es reversible y modificable.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Los factores culturales, sociales, históricos y de sensibilidad humana tienden a crear mecanismos para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INVISIBILIZARLA y NATURALIZARLA</a:t>
            </a: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Los vínculos violentos NO son normales ni naturales.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D4B37"/>
                </a:solidFill>
                <a:latin typeface="Calibri"/>
                <a:ea typeface="Calibri"/>
                <a:cs typeface="Calibri"/>
                <a:sym typeface="Calibri"/>
              </a:rPr>
              <a:t>El primer vehículo de violencia es el LENGUAJE.</a:t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D4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2022-05-31T18:26:10Z</dcterms:created>
  <dc:creator>Gladys Esperanza</dc:creator>
</cp:coreProperties>
</file>