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15F3E8-96E4-4A14-B19B-007F473D8E99}" type="datetimeFigureOut">
              <a:rPr lang="es-AR" smtClean="0"/>
              <a:t>6/9/2022</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8A76A1-DBE4-4031-9D1C-762315875293}" type="slidenum">
              <a:rPr lang="es-AR" smtClean="0"/>
              <a:t>‹Nº›</a:t>
            </a:fld>
            <a:endParaRPr lang="es-AR"/>
          </a:p>
        </p:txBody>
      </p:sp>
    </p:spTree>
    <p:extLst>
      <p:ext uri="{BB962C8B-B14F-4D97-AF65-F5344CB8AC3E}">
        <p14:creationId xmlns:p14="http://schemas.microsoft.com/office/powerpoint/2010/main" val="781562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8" name="Google Shape;19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100">
              <a:latin typeface="Arial"/>
              <a:ea typeface="Arial"/>
              <a:cs typeface="Arial"/>
              <a:sym typeface="Arial"/>
            </a:endParaRPr>
          </a:p>
        </p:txBody>
      </p:sp>
    </p:spTree>
    <p:extLst>
      <p:ext uri="{BB962C8B-B14F-4D97-AF65-F5344CB8AC3E}">
        <p14:creationId xmlns:p14="http://schemas.microsoft.com/office/powerpoint/2010/main" val="154657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8" name="Google Shape;19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100">
              <a:latin typeface="Arial"/>
              <a:ea typeface="Arial"/>
              <a:cs typeface="Arial"/>
              <a:sym typeface="Arial"/>
            </a:endParaRPr>
          </a:p>
        </p:txBody>
      </p:sp>
    </p:spTree>
    <p:extLst>
      <p:ext uri="{BB962C8B-B14F-4D97-AF65-F5344CB8AC3E}">
        <p14:creationId xmlns:p14="http://schemas.microsoft.com/office/powerpoint/2010/main" val="1428337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6" name="Google Shape;21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6066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794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6/9/2022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1285582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6/9/2022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3631900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6/9/2022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118726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5"/>
        <p:cNvGrpSpPr/>
        <p:nvPr/>
      </p:nvGrpSpPr>
      <p:grpSpPr>
        <a:xfrm>
          <a:off x="0" y="0"/>
          <a:ext cx="0" cy="0"/>
          <a:chOff x="0" y="0"/>
          <a:chExt cx="0" cy="0"/>
        </a:xfrm>
      </p:grpSpPr>
      <p:sp>
        <p:nvSpPr>
          <p:cNvPr id="16" name="Google Shape;16;p15"/>
          <p:cNvSpPr/>
          <p:nvPr/>
        </p:nvSpPr>
        <p:spPr>
          <a:xfrm>
            <a:off x="10058401" y="876300"/>
            <a:ext cx="1733551" cy="577851"/>
          </a:xfrm>
          <a:prstGeom prst="triangle">
            <a:avLst>
              <a:gd name="adj" fmla="val 32426"/>
            </a:avLst>
          </a:prstGeom>
          <a:solidFill>
            <a:srgbClr val="263248"/>
          </a:solidFill>
          <a:ln>
            <a:noFill/>
          </a:ln>
        </p:spPr>
        <p:txBody>
          <a:bodyPr spcFirstLastPara="1" wrap="square" lIns="121900" tIns="121900" rIns="121900" bIns="121900"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grpSp>
        <p:nvGrpSpPr>
          <p:cNvPr id="17" name="Google Shape;17;p15"/>
          <p:cNvGrpSpPr/>
          <p:nvPr/>
        </p:nvGrpSpPr>
        <p:grpSpPr>
          <a:xfrm>
            <a:off x="0" y="-8467"/>
            <a:ext cx="11548533" cy="6866467"/>
            <a:chOff x="0" y="-7088"/>
            <a:chExt cx="8661398" cy="5150588"/>
          </a:xfrm>
        </p:grpSpPr>
        <p:sp>
          <p:nvSpPr>
            <p:cNvPr id="18" name="Google Shape;18;p15"/>
            <p:cNvSpPr/>
            <p:nvPr/>
          </p:nvSpPr>
          <p:spPr>
            <a:xfrm>
              <a:off x="0" y="-737"/>
              <a:ext cx="3524249" cy="5144237"/>
            </a:xfrm>
            <a:prstGeom prst="rect">
              <a:avLst/>
            </a:prstGeom>
            <a:solidFill>
              <a:srgbClr val="C7D3E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sp>
          <p:nvSpPr>
            <p:cNvPr id="19" name="Google Shape;19;p15"/>
            <p:cNvSpPr/>
            <p:nvPr/>
          </p:nvSpPr>
          <p:spPr>
            <a:xfrm rot="10800000" flipH="1">
              <a:off x="3517899" y="-7088"/>
              <a:ext cx="5143499" cy="5144237"/>
            </a:xfrm>
            <a:prstGeom prst="rtTriangle">
              <a:avLst/>
            </a:prstGeom>
            <a:solidFill>
              <a:srgbClr val="C7D3E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grpSp>
      <p:grpSp>
        <p:nvGrpSpPr>
          <p:cNvPr id="20" name="Google Shape;20;p15"/>
          <p:cNvGrpSpPr/>
          <p:nvPr/>
        </p:nvGrpSpPr>
        <p:grpSpPr>
          <a:xfrm rot="10800000" flipH="1">
            <a:off x="0" y="1454151"/>
            <a:ext cx="11810999" cy="3949700"/>
            <a:chOff x="-8178042" y="-4493254"/>
            <a:chExt cx="19508069" cy="6522736"/>
          </a:xfrm>
        </p:grpSpPr>
        <p:sp>
          <p:nvSpPr>
            <p:cNvPr id="21" name="Google Shape;21;p15"/>
            <p:cNvSpPr/>
            <p:nvPr/>
          </p:nvSpPr>
          <p:spPr>
            <a:xfrm>
              <a:off x="-8178042" y="-4493254"/>
              <a:ext cx="12966924" cy="6522736"/>
            </a:xfrm>
            <a:prstGeom prst="rect">
              <a:avLst/>
            </a:prstGeom>
            <a:solidFill>
              <a:srgbClr val="3F537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sp>
          <p:nvSpPr>
            <p:cNvPr id="22" name="Google Shape;22;p15"/>
            <p:cNvSpPr/>
            <p:nvPr/>
          </p:nvSpPr>
          <p:spPr>
            <a:xfrm>
              <a:off x="4806361" y="-4493254"/>
              <a:ext cx="6523666" cy="6522736"/>
            </a:xfrm>
            <a:prstGeom prst="rtTriangle">
              <a:avLst/>
            </a:prstGeom>
            <a:solidFill>
              <a:srgbClr val="3F537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grpSp>
      <p:grpSp>
        <p:nvGrpSpPr>
          <p:cNvPr id="23" name="Google Shape;23;p15"/>
          <p:cNvGrpSpPr/>
          <p:nvPr/>
        </p:nvGrpSpPr>
        <p:grpSpPr>
          <a:xfrm>
            <a:off x="4902200" y="5704418"/>
            <a:ext cx="7308851" cy="577849"/>
            <a:chOff x="5582265" y="4646738"/>
            <a:chExt cx="5480829" cy="432996"/>
          </a:xfrm>
        </p:grpSpPr>
        <p:sp>
          <p:nvSpPr>
            <p:cNvPr id="24" name="Google Shape;24;p15"/>
            <p:cNvSpPr/>
            <p:nvPr/>
          </p:nvSpPr>
          <p:spPr>
            <a:xfrm rot="10800000">
              <a:off x="5582265" y="4948091"/>
              <a:ext cx="393642" cy="131643"/>
            </a:xfrm>
            <a:prstGeom prst="triangle">
              <a:avLst>
                <a:gd name="adj" fmla="val 32426"/>
              </a:avLst>
            </a:prstGeom>
            <a:solidFill>
              <a:srgbClr val="D26F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grpSp>
          <p:nvGrpSpPr>
            <p:cNvPr id="25" name="Google Shape;25;p15"/>
            <p:cNvGrpSpPr/>
            <p:nvPr/>
          </p:nvGrpSpPr>
          <p:grpSpPr>
            <a:xfrm flipH="1">
              <a:off x="5585440" y="4646738"/>
              <a:ext cx="5477654" cy="304525"/>
              <a:chOff x="-24158755" y="330075"/>
              <a:chExt cx="30567270" cy="1699361"/>
            </a:xfrm>
          </p:grpSpPr>
          <p:sp>
            <p:nvSpPr>
              <p:cNvPr id="26" name="Google Shape;26;p15"/>
              <p:cNvSpPr/>
              <p:nvPr/>
            </p:nvSpPr>
            <p:spPr>
              <a:xfrm>
                <a:off x="-24158755" y="330075"/>
                <a:ext cx="28910912" cy="1699361"/>
              </a:xfrm>
              <a:prstGeom prst="rect">
                <a:avLst/>
              </a:prstGeom>
              <a:solidFill>
                <a:srgbClr val="FF98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sp>
            <p:nvSpPr>
              <p:cNvPr id="27" name="Google Shape;27;p15"/>
              <p:cNvSpPr/>
              <p:nvPr/>
            </p:nvSpPr>
            <p:spPr>
              <a:xfrm>
                <a:off x="4707873" y="330075"/>
                <a:ext cx="1700642" cy="1699361"/>
              </a:xfrm>
              <a:prstGeom prst="rtTriangle">
                <a:avLst/>
              </a:prstGeom>
              <a:solidFill>
                <a:srgbClr val="FF98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grpSp>
      </p:grpSp>
      <p:sp>
        <p:nvSpPr>
          <p:cNvPr id="28" name="Google Shape;28;p15"/>
          <p:cNvSpPr txBox="1">
            <a:spLocks noGrp="1"/>
          </p:cNvSpPr>
          <p:nvPr>
            <p:ph type="ctrTitle"/>
          </p:nvPr>
        </p:nvSpPr>
        <p:spPr>
          <a:xfrm>
            <a:off x="914400" y="1454333"/>
            <a:ext cx="7157200" cy="39492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800"/>
              <a:buFont typeface="Calibri"/>
              <a:buNone/>
              <a:defRPr sz="6400"/>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a:endParaRPr/>
          </a:p>
        </p:txBody>
      </p:sp>
    </p:spTree>
    <p:extLst>
      <p:ext uri="{BB962C8B-B14F-4D97-AF65-F5344CB8AC3E}">
        <p14:creationId xmlns:p14="http://schemas.microsoft.com/office/powerpoint/2010/main" val="2638622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6/9/2022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2975672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AC6B7A86-3E85-4FB8-B7EB-30085989A802}" type="datetimeFigureOut">
              <a:rPr lang="es-AR" smtClean="0"/>
              <a:t>6/9/2022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375353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AC6B7A86-3E85-4FB8-B7EB-30085989A802}" type="datetimeFigureOut">
              <a:rPr lang="es-AR" smtClean="0"/>
              <a:t>6/9/2022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204943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AC6B7A86-3E85-4FB8-B7EB-30085989A802}" type="datetimeFigureOut">
              <a:rPr lang="es-AR" smtClean="0"/>
              <a:t>6/9/2022</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220181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AC6B7A86-3E85-4FB8-B7EB-30085989A802}" type="datetimeFigureOut">
              <a:rPr lang="es-AR" smtClean="0"/>
              <a:t>6/9/2022</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167551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C6B7A86-3E85-4FB8-B7EB-30085989A802}" type="datetimeFigureOut">
              <a:rPr lang="es-AR" smtClean="0"/>
              <a:t>6/9/2022</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1413948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C6B7A86-3E85-4FB8-B7EB-30085989A802}" type="datetimeFigureOut">
              <a:rPr lang="es-AR" smtClean="0"/>
              <a:t>6/9/2022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28732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C6B7A86-3E85-4FB8-B7EB-30085989A802}" type="datetimeFigureOut">
              <a:rPr lang="es-AR" smtClean="0"/>
              <a:t>6/9/2022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395464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B7A86-3E85-4FB8-B7EB-30085989A802}" type="datetimeFigureOut">
              <a:rPr lang="es-AR" smtClean="0"/>
              <a:t>6/9/2022</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2FA53-40C4-4875-9690-7387E3805A5A}" type="slidenum">
              <a:rPr lang="es-AR" smtClean="0"/>
              <a:t>‹Nº›</a:t>
            </a:fld>
            <a:endParaRPr lang="es-AR"/>
          </a:p>
        </p:txBody>
      </p:sp>
    </p:spTree>
    <p:extLst>
      <p:ext uri="{BB962C8B-B14F-4D97-AF65-F5344CB8AC3E}">
        <p14:creationId xmlns:p14="http://schemas.microsoft.com/office/powerpoint/2010/main" val="1825045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
          <p:cNvSpPr txBox="1">
            <a:spLocks noGrp="1"/>
          </p:cNvSpPr>
          <p:nvPr>
            <p:ph type="ctrTitle"/>
          </p:nvPr>
        </p:nvSpPr>
        <p:spPr>
          <a:xfrm>
            <a:off x="285751" y="1619251"/>
            <a:ext cx="6923941" cy="3333749"/>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FFFFFF"/>
              </a:buClr>
              <a:buSzPts val="4800"/>
              <a:buFont typeface="Roboto Condensed"/>
              <a:buNone/>
            </a:pPr>
            <a:r>
              <a:rPr lang="es-AR" sz="3200" b="1" dirty="0" smtClean="0">
                <a:solidFill>
                  <a:srgbClr val="FFFFFF"/>
                </a:solidFill>
                <a:latin typeface="Calibri"/>
                <a:ea typeface="Calibri"/>
                <a:cs typeface="Calibri"/>
                <a:sym typeface="Calibri"/>
              </a:rPr>
              <a:t>PP3: Desarrollo e implementación de proyectos.</a:t>
            </a:r>
            <a:br>
              <a:rPr lang="es-AR" sz="3200" b="1" dirty="0" smtClean="0">
                <a:solidFill>
                  <a:srgbClr val="FFFFFF"/>
                </a:solidFill>
                <a:latin typeface="Calibri"/>
                <a:ea typeface="Calibri"/>
                <a:cs typeface="Calibri"/>
                <a:sym typeface="Calibri"/>
              </a:rPr>
            </a:br>
            <a:r>
              <a:rPr lang="es-AR" sz="3200" b="1" i="1" dirty="0" smtClean="0">
                <a:solidFill>
                  <a:srgbClr val="FFFFFF"/>
                </a:solidFill>
                <a:latin typeface="Calibri"/>
                <a:ea typeface="Calibri"/>
                <a:cs typeface="Calibri"/>
                <a:sym typeface="Calibri"/>
              </a:rPr>
              <a:t/>
            </a:r>
            <a:br>
              <a:rPr lang="es-AR" sz="3200" b="1" i="1" dirty="0" smtClean="0">
                <a:solidFill>
                  <a:srgbClr val="FFFFFF"/>
                </a:solidFill>
                <a:latin typeface="Calibri"/>
                <a:ea typeface="Calibri"/>
                <a:cs typeface="Calibri"/>
                <a:sym typeface="Calibri"/>
              </a:rPr>
            </a:br>
            <a:r>
              <a:rPr lang="es-AR" sz="3200" b="1" i="1" dirty="0" smtClean="0">
                <a:solidFill>
                  <a:srgbClr val="FFFFFF"/>
                </a:solidFill>
              </a:rPr>
              <a:t>Clase Nº2. </a:t>
            </a:r>
            <a:r>
              <a:rPr lang="es-AR" sz="3200" b="1" i="1" dirty="0" smtClean="0">
                <a:solidFill>
                  <a:srgbClr val="FFFFFF"/>
                </a:solidFill>
              </a:rPr>
              <a:t>La cadena del valor público. </a:t>
            </a:r>
            <a:r>
              <a:rPr lang="es-AR" sz="3200" b="1" i="1" dirty="0" smtClean="0">
                <a:solidFill>
                  <a:srgbClr val="FFFFFF"/>
                </a:solidFill>
              </a:rPr>
              <a:t>Introducción al diseño del plan de monitoreo</a:t>
            </a:r>
            <a:r>
              <a:rPr lang="es-AR" sz="3200" b="1" i="1" dirty="0" smtClean="0">
                <a:solidFill>
                  <a:srgbClr val="FFFFFF"/>
                </a:solidFill>
              </a:rPr>
              <a:t/>
            </a:r>
            <a:br>
              <a:rPr lang="es-AR" sz="3200" b="1" i="1" dirty="0" smtClean="0">
                <a:solidFill>
                  <a:srgbClr val="FFFFFF"/>
                </a:solidFill>
              </a:rPr>
            </a:br>
            <a:r>
              <a:rPr lang="es-AR" sz="3200" b="1" i="1" dirty="0">
                <a:solidFill>
                  <a:srgbClr val="FFFFFF"/>
                </a:solidFill>
              </a:rPr>
              <a:t/>
            </a:r>
            <a:br>
              <a:rPr lang="es-AR" sz="3200" b="1" i="1" dirty="0">
                <a:solidFill>
                  <a:srgbClr val="FFFFFF"/>
                </a:solidFill>
              </a:rPr>
            </a:br>
            <a:r>
              <a:rPr lang="es-AR" sz="3200" b="1" i="1" dirty="0" smtClean="0">
                <a:solidFill>
                  <a:srgbClr val="FFFFFF"/>
                </a:solidFill>
              </a:rPr>
              <a:t> </a:t>
            </a:r>
            <a:endParaRPr sz="3200" i="1" dirty="0"/>
          </a:p>
        </p:txBody>
      </p:sp>
      <p:sp>
        <p:nvSpPr>
          <p:cNvPr id="201" name="Google Shape;201;p1"/>
          <p:cNvSpPr/>
          <p:nvPr/>
        </p:nvSpPr>
        <p:spPr>
          <a:xfrm>
            <a:off x="5190260" y="5658943"/>
            <a:ext cx="7001740"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AR" sz="2400" b="1" i="0" u="none" strike="noStrike" cap="none" dirty="0" smtClean="0">
                <a:solidFill>
                  <a:srgbClr val="F2F2F2"/>
                </a:solidFill>
                <a:latin typeface="Calibri"/>
                <a:ea typeface="Calibri"/>
                <a:cs typeface="Calibri"/>
                <a:sym typeface="Calibri"/>
              </a:rPr>
              <a:t>Prof. </a:t>
            </a:r>
            <a:r>
              <a:rPr lang="es-AR" sz="2400" b="1" i="0" u="none" strike="noStrike" cap="none" dirty="0">
                <a:solidFill>
                  <a:srgbClr val="F2F2F2"/>
                </a:solidFill>
                <a:latin typeface="Calibri"/>
                <a:ea typeface="Calibri"/>
                <a:cs typeface="Calibri"/>
                <a:sym typeface="Calibri"/>
              </a:rPr>
              <a:t>Brian </a:t>
            </a:r>
            <a:r>
              <a:rPr lang="es-AR" sz="2400" b="1" i="0" u="none" strike="noStrike" cap="none" dirty="0" smtClean="0">
                <a:solidFill>
                  <a:srgbClr val="F2F2F2"/>
                </a:solidFill>
                <a:latin typeface="Calibri"/>
                <a:ea typeface="Calibri"/>
                <a:cs typeface="Calibri"/>
                <a:sym typeface="Calibri"/>
              </a:rPr>
              <a:t>Fuksman</a:t>
            </a:r>
            <a:endParaRPr dirty="0"/>
          </a:p>
        </p:txBody>
      </p:sp>
    </p:spTree>
    <p:extLst>
      <p:ext uri="{BB962C8B-B14F-4D97-AF65-F5344CB8AC3E}">
        <p14:creationId xmlns:p14="http://schemas.microsoft.com/office/powerpoint/2010/main" val="2379812763"/>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07207" y="149442"/>
            <a:ext cx="4839466"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pPr algn="ctr"/>
            <a:r>
              <a:rPr lang="es-ES" b="1" dirty="0" smtClean="0"/>
              <a:t>1º momento: Diseño del proceso de seguimiento</a:t>
            </a:r>
          </a:p>
        </p:txBody>
      </p:sp>
      <p:sp>
        <p:nvSpPr>
          <p:cNvPr id="3" name="Rectángulo 2"/>
          <p:cNvSpPr/>
          <p:nvPr/>
        </p:nvSpPr>
        <p:spPr>
          <a:xfrm>
            <a:off x="137745" y="654957"/>
            <a:ext cx="11758247" cy="6186309"/>
          </a:xfrm>
          <a:prstGeom prst="rect">
            <a:avLst/>
          </a:prstGeom>
        </p:spPr>
        <p:txBody>
          <a:bodyPr wrap="square">
            <a:spAutoFit/>
          </a:bodyPr>
          <a:lstStyle/>
          <a:p>
            <a:r>
              <a:rPr lang="es-AR" b="1" u="sng" dirty="0" smtClean="0">
                <a:solidFill>
                  <a:srgbClr val="0070C0"/>
                </a:solidFill>
              </a:rPr>
              <a:t>3º paso: Definir la frecuencia y el modo (medio de verificación) en que se obtiene la información durante el plan de monitoreo.</a:t>
            </a:r>
          </a:p>
          <a:p>
            <a:pPr algn="just"/>
            <a:r>
              <a:rPr lang="es-AR" dirty="0" smtClean="0"/>
              <a:t>Implica definir el modo y la frecuencia (ej. diaria, semanal, mensual, </a:t>
            </a:r>
            <a:r>
              <a:rPr lang="es-AR" dirty="0" err="1" smtClean="0"/>
              <a:t>etc</a:t>
            </a:r>
            <a:r>
              <a:rPr lang="es-AR" dirty="0" smtClean="0"/>
              <a:t>) en la que se medirán los distintos indicadores. Por lo general, los indicadores de proceso y de producto se miden con mayor frecuencia en comparación con los indicadores de resultado o de impacto. Esto es así porque los resultados e impactos tardan más tiempo en manifestarse en la realidad.</a:t>
            </a:r>
          </a:p>
          <a:p>
            <a:pPr algn="just"/>
            <a:endParaRPr lang="es-AR" dirty="0"/>
          </a:p>
          <a:p>
            <a:r>
              <a:rPr lang="es-AR" b="1" u="sng" dirty="0" smtClean="0">
                <a:solidFill>
                  <a:srgbClr val="0070C0"/>
                </a:solidFill>
              </a:rPr>
              <a:t>4º paso: Seleccionar una meta sobre la cual hacer seguimiento</a:t>
            </a:r>
          </a:p>
          <a:p>
            <a:r>
              <a:rPr lang="es-AR" dirty="0" smtClean="0"/>
              <a:t>Una meta bien construida debe contener información sobre </a:t>
            </a:r>
          </a:p>
          <a:p>
            <a:pPr marL="285750" indent="-285750">
              <a:buFont typeface="Wingdings" panose="05000000000000000000" pitchFamily="2" charset="2"/>
              <a:buChar char="§"/>
            </a:pPr>
            <a:r>
              <a:rPr lang="es-AR" dirty="0" smtClean="0"/>
              <a:t>la </a:t>
            </a:r>
            <a:r>
              <a:rPr lang="es-AR" b="1" dirty="0" smtClean="0"/>
              <a:t>cantidad </a:t>
            </a:r>
            <a:r>
              <a:rPr lang="es-AR" dirty="0" smtClean="0"/>
              <a:t>¿cuánto queremos producir o lograr? </a:t>
            </a:r>
            <a:endParaRPr lang="es-AR" b="1" dirty="0" smtClean="0"/>
          </a:p>
          <a:p>
            <a:pPr marL="285750" indent="-285750">
              <a:buFont typeface="Wingdings" panose="05000000000000000000" pitchFamily="2" charset="2"/>
              <a:buChar char="§"/>
            </a:pPr>
            <a:r>
              <a:rPr lang="es-AR" b="1" dirty="0" smtClean="0"/>
              <a:t>El tiempo</a:t>
            </a:r>
            <a:r>
              <a:rPr lang="es-AR" dirty="0" smtClean="0"/>
              <a:t> ¿qué plazos nos damos para alcanzar la meta?</a:t>
            </a:r>
          </a:p>
          <a:p>
            <a:pPr marL="285750" indent="-285750">
              <a:buFont typeface="Wingdings" panose="05000000000000000000" pitchFamily="2" charset="2"/>
              <a:buChar char="§"/>
            </a:pPr>
            <a:r>
              <a:rPr lang="es-AR" dirty="0" smtClean="0"/>
              <a:t>La </a:t>
            </a:r>
            <a:r>
              <a:rPr lang="es-AR" b="1" dirty="0" smtClean="0"/>
              <a:t>calidad</a:t>
            </a:r>
            <a:r>
              <a:rPr lang="es-AR" dirty="0" smtClean="0"/>
              <a:t> ¿El producto, servicio o los logros que buscamos debiera reunir algunas propiedades en particular?</a:t>
            </a:r>
          </a:p>
          <a:p>
            <a:pPr algn="just"/>
            <a:r>
              <a:rPr lang="es-ES" b="0" i="1" dirty="0" smtClean="0">
                <a:effectLst/>
              </a:rPr>
              <a:t/>
            </a:r>
            <a:br>
              <a:rPr lang="es-ES" b="0" i="1" dirty="0" smtClean="0">
                <a:effectLst/>
              </a:rPr>
            </a:br>
            <a:r>
              <a:rPr lang="es-ES" i="1" dirty="0" smtClean="0"/>
              <a:t>A modo de ejemplo no es lo mismo ofrecer un curso a 10 docentes o a 5.000 </a:t>
            </a:r>
            <a:r>
              <a:rPr lang="es-ES" b="1" i="1" dirty="0" smtClean="0"/>
              <a:t>(indicador de cantidad) </a:t>
            </a:r>
            <a:r>
              <a:rPr lang="es-ES" i="1" dirty="0" smtClean="0"/>
              <a:t>ni tampoco es indistinto ofertar ese mismo curso todos los cuatrimestres o una vez cada dos años </a:t>
            </a:r>
            <a:r>
              <a:rPr lang="es-ES" b="1" i="1" dirty="0" smtClean="0"/>
              <a:t>(indicador de tiempo)</a:t>
            </a:r>
            <a:r>
              <a:rPr lang="es-ES" i="1" dirty="0" smtClean="0"/>
              <a:t>. En igual sentido, no es lo mismo que el dictado del curso esté a cargo de especialistas en la enseñanza de la matemática que a cargo de docentes del área de historia </a:t>
            </a:r>
            <a:r>
              <a:rPr lang="es-ES" b="1" i="1" dirty="0" smtClean="0"/>
              <a:t>(indicador de calidad).</a:t>
            </a:r>
            <a:r>
              <a:rPr lang="es-AR" b="1" i="1" dirty="0" smtClean="0"/>
              <a:t> </a:t>
            </a:r>
          </a:p>
          <a:p>
            <a:pPr algn="just"/>
            <a:endParaRPr lang="es-AR" b="1" i="1" dirty="0"/>
          </a:p>
          <a:p>
            <a:pPr algn="just"/>
            <a:r>
              <a:rPr lang="es-ES" b="1" u="sng" dirty="0" smtClean="0">
                <a:solidFill>
                  <a:srgbClr val="0070C0"/>
                </a:solidFill>
              </a:rPr>
              <a:t>5º paso: Identificar línea de base de los indicadores </a:t>
            </a:r>
            <a:endParaRPr lang="es-AR" b="1" u="sng" dirty="0" smtClean="0">
              <a:solidFill>
                <a:srgbClr val="0070C0"/>
              </a:solidFill>
            </a:endParaRPr>
          </a:p>
          <a:p>
            <a:pPr algn="just"/>
            <a:r>
              <a:rPr lang="es-ES" dirty="0" smtClean="0"/>
              <a:t>Es necesario medir la situación inicial del proyecto (línea de base) para poder monitorear los cambios registrados durante la gestión.</a:t>
            </a:r>
          </a:p>
          <a:p>
            <a:pPr algn="just"/>
            <a:r>
              <a:rPr lang="es-ES" i="1" dirty="0" smtClean="0"/>
              <a:t>Ej. Si mi proyecto procura reducir a la mitad los tiempos de resolución de expedientes de compras, obviamente debo comenzar por conocer cuánto demora la unidad de gestión antes de comenzar con el proyecto de mejora.</a:t>
            </a:r>
            <a:endParaRPr lang="es-ES" i="1" dirty="0"/>
          </a:p>
        </p:txBody>
      </p:sp>
    </p:spTree>
    <p:extLst>
      <p:ext uri="{BB962C8B-B14F-4D97-AF65-F5344CB8AC3E}">
        <p14:creationId xmlns:p14="http://schemas.microsoft.com/office/powerpoint/2010/main" val="1430286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589582" y="126510"/>
            <a:ext cx="2936631"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AR" dirty="0" smtClean="0"/>
              <a:t>CONSIGNA SEMANAL</a:t>
            </a:r>
            <a:endParaRPr lang="es-AR" dirty="0"/>
          </a:p>
        </p:txBody>
      </p:sp>
      <p:sp>
        <p:nvSpPr>
          <p:cNvPr id="3" name="CuadroTexto 2"/>
          <p:cNvSpPr txBox="1"/>
          <p:nvPr/>
        </p:nvSpPr>
        <p:spPr>
          <a:xfrm>
            <a:off x="123090" y="510726"/>
            <a:ext cx="11869615" cy="2062103"/>
          </a:xfrm>
          <a:prstGeom prst="rect">
            <a:avLst/>
          </a:prstGeom>
          <a:noFill/>
        </p:spPr>
        <p:txBody>
          <a:bodyPr wrap="square" rtlCol="0">
            <a:spAutoFit/>
          </a:bodyPr>
          <a:lstStyle/>
          <a:p>
            <a:r>
              <a:rPr lang="es-AR" sz="1600" dirty="0" smtClean="0"/>
              <a:t>Redactar en una carilla un documento que contenga la siguiente información:</a:t>
            </a:r>
          </a:p>
          <a:p>
            <a:endParaRPr lang="es-AR" sz="1600" dirty="0"/>
          </a:p>
          <a:p>
            <a:pPr marL="342900" indent="-342900">
              <a:buAutoNum type="arabicParenR"/>
            </a:pPr>
            <a:r>
              <a:rPr lang="es-AR" sz="1600" dirty="0" smtClean="0"/>
              <a:t>Definir cuál/es área será la responsable de monitorear el proyecto.</a:t>
            </a:r>
          </a:p>
          <a:p>
            <a:pPr marL="342900" indent="-342900">
              <a:buAutoNum type="arabicParenR"/>
            </a:pPr>
            <a:r>
              <a:rPr lang="es-AR" sz="1600" dirty="0" smtClean="0"/>
              <a:t>Defina al menos 1 indicador que permita medir el grado de cumplimiento de los objetivos del proyecto. Justificar por escrito porqué dichos indicadores son adecuados para aportar información de calidad (ej. propiedades de pertinencia, precisos, economía, etc.) </a:t>
            </a:r>
          </a:p>
          <a:p>
            <a:pPr marL="342900" indent="-342900">
              <a:buAutoNum type="arabicParenR"/>
            </a:pPr>
            <a:r>
              <a:rPr lang="es-AR" sz="1600" dirty="0" smtClean="0"/>
              <a:t>Definir para cada indicador la </a:t>
            </a:r>
            <a:r>
              <a:rPr lang="es-AR" sz="1600" b="1" dirty="0" smtClean="0"/>
              <a:t>frecuencia de medición </a:t>
            </a:r>
            <a:r>
              <a:rPr lang="es-AR" sz="1600" dirty="0" smtClean="0"/>
              <a:t>(ej. semanal, mensual, semestral, etc.)</a:t>
            </a:r>
          </a:p>
          <a:p>
            <a:pPr marL="342900" indent="-342900">
              <a:buAutoNum type="arabicParenR"/>
            </a:pPr>
            <a:r>
              <a:rPr lang="es-AR" sz="1600" dirty="0" smtClean="0"/>
              <a:t>Definir para cada indicador la </a:t>
            </a:r>
            <a:r>
              <a:rPr lang="es-AR" sz="1600" b="1" dirty="0" smtClean="0"/>
              <a:t>meta a alcanzar</a:t>
            </a:r>
          </a:p>
          <a:p>
            <a:pPr marL="342900" indent="-342900">
              <a:buAutoNum type="arabicParenR"/>
            </a:pPr>
            <a:r>
              <a:rPr lang="es-AR" sz="1600" dirty="0" smtClean="0"/>
              <a:t>Definir para cada indicador la </a:t>
            </a:r>
            <a:r>
              <a:rPr lang="es-AR" sz="1600" b="1" dirty="0" smtClean="0"/>
              <a:t>línea de base</a:t>
            </a:r>
          </a:p>
        </p:txBody>
      </p:sp>
      <p:graphicFrame>
        <p:nvGraphicFramePr>
          <p:cNvPr id="4" name="Tabla 3"/>
          <p:cNvGraphicFramePr>
            <a:graphicFrameLocks noGrp="1"/>
          </p:cNvGraphicFramePr>
          <p:nvPr>
            <p:extLst>
              <p:ext uri="{D42A27DB-BD31-4B8C-83A1-F6EECF244321}">
                <p14:modId xmlns:p14="http://schemas.microsoft.com/office/powerpoint/2010/main" val="3254940930"/>
              </p:ext>
            </p:extLst>
          </p:nvPr>
        </p:nvGraphicFramePr>
        <p:xfrm>
          <a:off x="123089" y="3876077"/>
          <a:ext cx="11676189" cy="2331720"/>
        </p:xfrm>
        <a:graphic>
          <a:graphicData uri="http://schemas.openxmlformats.org/drawingml/2006/table">
            <a:tbl>
              <a:tblPr firstRow="1" bandRow="1">
                <a:tableStyleId>{5C22544A-7EE6-4342-B048-85BDC9FD1C3A}</a:tableStyleId>
              </a:tblPr>
              <a:tblGrid>
                <a:gridCol w="3893350">
                  <a:extLst>
                    <a:ext uri="{9D8B030D-6E8A-4147-A177-3AD203B41FA5}">
                      <a16:colId xmlns:a16="http://schemas.microsoft.com/office/drawing/2014/main" val="2390835945"/>
                    </a:ext>
                  </a:extLst>
                </a:gridCol>
                <a:gridCol w="2129384">
                  <a:extLst>
                    <a:ext uri="{9D8B030D-6E8A-4147-A177-3AD203B41FA5}">
                      <a16:colId xmlns:a16="http://schemas.microsoft.com/office/drawing/2014/main" val="119021171"/>
                    </a:ext>
                  </a:extLst>
                </a:gridCol>
                <a:gridCol w="3869765">
                  <a:extLst>
                    <a:ext uri="{9D8B030D-6E8A-4147-A177-3AD203B41FA5}">
                      <a16:colId xmlns:a16="http://schemas.microsoft.com/office/drawing/2014/main" val="157941611"/>
                    </a:ext>
                  </a:extLst>
                </a:gridCol>
                <a:gridCol w="1783690">
                  <a:extLst>
                    <a:ext uri="{9D8B030D-6E8A-4147-A177-3AD203B41FA5}">
                      <a16:colId xmlns:a16="http://schemas.microsoft.com/office/drawing/2014/main" val="3877795668"/>
                    </a:ext>
                  </a:extLst>
                </a:gridCol>
              </a:tblGrid>
              <a:tr h="370840">
                <a:tc>
                  <a:txBody>
                    <a:bodyPr/>
                    <a:lstStyle/>
                    <a:p>
                      <a:r>
                        <a:rPr lang="es-AR" sz="1500" dirty="0" smtClean="0"/>
                        <a:t>Indicador</a:t>
                      </a:r>
                      <a:endParaRPr lang="es-AR"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500" dirty="0" smtClean="0"/>
                        <a:t>Línea de base</a:t>
                      </a:r>
                    </a:p>
                    <a:p>
                      <a:endParaRPr lang="es-AR"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500" dirty="0" smtClean="0"/>
                        <a:t>Meta a alcanzar</a:t>
                      </a:r>
                    </a:p>
                    <a:p>
                      <a:endParaRPr lang="es-AR" sz="1500" dirty="0"/>
                    </a:p>
                  </a:txBody>
                  <a:tcPr/>
                </a:tc>
                <a:tc>
                  <a:txBody>
                    <a:bodyPr/>
                    <a:lstStyle/>
                    <a:p>
                      <a:r>
                        <a:rPr lang="es-AR" sz="1500" dirty="0" smtClean="0"/>
                        <a:t>Frecuencia de medición</a:t>
                      </a:r>
                      <a:endParaRPr lang="es-AR" sz="1500" dirty="0"/>
                    </a:p>
                  </a:txBody>
                  <a:tcPr/>
                </a:tc>
                <a:extLst>
                  <a:ext uri="{0D108BD9-81ED-4DB2-BD59-A6C34878D82A}">
                    <a16:rowId xmlns:a16="http://schemas.microsoft.com/office/drawing/2014/main" val="179729636"/>
                  </a:ext>
                </a:extLst>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AR" sz="1500" dirty="0" smtClean="0"/>
                        <a:t>Cantidad de nodocentes capacitados para utilizar el sistema de gestión digital</a:t>
                      </a:r>
                    </a:p>
                  </a:txBody>
                  <a:tcPr/>
                </a:tc>
                <a:tc>
                  <a:txBody>
                    <a:bodyPr/>
                    <a:lstStyle/>
                    <a:p>
                      <a:r>
                        <a:rPr lang="es-AR" sz="1500" dirty="0" smtClean="0"/>
                        <a:t>El 20</a:t>
                      </a:r>
                      <a:r>
                        <a:rPr lang="es-AR" sz="1500" dirty="0" smtClean="0"/>
                        <a:t>%</a:t>
                      </a:r>
                      <a:r>
                        <a:rPr lang="es-AR" sz="1500" baseline="0" dirty="0" smtClean="0"/>
                        <a:t> del equipo que trabaja en la Dirección ya está capacitado.</a:t>
                      </a:r>
                      <a:endParaRPr lang="es-AR" sz="1500" dirty="0"/>
                    </a:p>
                  </a:txBody>
                  <a:tcPr/>
                </a:tc>
                <a:tc>
                  <a:txBody>
                    <a:bodyPr/>
                    <a:lstStyle/>
                    <a:p>
                      <a:r>
                        <a:rPr lang="es-AR" sz="1500" dirty="0" smtClean="0"/>
                        <a:t>Cada mes se capacitará al</a:t>
                      </a:r>
                      <a:r>
                        <a:rPr lang="es-AR" sz="1500" baseline="0" dirty="0" smtClean="0"/>
                        <a:t> 20% del personal en el uso del sistema de gestión digital y se espera capacitar a la totalidad del personal tras finalizar el primer cuatrimestre del 2022.</a:t>
                      </a:r>
                    </a:p>
                  </a:txBody>
                  <a:tcPr/>
                </a:tc>
                <a:tc>
                  <a:txBody>
                    <a:bodyPr/>
                    <a:lstStyle/>
                    <a:p>
                      <a:r>
                        <a:rPr lang="es-AR" sz="1500" dirty="0" smtClean="0"/>
                        <a:t>Mensual</a:t>
                      </a:r>
                      <a:endParaRPr lang="es-AR" sz="1500" dirty="0"/>
                    </a:p>
                  </a:txBody>
                  <a:tcPr/>
                </a:tc>
                <a:extLst>
                  <a:ext uri="{0D108BD9-81ED-4DB2-BD59-A6C34878D82A}">
                    <a16:rowId xmlns:a16="http://schemas.microsoft.com/office/drawing/2014/main" val="3642139926"/>
                  </a:ext>
                </a:extLst>
              </a:tr>
              <a:tr h="370840">
                <a:tc>
                  <a:txBody>
                    <a:bodyPr/>
                    <a:lstStyle/>
                    <a:p>
                      <a:r>
                        <a:rPr lang="es-AR" sz="1500" dirty="0" smtClean="0"/>
                        <a:t>Días promedio que</a:t>
                      </a:r>
                      <a:r>
                        <a:rPr lang="es-AR" sz="1500" baseline="0" dirty="0" smtClean="0"/>
                        <a:t> la Universidad demora en expedir un título</a:t>
                      </a:r>
                      <a:endParaRPr lang="es-AR" sz="1500" dirty="0"/>
                    </a:p>
                  </a:txBody>
                  <a:tcPr/>
                </a:tc>
                <a:tc>
                  <a:txBody>
                    <a:bodyPr/>
                    <a:lstStyle/>
                    <a:p>
                      <a:r>
                        <a:rPr lang="es-AR" sz="1500" dirty="0" smtClean="0"/>
                        <a:t>300 días</a:t>
                      </a:r>
                      <a:endParaRPr lang="es-AR" sz="1500" dirty="0"/>
                    </a:p>
                  </a:txBody>
                  <a:tcPr/>
                </a:tc>
                <a:tc>
                  <a:txBody>
                    <a:bodyPr/>
                    <a:lstStyle/>
                    <a:p>
                      <a:r>
                        <a:rPr lang="es-AR" sz="1500" dirty="0" smtClean="0"/>
                        <a:t>Cada mes se</a:t>
                      </a:r>
                      <a:r>
                        <a:rPr lang="es-AR" sz="1500" baseline="0" dirty="0" smtClean="0"/>
                        <a:t> logrará reducir al menos 10 días la duración promedio de la expedición de los títulos hasta lograr la meta final de 200 días.</a:t>
                      </a:r>
                      <a:endParaRPr lang="es-AR" sz="1500" dirty="0"/>
                    </a:p>
                  </a:txBody>
                  <a:tcPr/>
                </a:tc>
                <a:tc>
                  <a:txBody>
                    <a:bodyPr/>
                    <a:lstStyle/>
                    <a:p>
                      <a:r>
                        <a:rPr lang="es-AR" sz="1500" dirty="0" smtClean="0"/>
                        <a:t>Mensual</a:t>
                      </a:r>
                      <a:endParaRPr lang="es-AR" sz="1500" dirty="0"/>
                    </a:p>
                  </a:txBody>
                  <a:tcPr/>
                </a:tc>
                <a:extLst>
                  <a:ext uri="{0D108BD9-81ED-4DB2-BD59-A6C34878D82A}">
                    <a16:rowId xmlns:a16="http://schemas.microsoft.com/office/drawing/2014/main" val="3088573708"/>
                  </a:ext>
                </a:extLst>
              </a:tr>
            </a:tbl>
          </a:graphicData>
        </a:graphic>
      </p:graphicFrame>
      <p:sp>
        <p:nvSpPr>
          <p:cNvPr id="5" name="CuadroTexto 4"/>
          <p:cNvSpPr txBox="1"/>
          <p:nvPr/>
        </p:nvSpPr>
        <p:spPr>
          <a:xfrm>
            <a:off x="123089" y="2930752"/>
            <a:ext cx="11869615" cy="1015663"/>
          </a:xfrm>
          <a:prstGeom prst="rect">
            <a:avLst/>
          </a:prstGeom>
          <a:noFill/>
        </p:spPr>
        <p:txBody>
          <a:bodyPr wrap="square" rtlCol="0">
            <a:spAutoFit/>
          </a:bodyPr>
          <a:lstStyle/>
          <a:p>
            <a:r>
              <a:rPr lang="es-AR" sz="1400" b="1" i="1" dirty="0" smtClean="0"/>
              <a:t>Ejemplo</a:t>
            </a:r>
          </a:p>
          <a:p>
            <a:r>
              <a:rPr lang="es-AR" sz="1400" dirty="0" smtClean="0"/>
              <a:t>La Dirección General de Títulos y Planes será la encargada de monitorear el proyecto para digitalizar la emisión de diplomas y reducir los tiempos de expedición.</a:t>
            </a:r>
          </a:p>
          <a:p>
            <a:r>
              <a:rPr lang="es-AR" sz="1400" dirty="0" smtClean="0"/>
              <a:t>Se seleccionaron dos indicadores. Por un lado el indicador “A” resulta pertinente porque….</a:t>
            </a:r>
          </a:p>
          <a:p>
            <a:pPr algn="just"/>
            <a:endParaRPr lang="es-AR" b="1" i="1" dirty="0" smtClean="0"/>
          </a:p>
        </p:txBody>
      </p:sp>
    </p:spTree>
    <p:extLst>
      <p:ext uri="{BB962C8B-B14F-4D97-AF65-F5344CB8AC3E}">
        <p14:creationId xmlns:p14="http://schemas.microsoft.com/office/powerpoint/2010/main" val="2048442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0" y="8793"/>
            <a:ext cx="12192000" cy="399805"/>
          </a:xfrm>
        </p:spPr>
        <p:style>
          <a:lnRef idx="3">
            <a:schemeClr val="lt1"/>
          </a:lnRef>
          <a:fillRef idx="1">
            <a:schemeClr val="accent1"/>
          </a:fillRef>
          <a:effectRef idx="1">
            <a:schemeClr val="accent1"/>
          </a:effectRef>
          <a:fontRef idx="minor">
            <a:schemeClr val="lt1"/>
          </a:fontRef>
        </p:style>
        <p:txBody>
          <a:bodyPr>
            <a:normAutofit fontScale="90000"/>
          </a:bodyPr>
          <a:lstStyle/>
          <a:p>
            <a:pPr algn="ctr"/>
            <a:r>
              <a:rPr lang="es-AR" sz="2800" b="1" dirty="0" smtClean="0"/>
              <a:t>La cadena de valor público</a:t>
            </a:r>
            <a:endParaRPr lang="es-AR" sz="2800" b="1" dirty="0"/>
          </a:p>
        </p:txBody>
      </p:sp>
      <p:sp>
        <p:nvSpPr>
          <p:cNvPr id="6" name="Rectángulo 5"/>
          <p:cNvSpPr/>
          <p:nvPr/>
        </p:nvSpPr>
        <p:spPr>
          <a:xfrm>
            <a:off x="70339" y="409150"/>
            <a:ext cx="12121661" cy="461665"/>
          </a:xfrm>
          <a:prstGeom prst="rect">
            <a:avLst/>
          </a:prstGeom>
        </p:spPr>
        <p:txBody>
          <a:bodyPr wrap="square">
            <a:spAutoFit/>
          </a:bodyPr>
          <a:lstStyle/>
          <a:p>
            <a:r>
              <a:rPr lang="es-AR" sz="1200" dirty="0" smtClean="0"/>
              <a:t>Es un modelo teórico que permite analizar el proceso a través del cual las instituciones públicas convierten </a:t>
            </a:r>
            <a:r>
              <a:rPr lang="es-AR" sz="1200" i="1" dirty="0" smtClean="0"/>
              <a:t>insumos</a:t>
            </a:r>
            <a:r>
              <a:rPr lang="es-AR" sz="1200" dirty="0" smtClean="0"/>
              <a:t> en </a:t>
            </a:r>
            <a:r>
              <a:rPr lang="es-AR" sz="1200" i="1" dirty="0" smtClean="0"/>
              <a:t>productos </a:t>
            </a:r>
            <a:r>
              <a:rPr lang="es-AR" sz="1200" dirty="0" smtClean="0"/>
              <a:t>que luego son entregados a la sociedad con el fin de obtener resultados e impactos esperados. Dichos proyectos son valorados positivamente por la sociedad y aquello justifica la intervención del ente público.</a:t>
            </a:r>
          </a:p>
        </p:txBody>
      </p:sp>
      <p:pic>
        <p:nvPicPr>
          <p:cNvPr id="7" name="Imagen 6"/>
          <p:cNvPicPr>
            <a:picLocks noChangeAspect="1"/>
          </p:cNvPicPr>
          <p:nvPr/>
        </p:nvPicPr>
        <p:blipFill>
          <a:blip r:embed="rId2"/>
          <a:stretch>
            <a:fillRect/>
          </a:stretch>
        </p:blipFill>
        <p:spPr>
          <a:xfrm>
            <a:off x="70339" y="969806"/>
            <a:ext cx="11753850" cy="4604517"/>
          </a:xfrm>
          <a:prstGeom prst="rect">
            <a:avLst/>
          </a:prstGeom>
        </p:spPr>
      </p:pic>
      <p:sp>
        <p:nvSpPr>
          <p:cNvPr id="2" name="CuadroTexto 1"/>
          <p:cNvSpPr txBox="1"/>
          <p:nvPr/>
        </p:nvSpPr>
        <p:spPr>
          <a:xfrm>
            <a:off x="5836625" y="5767841"/>
            <a:ext cx="6112121"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s-ES" sz="1200" dirty="0" smtClean="0"/>
              <a:t>Mientras que los </a:t>
            </a:r>
            <a:r>
              <a:rPr lang="es-ES" sz="1200" b="1" dirty="0" smtClean="0"/>
              <a:t>resultados</a:t>
            </a:r>
            <a:r>
              <a:rPr lang="es-ES" sz="1200" dirty="0" smtClean="0"/>
              <a:t> son los cambios </a:t>
            </a:r>
            <a:r>
              <a:rPr lang="es-ES" sz="1200" u="sng" dirty="0" smtClean="0"/>
              <a:t>directos</a:t>
            </a:r>
            <a:r>
              <a:rPr lang="es-ES" sz="1200" dirty="0" smtClean="0"/>
              <a:t> que se busca lograr a partir de la entrega de productos, los </a:t>
            </a:r>
            <a:r>
              <a:rPr lang="es-ES" sz="1200" b="1" dirty="0" smtClean="0"/>
              <a:t>impactos</a:t>
            </a:r>
            <a:r>
              <a:rPr lang="es-ES" sz="1200" dirty="0" smtClean="0"/>
              <a:t> aluden a cambios </a:t>
            </a:r>
            <a:r>
              <a:rPr lang="es-ES" sz="1200" u="sng" dirty="0" smtClean="0"/>
              <a:t>relacionados o derivados de los resultados, pero indirectos </a:t>
            </a:r>
            <a:r>
              <a:rPr lang="es-ES" sz="1200" dirty="0" smtClean="0"/>
              <a:t>(ya que su concreción también depende de factores externos no controlables o del accionar de muchas otras instituciones públicas y fenómenos sociales)</a:t>
            </a:r>
          </a:p>
        </p:txBody>
      </p:sp>
    </p:spTree>
    <p:extLst>
      <p:ext uri="{BB962C8B-B14F-4D97-AF65-F5344CB8AC3E}">
        <p14:creationId xmlns:p14="http://schemas.microsoft.com/office/powerpoint/2010/main" val="3240164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509954"/>
          </a:xfrm>
        </p:spPr>
        <p:style>
          <a:lnRef idx="1">
            <a:schemeClr val="accent6"/>
          </a:lnRef>
          <a:fillRef idx="2">
            <a:schemeClr val="accent6"/>
          </a:fillRef>
          <a:effectRef idx="1">
            <a:schemeClr val="accent6"/>
          </a:effectRef>
          <a:fontRef idx="minor">
            <a:schemeClr val="dk1"/>
          </a:fontRef>
        </p:style>
        <p:txBody>
          <a:bodyPr>
            <a:normAutofit/>
          </a:bodyPr>
          <a:lstStyle/>
          <a:p>
            <a:pPr algn="ctr"/>
            <a:r>
              <a:rPr lang="es-AR" sz="2800" dirty="0" smtClean="0"/>
              <a:t>Las funciones críticas del proceso de producción de políticas públicas</a:t>
            </a:r>
            <a:endParaRPr lang="es-AR" sz="2800" dirty="0"/>
          </a:p>
        </p:txBody>
      </p:sp>
      <p:sp>
        <p:nvSpPr>
          <p:cNvPr id="4" name="Rectángulo 3"/>
          <p:cNvSpPr/>
          <p:nvPr/>
        </p:nvSpPr>
        <p:spPr>
          <a:xfrm>
            <a:off x="121627" y="715948"/>
            <a:ext cx="11948746" cy="1600438"/>
          </a:xfrm>
          <a:prstGeom prst="rect">
            <a:avLst/>
          </a:prstGeom>
        </p:spPr>
        <p:txBody>
          <a:bodyPr wrap="square">
            <a:spAutoFit/>
          </a:bodyPr>
          <a:lstStyle/>
          <a:p>
            <a:pPr algn="just"/>
            <a:r>
              <a:rPr lang="es-AR" sz="1600" b="1" dirty="0" smtClean="0"/>
              <a:t>1. La </a:t>
            </a:r>
            <a:r>
              <a:rPr lang="es-AR" sz="1600" b="1" dirty="0"/>
              <a:t>Planificación Estratégica </a:t>
            </a:r>
            <a:r>
              <a:rPr lang="es-AR" sz="1600" dirty="0"/>
              <a:t>interviene en la definición de los </a:t>
            </a:r>
            <a:r>
              <a:rPr lang="es-AR" sz="1600" b="1" i="1" dirty="0"/>
              <a:t>objetivos de </a:t>
            </a:r>
            <a:r>
              <a:rPr lang="es-AR" sz="1600" b="1" i="1" dirty="0" smtClean="0"/>
              <a:t>la política </a:t>
            </a:r>
            <a:r>
              <a:rPr lang="es-AR" sz="1600" dirty="0"/>
              <a:t>(impactos y resultados esperados) y </a:t>
            </a:r>
            <a:r>
              <a:rPr lang="es-AR" sz="1600" dirty="0" smtClean="0"/>
              <a:t>en la </a:t>
            </a:r>
            <a:r>
              <a:rPr lang="es-AR" sz="1600" dirty="0"/>
              <a:t>definición </a:t>
            </a:r>
            <a:r>
              <a:rPr lang="es-AR" sz="1600" dirty="0" smtClean="0"/>
              <a:t>del </a:t>
            </a:r>
            <a:r>
              <a:rPr lang="es-AR" sz="1600" b="1" i="1" dirty="0" smtClean="0"/>
              <a:t>perfil de producción </a:t>
            </a:r>
            <a:r>
              <a:rPr lang="es-AR" sz="1600" dirty="0" smtClean="0"/>
              <a:t>del ente público (misión y visión) que llevará adelante la política. </a:t>
            </a:r>
          </a:p>
          <a:p>
            <a:pPr algn="just"/>
            <a:r>
              <a:rPr lang="es-AR" sz="1600" dirty="0" smtClean="0"/>
              <a:t>El </a:t>
            </a:r>
            <a:r>
              <a:rPr lang="es-AR" sz="1600" dirty="0"/>
              <a:t>proceso de planificación estratégica permite alinear la coherencia entre el perfil del ente público y las intervenciones que realizará. Es decir, los objetivos de las políticas (impactos y resultados esperados) deben tomar como referencia a la misión y visión del ente público.</a:t>
            </a:r>
          </a:p>
          <a:p>
            <a:pPr marL="342900" indent="-342900">
              <a:buFont typeface="+mj-lt"/>
              <a:buAutoNum type="arabicPeriod"/>
            </a:pPr>
            <a:endParaRPr lang="es-AR" sz="1600" dirty="0" smtClean="0"/>
          </a:p>
          <a:p>
            <a:pPr marL="342900" indent="-342900">
              <a:buFont typeface="+mj-lt"/>
              <a:buAutoNum type="arabicPeriod"/>
            </a:pPr>
            <a:endParaRPr lang="es-AR" dirty="0"/>
          </a:p>
        </p:txBody>
      </p:sp>
      <p:sp>
        <p:nvSpPr>
          <p:cNvPr id="5" name="Rectángulo 4"/>
          <p:cNvSpPr/>
          <p:nvPr/>
        </p:nvSpPr>
        <p:spPr>
          <a:xfrm>
            <a:off x="121627" y="1841814"/>
            <a:ext cx="11948746" cy="116955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ES" sz="1400" i="1" dirty="0"/>
              <a:t>La </a:t>
            </a:r>
            <a:r>
              <a:rPr lang="es-ES" sz="1400" b="1" i="1" dirty="0"/>
              <a:t>misión</a:t>
            </a:r>
            <a:r>
              <a:rPr lang="es-ES" sz="1400" i="1" dirty="0"/>
              <a:t> está basada en los objetivos institucionales establecidos por norma y es una descripción de la razón de ser de la organización, establece su “quehacer” institucional, las acciones que realiza, las funciones principales que la distinguen y la hacen diferente de otras instituciones y justifican su existencia. Las acciones se definen en función de los objetivos institucionales asignados normativamente y de los objetivos estratégicos delineados. </a:t>
            </a:r>
          </a:p>
          <a:p>
            <a:pPr algn="just"/>
            <a:r>
              <a:rPr lang="es-ES" sz="1400" i="1" dirty="0"/>
              <a:t>La </a:t>
            </a:r>
            <a:r>
              <a:rPr lang="es-ES" sz="1400" b="1" i="1" dirty="0"/>
              <a:t>visión</a:t>
            </a:r>
            <a:r>
              <a:rPr lang="es-ES" sz="1400" i="1" dirty="0"/>
              <a:t> corresponde al futuro deseado de la organización. Se refiere a cómo quiere ser reconocida la entidad y representa los valores con los cuales se fundamenta su accionar público. </a:t>
            </a:r>
            <a:endParaRPr lang="es-AR" sz="1400" i="1" dirty="0"/>
          </a:p>
        </p:txBody>
      </p:sp>
      <p:sp>
        <p:nvSpPr>
          <p:cNvPr id="8" name="Rectángulo 7"/>
          <p:cNvSpPr/>
          <p:nvPr/>
        </p:nvSpPr>
        <p:spPr>
          <a:xfrm>
            <a:off x="121627" y="3393205"/>
            <a:ext cx="11948746" cy="3464795"/>
          </a:xfrm>
          <a:prstGeom prst="rect">
            <a:avLst/>
          </a:prstGeom>
        </p:spPr>
        <p:txBody>
          <a:bodyPr wrap="square">
            <a:spAutoFit/>
          </a:bodyPr>
          <a:lstStyle/>
          <a:p>
            <a:pPr algn="just"/>
            <a:r>
              <a:rPr lang="es-AR" sz="1600" dirty="0" smtClean="0"/>
              <a:t>2. </a:t>
            </a:r>
            <a:r>
              <a:rPr lang="es-AR" sz="1600" b="1" dirty="0" smtClean="0"/>
              <a:t>La </a:t>
            </a:r>
            <a:r>
              <a:rPr lang="es-AR" sz="1600" b="1" dirty="0"/>
              <a:t>Planificación Operativa </a:t>
            </a:r>
            <a:r>
              <a:rPr lang="es-AR" sz="1600" dirty="0"/>
              <a:t>es el proceso mediante el cual una organización diseña en detalle las acciones que permitirán transformar los insumos en los productos requeridos por la política en </a:t>
            </a:r>
            <a:r>
              <a:rPr lang="es-AR" sz="1600" dirty="0" smtClean="0"/>
              <a:t>cuestión</a:t>
            </a:r>
          </a:p>
          <a:p>
            <a:pPr algn="just"/>
            <a:endParaRPr lang="es-AR" sz="1600" dirty="0"/>
          </a:p>
          <a:p>
            <a:pPr algn="just"/>
            <a:r>
              <a:rPr lang="es-AR" sz="1600" dirty="0" smtClean="0"/>
              <a:t>3. </a:t>
            </a:r>
            <a:r>
              <a:rPr lang="es-ES" sz="1600" b="1" dirty="0"/>
              <a:t>Formulación </a:t>
            </a:r>
            <a:r>
              <a:rPr lang="es-ES" sz="1600" b="1" dirty="0" smtClean="0"/>
              <a:t>Presupuestaria: </a:t>
            </a:r>
            <a:r>
              <a:rPr lang="es-ES" sz="1600" dirty="0" smtClean="0"/>
              <a:t>es el proceso que busca garantizar que los recursos financieros sean asignados de forma ágil y efectiva para la adquisición de los insumos requeridos para la implementación de las políticas.</a:t>
            </a:r>
          </a:p>
          <a:p>
            <a:pPr algn="just"/>
            <a:endParaRPr lang="es-ES" sz="1600" dirty="0"/>
          </a:p>
          <a:p>
            <a:pPr lvl="0" algn="just"/>
            <a:r>
              <a:rPr lang="es-ES" sz="1600" dirty="0" smtClean="0"/>
              <a:t>4. </a:t>
            </a:r>
            <a:r>
              <a:rPr lang="es-ES" sz="1600" b="1" dirty="0" smtClean="0"/>
              <a:t>Monitoreo</a:t>
            </a:r>
            <a:r>
              <a:rPr lang="es-ES" sz="1600" dirty="0"/>
              <a:t>:</a:t>
            </a:r>
            <a:r>
              <a:rPr lang="es-ES" sz="1600" dirty="0" smtClean="0"/>
              <a:t> </a:t>
            </a:r>
            <a:r>
              <a:rPr lang="es-ES" sz="1600" dirty="0" smtClean="0">
                <a:solidFill>
                  <a:srgbClr val="000000"/>
                </a:solidFill>
                <a:cs typeface="Times New Roman"/>
                <a:sym typeface="Times New Roman"/>
              </a:rPr>
              <a:t>e</a:t>
            </a:r>
            <a:r>
              <a:rPr lang="es-ES" sz="1600" dirty="0" smtClean="0">
                <a:solidFill>
                  <a:srgbClr val="000000"/>
                </a:solidFill>
                <a:ea typeface="Times New Roman"/>
                <a:cs typeface="Times New Roman"/>
                <a:sym typeface="Times New Roman"/>
              </a:rPr>
              <a:t>s </a:t>
            </a:r>
            <a:r>
              <a:rPr lang="es-ES" sz="1600" dirty="0">
                <a:solidFill>
                  <a:srgbClr val="000000"/>
                </a:solidFill>
                <a:ea typeface="Times New Roman"/>
                <a:cs typeface="Times New Roman"/>
                <a:sym typeface="Times New Roman"/>
              </a:rPr>
              <a:t>un procedimiento sistemático empleado para comprobar la eficiencia y efectividad </a:t>
            </a:r>
            <a:r>
              <a:rPr lang="es-ES" sz="1600" u="sng" dirty="0" smtClean="0">
                <a:solidFill>
                  <a:srgbClr val="000000"/>
                </a:solidFill>
                <a:ea typeface="Times New Roman"/>
                <a:cs typeface="Times New Roman"/>
                <a:sym typeface="Times New Roman"/>
              </a:rPr>
              <a:t>durante</a:t>
            </a:r>
            <a:r>
              <a:rPr lang="es-ES" sz="1600" dirty="0" smtClean="0">
                <a:solidFill>
                  <a:srgbClr val="000000"/>
                </a:solidFill>
                <a:ea typeface="Times New Roman"/>
                <a:cs typeface="Times New Roman"/>
                <a:sym typeface="Times New Roman"/>
              </a:rPr>
              <a:t> el </a:t>
            </a:r>
            <a:r>
              <a:rPr lang="es-ES" sz="1600" dirty="0">
                <a:solidFill>
                  <a:srgbClr val="000000"/>
                </a:solidFill>
                <a:ea typeface="Times New Roman"/>
                <a:cs typeface="Times New Roman"/>
                <a:sym typeface="Times New Roman"/>
              </a:rPr>
              <a:t>proceso de </a:t>
            </a:r>
            <a:r>
              <a:rPr lang="es-ES" sz="1600" dirty="0" smtClean="0">
                <a:solidFill>
                  <a:srgbClr val="000000"/>
                </a:solidFill>
                <a:ea typeface="Times New Roman"/>
                <a:cs typeface="Times New Roman"/>
                <a:sym typeface="Times New Roman"/>
              </a:rPr>
              <a:t>ejecución.</a:t>
            </a:r>
            <a:endParaRPr lang="es-ES" sz="1600" dirty="0" smtClean="0"/>
          </a:p>
          <a:p>
            <a:pPr algn="just"/>
            <a:endParaRPr lang="es-ES" sz="1600" dirty="0"/>
          </a:p>
          <a:p>
            <a:pPr lvl="0" algn="just">
              <a:lnSpc>
                <a:spcPct val="107000"/>
              </a:lnSpc>
              <a:buClr>
                <a:srgbClr val="000000"/>
              </a:buClr>
              <a:buSzPts val="1600"/>
            </a:pPr>
            <a:r>
              <a:rPr lang="es-ES" sz="1600" dirty="0" smtClean="0"/>
              <a:t>5. </a:t>
            </a:r>
            <a:r>
              <a:rPr lang="es-ES" sz="1600" b="1" dirty="0" smtClean="0"/>
              <a:t>Evaluación</a:t>
            </a:r>
            <a:r>
              <a:rPr lang="es-ES" sz="1600" dirty="0"/>
              <a:t>:</a:t>
            </a:r>
            <a:r>
              <a:rPr lang="es-ES" sz="1600" dirty="0" smtClean="0"/>
              <a:t> </a:t>
            </a:r>
            <a:r>
              <a:rPr lang="es-ES" sz="1600" dirty="0" smtClean="0">
                <a:solidFill>
                  <a:srgbClr val="000000"/>
                </a:solidFill>
                <a:cs typeface="Times New Roman"/>
                <a:sym typeface="Times New Roman"/>
              </a:rPr>
              <a:t>e</a:t>
            </a:r>
            <a:r>
              <a:rPr lang="es-ES" sz="1600" dirty="0" smtClean="0">
                <a:solidFill>
                  <a:srgbClr val="000000"/>
                </a:solidFill>
                <a:ea typeface="Times New Roman"/>
                <a:cs typeface="Times New Roman"/>
                <a:sym typeface="Times New Roman"/>
              </a:rPr>
              <a:t>s </a:t>
            </a:r>
            <a:r>
              <a:rPr lang="es-ES" sz="1600" dirty="0">
                <a:solidFill>
                  <a:srgbClr val="000000"/>
                </a:solidFill>
                <a:ea typeface="Times New Roman"/>
                <a:cs typeface="Times New Roman"/>
                <a:sym typeface="Times New Roman"/>
              </a:rPr>
              <a:t>una reflexión sistémica sobre el diseño, la ejecución, la eficiencia, la efectividad, los procesos, los resultados de un proyecto en ejecución o completado. </a:t>
            </a:r>
            <a:r>
              <a:rPr lang="es-ES" sz="1600" dirty="0" smtClean="0">
                <a:solidFill>
                  <a:srgbClr val="000000"/>
                </a:solidFill>
                <a:ea typeface="Times New Roman"/>
                <a:cs typeface="Times New Roman"/>
                <a:sym typeface="Times New Roman"/>
              </a:rPr>
              <a:t>La </a:t>
            </a:r>
            <a:r>
              <a:rPr lang="es-ES" sz="1600" dirty="0">
                <a:solidFill>
                  <a:srgbClr val="000000"/>
                </a:solidFill>
                <a:ea typeface="Times New Roman"/>
                <a:cs typeface="Times New Roman"/>
                <a:sym typeface="Times New Roman"/>
              </a:rPr>
              <a:t>evaluación se extiende más allá del monitoreo porque reconoce que el plan de acción constituye una hipótesis de trabajo y, por lo tanto, busca comprobar que el camino elegido efectivamente esté conduciendo a las mejoras en las condiciones de vida que se procuran.</a:t>
            </a:r>
          </a:p>
          <a:p>
            <a:pPr algn="just"/>
            <a:endParaRPr lang="es-ES" sz="1600" dirty="0" smtClean="0"/>
          </a:p>
        </p:txBody>
      </p:sp>
    </p:spTree>
    <p:extLst>
      <p:ext uri="{BB962C8B-B14F-4D97-AF65-F5344CB8AC3E}">
        <p14:creationId xmlns:p14="http://schemas.microsoft.com/office/powerpoint/2010/main" val="1758960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5574323" cy="448408"/>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s-AR" sz="2800" b="1" dirty="0" smtClean="0">
                <a:latin typeface="+mn-lt"/>
              </a:rPr>
              <a:t>Los tipos de intervenciones en foco:</a:t>
            </a:r>
            <a:endParaRPr lang="es-AR" sz="2800" b="1" dirty="0">
              <a:latin typeface="+mn-lt"/>
            </a:endParaRPr>
          </a:p>
        </p:txBody>
      </p:sp>
      <p:sp>
        <p:nvSpPr>
          <p:cNvPr id="3" name="CuadroTexto 2"/>
          <p:cNvSpPr txBox="1"/>
          <p:nvPr/>
        </p:nvSpPr>
        <p:spPr>
          <a:xfrm>
            <a:off x="114300" y="1169376"/>
            <a:ext cx="11966331" cy="3970318"/>
          </a:xfrm>
          <a:prstGeom prst="rect">
            <a:avLst/>
          </a:prstGeom>
          <a:noFill/>
        </p:spPr>
        <p:txBody>
          <a:bodyPr wrap="square" rtlCol="0">
            <a:spAutoFit/>
          </a:bodyPr>
          <a:lstStyle/>
          <a:p>
            <a:pPr algn="just"/>
            <a:r>
              <a:rPr lang="es-ES" dirty="0" smtClean="0"/>
              <a:t>Las organizaciones pueden realizar distintos tipos de intervenciones para crear </a:t>
            </a:r>
            <a:r>
              <a:rPr lang="es-ES" b="1" dirty="0" smtClean="0"/>
              <a:t>productos</a:t>
            </a:r>
            <a:r>
              <a:rPr lang="es-ES" dirty="0" smtClean="0"/>
              <a:t> que luego son entregados/expuestos a la sociedad con la expectativa de lograr resultados e impactos.</a:t>
            </a:r>
          </a:p>
          <a:p>
            <a:pPr algn="just"/>
            <a:endParaRPr lang="es-ES" dirty="0"/>
          </a:p>
          <a:p>
            <a:pPr algn="just"/>
            <a:endParaRPr lang="es-ES" dirty="0" smtClean="0"/>
          </a:p>
          <a:p>
            <a:pPr marL="342900" indent="-342900" algn="just">
              <a:buFont typeface="+mj-lt"/>
              <a:buAutoNum type="arabicPeriod"/>
            </a:pPr>
            <a:r>
              <a:rPr lang="es-ES" b="1" dirty="0" smtClean="0"/>
              <a:t>Acciones de producción: </a:t>
            </a:r>
            <a:r>
              <a:rPr lang="es-ES" dirty="0" smtClean="0"/>
              <a:t>entrega de bienes y prestación de servicios al ciudadano. Ej. construcción de caminos, entrega de computadoras, prestación de servicios educativos de las escuelas o atención en salud de los hospitales, etc.</a:t>
            </a:r>
          </a:p>
          <a:p>
            <a:pPr marL="342900" indent="-342900" algn="just">
              <a:buFont typeface="+mj-lt"/>
              <a:buAutoNum type="arabicPeriod"/>
            </a:pPr>
            <a:endParaRPr lang="es-ES" dirty="0" smtClean="0"/>
          </a:p>
          <a:p>
            <a:pPr marL="342900" indent="-342900" algn="just">
              <a:buFont typeface="+mj-lt"/>
              <a:buAutoNum type="arabicPeriod"/>
            </a:pPr>
            <a:r>
              <a:rPr lang="es-ES" b="1" dirty="0" smtClean="0"/>
              <a:t>Acciones de distribución: </a:t>
            </a:r>
            <a:r>
              <a:rPr lang="es-ES" dirty="0" smtClean="0"/>
              <a:t>constituyen transferencias de dinero a la población (no suponen un proceso de producción propiamente dicho). (ej. otorgamiento de becas, subsidios económicos, etc.)</a:t>
            </a:r>
          </a:p>
          <a:p>
            <a:pPr marL="342900" indent="-342900" algn="just">
              <a:buFont typeface="+mj-lt"/>
              <a:buAutoNum type="arabicPeriod"/>
            </a:pPr>
            <a:endParaRPr lang="es-ES" dirty="0" smtClean="0"/>
          </a:p>
          <a:p>
            <a:pPr marL="342900" indent="-342900" algn="just">
              <a:buFont typeface="+mj-lt"/>
              <a:buAutoNum type="arabicPeriod"/>
            </a:pPr>
            <a:r>
              <a:rPr lang="es-ES" b="1" dirty="0" smtClean="0"/>
              <a:t>Acciones de regulación:</a:t>
            </a:r>
            <a:r>
              <a:rPr lang="es-ES" dirty="0" smtClean="0"/>
              <a:t> </a:t>
            </a:r>
            <a:r>
              <a:rPr lang="es-ES" dirty="0"/>
              <a:t>l</a:t>
            </a:r>
            <a:r>
              <a:rPr lang="es-ES" dirty="0" smtClean="0"/>
              <a:t>as </a:t>
            </a:r>
            <a:r>
              <a:rPr lang="es-ES" dirty="0"/>
              <a:t>organizaciones públicas emiten regulaciones, que tienen como objetivo modificar, orientar y/o regular los comportamientos de los actores sociales a partir de establecer </a:t>
            </a:r>
            <a:r>
              <a:rPr lang="es-ES" dirty="0" smtClean="0"/>
              <a:t>reglas de </a:t>
            </a:r>
            <a:r>
              <a:rPr lang="es-ES" dirty="0"/>
              <a:t>juego. Se expresan en decisiones o normas, producidas por autoridades u órganos competentes que acompañan y estructuran los bienes y servicios que entregan. </a:t>
            </a:r>
            <a:endParaRPr lang="es-ES" dirty="0" smtClean="0"/>
          </a:p>
        </p:txBody>
      </p:sp>
    </p:spTree>
    <p:extLst>
      <p:ext uri="{BB962C8B-B14F-4D97-AF65-F5344CB8AC3E}">
        <p14:creationId xmlns:p14="http://schemas.microsoft.com/office/powerpoint/2010/main" val="4184912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
          <p:cNvSpPr txBox="1">
            <a:spLocks noGrp="1"/>
          </p:cNvSpPr>
          <p:nvPr>
            <p:ph type="ctrTitle"/>
          </p:nvPr>
        </p:nvSpPr>
        <p:spPr>
          <a:xfrm>
            <a:off x="285751" y="1619251"/>
            <a:ext cx="6923941" cy="333374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800"/>
              <a:buFont typeface="Roboto Condensed"/>
              <a:buNone/>
            </a:pPr>
            <a:r>
              <a:rPr lang="es-AR" sz="3200" b="1" dirty="0" smtClean="0">
                <a:solidFill>
                  <a:srgbClr val="FFFFFF"/>
                </a:solidFill>
                <a:latin typeface="Calibri"/>
                <a:ea typeface="Calibri"/>
                <a:cs typeface="Calibri"/>
                <a:sym typeface="Calibri"/>
              </a:rPr>
              <a:t/>
            </a:r>
            <a:br>
              <a:rPr lang="es-AR" sz="3200" b="1" dirty="0" smtClean="0">
                <a:solidFill>
                  <a:srgbClr val="FFFFFF"/>
                </a:solidFill>
                <a:latin typeface="Calibri"/>
                <a:ea typeface="Calibri"/>
                <a:cs typeface="Calibri"/>
                <a:sym typeface="Calibri"/>
              </a:rPr>
            </a:br>
            <a:r>
              <a:rPr lang="es-AR" sz="3200" b="1" dirty="0" smtClean="0">
                <a:solidFill>
                  <a:srgbClr val="FFFFFF"/>
                </a:solidFill>
                <a:latin typeface="Calibri"/>
                <a:ea typeface="Calibri"/>
                <a:cs typeface="Calibri"/>
                <a:sym typeface="Calibri"/>
              </a:rPr>
              <a:t>El </a:t>
            </a:r>
            <a:r>
              <a:rPr lang="es-AR" sz="3200" b="1" i="1" dirty="0" smtClean="0">
                <a:solidFill>
                  <a:srgbClr val="FFFFFF"/>
                </a:solidFill>
              </a:rPr>
              <a:t>diseño </a:t>
            </a:r>
            <a:r>
              <a:rPr lang="es-AR" sz="3200" b="1" i="1" dirty="0" smtClean="0">
                <a:solidFill>
                  <a:srgbClr val="FFFFFF"/>
                </a:solidFill>
              </a:rPr>
              <a:t>de un plan de monitoreo.</a:t>
            </a:r>
            <a:endParaRPr sz="3200" i="1" dirty="0"/>
          </a:p>
        </p:txBody>
      </p:sp>
      <p:sp>
        <p:nvSpPr>
          <p:cNvPr id="201" name="Google Shape;201;p1"/>
          <p:cNvSpPr/>
          <p:nvPr/>
        </p:nvSpPr>
        <p:spPr>
          <a:xfrm>
            <a:off x="5190260" y="5658943"/>
            <a:ext cx="7001740" cy="461665"/>
          </a:xfrm>
          <a:prstGeom prst="rect">
            <a:avLst/>
          </a:prstGeom>
          <a:noFill/>
          <a:ln>
            <a:noFill/>
          </a:ln>
        </p:spPr>
        <p:txBody>
          <a:bodyPr spcFirstLastPara="1" wrap="square" lIns="91425" tIns="45700" rIns="91425" bIns="45700" anchor="t" anchorCtr="0">
            <a:spAutoFit/>
          </a:bodyPr>
          <a:lstStyle/>
          <a:p>
            <a:pPr lvl="0" algn="ctr"/>
            <a:r>
              <a:rPr lang="es-AR" sz="2400" b="1" dirty="0">
                <a:solidFill>
                  <a:srgbClr val="F2F2F2"/>
                </a:solidFill>
                <a:ea typeface="Calibri"/>
                <a:cs typeface="Calibri"/>
                <a:sym typeface="Calibri"/>
              </a:rPr>
              <a:t>Prof. </a:t>
            </a:r>
            <a:r>
              <a:rPr lang="es-AR" sz="2400" b="1">
                <a:solidFill>
                  <a:srgbClr val="F2F2F2"/>
                </a:solidFill>
                <a:ea typeface="Calibri"/>
                <a:cs typeface="Calibri"/>
                <a:sym typeface="Calibri"/>
              </a:rPr>
              <a:t>Brian Fuksman</a:t>
            </a:r>
            <a:endParaRPr lang="es-AR" sz="2400" dirty="0"/>
          </a:p>
        </p:txBody>
      </p:sp>
    </p:spTree>
    <p:extLst>
      <p:ext uri="{BB962C8B-B14F-4D97-AF65-F5344CB8AC3E}">
        <p14:creationId xmlns:p14="http://schemas.microsoft.com/office/powerpoint/2010/main" val="2592636372"/>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4"/>
          <p:cNvSpPr txBox="1">
            <a:spLocks noGrp="1"/>
          </p:cNvSpPr>
          <p:nvPr>
            <p:ph type="title" idx="4294967295"/>
          </p:nvPr>
        </p:nvSpPr>
        <p:spPr>
          <a:xfrm>
            <a:off x="2699239" y="-241551"/>
            <a:ext cx="9720263" cy="1498600"/>
          </a:xfrm>
          <a:prstGeom prst="rect">
            <a:avLst/>
          </a:prstGeom>
          <a:noFill/>
          <a:ln>
            <a:noFill/>
          </a:ln>
        </p:spPr>
        <p:txBody>
          <a:bodyPr spcFirstLastPara="1" wrap="square" lIns="91425" tIns="45700" rIns="91425" bIns="45700" anchor="ctr" anchorCtr="0">
            <a:normAutofit/>
          </a:bodyPr>
          <a:lstStyle/>
          <a:p>
            <a:pPr marL="0" lvl="0" indent="0" algn="l" rtl="0">
              <a:lnSpc>
                <a:spcPct val="80000"/>
              </a:lnSpc>
              <a:spcBef>
                <a:spcPts val="0"/>
              </a:spcBef>
              <a:spcAft>
                <a:spcPts val="0"/>
              </a:spcAft>
              <a:buClr>
                <a:srgbClr val="0C0C0C"/>
              </a:buClr>
              <a:buSzPts val="2800"/>
              <a:buFont typeface="Twentieth Century"/>
              <a:buNone/>
            </a:pPr>
            <a:r>
              <a:rPr lang="es-AR" sz="2800" b="1" dirty="0"/>
              <a:t>LA DIFERENCIA ENTRE EL MONITOREO Y LA EVALUACIÓN.</a:t>
            </a:r>
            <a:endParaRPr b="1" dirty="0"/>
          </a:p>
        </p:txBody>
      </p:sp>
      <p:sp>
        <p:nvSpPr>
          <p:cNvPr id="219" name="Google Shape;219;p4"/>
          <p:cNvSpPr txBox="1"/>
          <p:nvPr/>
        </p:nvSpPr>
        <p:spPr>
          <a:xfrm>
            <a:off x="7912576" y="1153875"/>
            <a:ext cx="1495425" cy="333375"/>
          </a:xfrm>
          <a:prstGeom prst="rect">
            <a:avLst/>
          </a:prstGeom>
          <a:solidFill>
            <a:schemeClr val="accent3"/>
          </a:solidFill>
          <a:ln w="15875" cap="flat" cmpd="sng">
            <a:solidFill>
              <a:srgbClr val="1C969C"/>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7000"/>
              </a:lnSpc>
              <a:spcBef>
                <a:spcPts val="0"/>
              </a:spcBef>
              <a:spcAft>
                <a:spcPts val="0"/>
              </a:spcAft>
              <a:buClr>
                <a:srgbClr val="FFFFFF"/>
              </a:buClr>
              <a:buSzPts val="1400"/>
              <a:buFont typeface="Times New Roman"/>
              <a:buNone/>
            </a:pPr>
            <a:r>
              <a:rPr lang="es-AR" sz="1400" b="1" i="0" u="none" strike="noStrike" cap="none">
                <a:solidFill>
                  <a:srgbClr val="FFFFFF"/>
                </a:solidFill>
                <a:latin typeface="Times New Roman"/>
                <a:ea typeface="Times New Roman"/>
                <a:cs typeface="Times New Roman"/>
                <a:sym typeface="Times New Roman"/>
              </a:rPr>
              <a:t>EVALUACIÓN</a:t>
            </a:r>
            <a:endParaRPr sz="1100" b="0" i="0" u="none" strike="noStrike" cap="none">
              <a:solidFill>
                <a:srgbClr val="FFFFFF"/>
              </a:solidFill>
              <a:latin typeface="Twentieth Century"/>
              <a:ea typeface="Twentieth Century"/>
              <a:cs typeface="Twentieth Century"/>
              <a:sym typeface="Twentieth Century"/>
            </a:endParaRPr>
          </a:p>
        </p:txBody>
      </p:sp>
      <p:sp>
        <p:nvSpPr>
          <p:cNvPr id="220" name="Google Shape;220;p4"/>
          <p:cNvSpPr txBox="1"/>
          <p:nvPr/>
        </p:nvSpPr>
        <p:spPr>
          <a:xfrm>
            <a:off x="1948082" y="1053110"/>
            <a:ext cx="2828290" cy="333375"/>
          </a:xfrm>
          <a:prstGeom prst="rect">
            <a:avLst/>
          </a:prstGeom>
          <a:solidFill>
            <a:schemeClr val="accent3"/>
          </a:solidFill>
          <a:ln w="15875" cap="flat" cmpd="sng">
            <a:solidFill>
              <a:srgbClr val="1C969C"/>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7000"/>
              </a:lnSpc>
              <a:spcBef>
                <a:spcPts val="0"/>
              </a:spcBef>
              <a:spcAft>
                <a:spcPts val="0"/>
              </a:spcAft>
              <a:buClr>
                <a:srgbClr val="FFFFFF"/>
              </a:buClr>
              <a:buSzPts val="1400"/>
              <a:buFont typeface="Times New Roman"/>
              <a:buNone/>
            </a:pPr>
            <a:r>
              <a:rPr lang="es-AR" sz="1400" b="1" i="0" u="none" strike="noStrike" cap="none">
                <a:solidFill>
                  <a:srgbClr val="FFFFFF"/>
                </a:solidFill>
                <a:latin typeface="Times New Roman"/>
                <a:ea typeface="Times New Roman"/>
                <a:cs typeface="Times New Roman"/>
                <a:sym typeface="Times New Roman"/>
              </a:rPr>
              <a:t>MONITOREO O CONTROL</a:t>
            </a:r>
            <a:endParaRPr sz="1100" b="0" i="0" u="none" strike="noStrike" cap="none">
              <a:solidFill>
                <a:srgbClr val="FFFFFF"/>
              </a:solidFill>
              <a:latin typeface="Twentieth Century"/>
              <a:ea typeface="Twentieth Century"/>
              <a:cs typeface="Twentieth Century"/>
              <a:sym typeface="Twentieth Century"/>
            </a:endParaRPr>
          </a:p>
        </p:txBody>
      </p:sp>
      <p:sp>
        <p:nvSpPr>
          <p:cNvPr id="221" name="Google Shape;221;p4"/>
          <p:cNvSpPr/>
          <p:nvPr/>
        </p:nvSpPr>
        <p:spPr>
          <a:xfrm>
            <a:off x="5930502" y="962153"/>
            <a:ext cx="781050" cy="447675"/>
          </a:xfrm>
          <a:prstGeom prst="mathNotEqual">
            <a:avLst>
              <a:gd name="adj1" fmla="val 23520"/>
              <a:gd name="adj2" fmla="val 6600000"/>
              <a:gd name="adj3" fmla="val 11760"/>
            </a:avLst>
          </a:prstGeom>
          <a:solidFill>
            <a:schemeClr val="dk1"/>
          </a:solidFill>
          <a:ln w="158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lt1"/>
              </a:buClr>
              <a:buSzPts val="1800"/>
              <a:buFont typeface="Twentieth Century"/>
              <a:buNone/>
            </a:pPr>
            <a:endParaRPr sz="1800" b="0" i="0" u="none" strike="noStrike" cap="none">
              <a:solidFill>
                <a:srgbClr val="FFFFFF"/>
              </a:solidFill>
              <a:latin typeface="Twentieth Century"/>
              <a:ea typeface="Twentieth Century"/>
              <a:cs typeface="Twentieth Century"/>
              <a:sym typeface="Twentieth Century"/>
            </a:endParaRPr>
          </a:p>
        </p:txBody>
      </p:sp>
      <p:sp>
        <p:nvSpPr>
          <p:cNvPr id="222" name="Google Shape;222;p4"/>
          <p:cNvSpPr txBox="1"/>
          <p:nvPr/>
        </p:nvSpPr>
        <p:spPr>
          <a:xfrm>
            <a:off x="304800" y="1724152"/>
            <a:ext cx="4955345" cy="325637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07000"/>
              </a:lnSpc>
              <a:spcBef>
                <a:spcPts val="0"/>
              </a:spcBef>
              <a:spcAft>
                <a:spcPts val="0"/>
              </a:spcAft>
              <a:buClr>
                <a:srgbClr val="000000"/>
              </a:buClr>
              <a:buSzPts val="1600"/>
              <a:buFont typeface="Twentieth Century"/>
              <a:buAutoNum type="arabicParenR"/>
            </a:pPr>
            <a:r>
              <a:rPr lang="es-AR" sz="1600" b="0" i="0" u="none" strike="noStrike" cap="none">
                <a:solidFill>
                  <a:srgbClr val="000000"/>
                </a:solidFill>
                <a:latin typeface="Times New Roman"/>
                <a:ea typeface="Times New Roman"/>
                <a:cs typeface="Times New Roman"/>
                <a:sym typeface="Times New Roman"/>
              </a:rPr>
              <a:t>Es un </a:t>
            </a:r>
            <a:r>
              <a:rPr lang="es-AR" sz="1600" b="1" i="0" u="none" strike="noStrike" cap="none">
                <a:solidFill>
                  <a:srgbClr val="000000"/>
                </a:solidFill>
                <a:latin typeface="Times New Roman"/>
                <a:ea typeface="Times New Roman"/>
                <a:cs typeface="Times New Roman"/>
                <a:sym typeface="Times New Roman"/>
              </a:rPr>
              <a:t>procedimiento sistemático</a:t>
            </a:r>
            <a:r>
              <a:rPr lang="es-AR" sz="1600" b="0" i="0" u="none" strike="noStrike" cap="none">
                <a:solidFill>
                  <a:srgbClr val="000000"/>
                </a:solidFill>
                <a:latin typeface="Times New Roman"/>
                <a:ea typeface="Times New Roman"/>
                <a:cs typeface="Times New Roman"/>
                <a:sym typeface="Times New Roman"/>
              </a:rPr>
              <a:t> empleado para comprobar la eficiencia y efectividad del proceso de ejecución de un proyecto. </a:t>
            </a:r>
            <a:endParaRPr sz="1600" b="0" i="0" u="none" strike="noStrike" cap="none">
              <a:solidFill>
                <a:srgbClr val="000000"/>
              </a:solidFill>
              <a:latin typeface="Times New Roman"/>
              <a:ea typeface="Times New Roman"/>
              <a:cs typeface="Times New Roman"/>
              <a:sym typeface="Times New Roman"/>
            </a:endParaRPr>
          </a:p>
          <a:p>
            <a:pPr marL="342900" marR="0" lvl="0" indent="-342900" algn="just" rtl="0">
              <a:lnSpc>
                <a:spcPct val="107000"/>
              </a:lnSpc>
              <a:spcBef>
                <a:spcPts val="800"/>
              </a:spcBef>
              <a:spcAft>
                <a:spcPts val="0"/>
              </a:spcAft>
              <a:buClr>
                <a:srgbClr val="000000"/>
              </a:buClr>
              <a:buSzPts val="1600"/>
              <a:buFont typeface="Twentieth Century"/>
              <a:buAutoNum type="arabicParenR"/>
            </a:pPr>
            <a:r>
              <a:rPr lang="es-AR" sz="1600" b="1" i="0" u="none" strike="noStrike" cap="none">
                <a:solidFill>
                  <a:srgbClr val="000000"/>
                </a:solidFill>
                <a:latin typeface="Times New Roman"/>
                <a:ea typeface="Times New Roman"/>
                <a:cs typeface="Times New Roman"/>
                <a:sym typeface="Times New Roman"/>
              </a:rPr>
              <a:t>Su marco de referencia es el plan de actividades </a:t>
            </a:r>
            <a:r>
              <a:rPr lang="es-AR" sz="1600" b="0" i="0" u="none" strike="noStrike" cap="none">
                <a:solidFill>
                  <a:srgbClr val="000000"/>
                </a:solidFill>
                <a:latin typeface="Times New Roman"/>
                <a:ea typeface="Times New Roman"/>
                <a:cs typeface="Times New Roman"/>
                <a:sym typeface="Times New Roman"/>
              </a:rPr>
              <a:t>y, en consecuencia, analiza la ejecución de las actividades en relación a dicho plan.</a:t>
            </a:r>
            <a:endParaRPr sz="1600" b="0" i="0" u="none" strike="noStrike" cap="none">
              <a:solidFill>
                <a:srgbClr val="000000"/>
              </a:solidFill>
              <a:latin typeface="Times New Roman"/>
              <a:ea typeface="Times New Roman"/>
              <a:cs typeface="Times New Roman"/>
              <a:sym typeface="Times New Roman"/>
            </a:endParaRPr>
          </a:p>
          <a:p>
            <a:pPr marL="342900" marR="0" lvl="0" indent="-342900" algn="just" rtl="0">
              <a:lnSpc>
                <a:spcPct val="107000"/>
              </a:lnSpc>
              <a:spcBef>
                <a:spcPts val="800"/>
              </a:spcBef>
              <a:spcAft>
                <a:spcPts val="0"/>
              </a:spcAft>
              <a:buClr>
                <a:srgbClr val="000000"/>
              </a:buClr>
              <a:buSzPts val="1600"/>
              <a:buFont typeface="Twentieth Century"/>
              <a:buAutoNum type="arabicParenR"/>
            </a:pPr>
            <a:r>
              <a:rPr lang="es-AR" sz="1600" b="0" i="0" u="none" strike="noStrike" cap="none">
                <a:solidFill>
                  <a:srgbClr val="000000"/>
                </a:solidFill>
                <a:latin typeface="Times New Roman"/>
                <a:ea typeface="Times New Roman"/>
                <a:cs typeface="Times New Roman"/>
                <a:sym typeface="Times New Roman"/>
              </a:rPr>
              <a:t>Permite identificar los logros y debilidades y </a:t>
            </a:r>
            <a:r>
              <a:rPr lang="es-AR" sz="1600" b="1" i="0" u="none" strike="noStrike" cap="none">
                <a:solidFill>
                  <a:srgbClr val="000000"/>
                </a:solidFill>
                <a:latin typeface="Times New Roman"/>
                <a:ea typeface="Times New Roman"/>
                <a:cs typeface="Times New Roman"/>
                <a:sym typeface="Times New Roman"/>
              </a:rPr>
              <a:t>recomendar medidas correctivas</a:t>
            </a:r>
            <a:r>
              <a:rPr lang="es-AR" sz="1600" b="0" i="0" u="none" strike="noStrike" cap="none">
                <a:solidFill>
                  <a:srgbClr val="000000"/>
                </a:solidFill>
                <a:latin typeface="Times New Roman"/>
                <a:ea typeface="Times New Roman"/>
                <a:cs typeface="Times New Roman"/>
                <a:sym typeface="Times New Roman"/>
              </a:rPr>
              <a:t>.</a:t>
            </a:r>
            <a:endParaRPr sz="1600" b="0" i="0" u="none" strike="noStrike" cap="none">
              <a:solidFill>
                <a:srgbClr val="000000"/>
              </a:solidFill>
              <a:latin typeface="Times New Roman"/>
              <a:ea typeface="Times New Roman"/>
              <a:cs typeface="Times New Roman"/>
              <a:sym typeface="Times New Roman"/>
            </a:endParaRPr>
          </a:p>
          <a:p>
            <a:pPr marL="342900" marR="0" lvl="0" indent="-342900" algn="just" rtl="0">
              <a:lnSpc>
                <a:spcPct val="107000"/>
              </a:lnSpc>
              <a:spcBef>
                <a:spcPts val="800"/>
              </a:spcBef>
              <a:spcAft>
                <a:spcPts val="0"/>
              </a:spcAft>
              <a:buClr>
                <a:srgbClr val="000000"/>
              </a:buClr>
              <a:buSzPts val="1600"/>
              <a:buFont typeface="Twentieth Century"/>
              <a:buAutoNum type="arabicParenR"/>
            </a:pPr>
            <a:r>
              <a:rPr lang="es-AR" sz="1600" b="0" i="0" u="none" strike="noStrike" cap="none">
                <a:solidFill>
                  <a:srgbClr val="000000"/>
                </a:solidFill>
                <a:latin typeface="Times New Roman"/>
                <a:ea typeface="Times New Roman"/>
                <a:cs typeface="Times New Roman"/>
                <a:sym typeface="Times New Roman"/>
              </a:rPr>
              <a:t>Se efectúa durante la </a:t>
            </a:r>
            <a:r>
              <a:rPr lang="es-AR" sz="1600" b="1" i="0" u="none" strike="noStrike" cap="none">
                <a:solidFill>
                  <a:srgbClr val="000000"/>
                </a:solidFill>
                <a:latin typeface="Times New Roman"/>
                <a:ea typeface="Times New Roman"/>
                <a:cs typeface="Times New Roman"/>
                <a:sym typeface="Times New Roman"/>
              </a:rPr>
              <a:t>etapa de ejecución</a:t>
            </a:r>
            <a:r>
              <a:rPr lang="es-AR" sz="1600" b="0" i="0" u="none" strike="noStrike" cap="none">
                <a:solidFill>
                  <a:srgbClr val="000000"/>
                </a:solidFill>
                <a:latin typeface="Times New Roman"/>
                <a:ea typeface="Times New Roman"/>
                <a:cs typeface="Times New Roman"/>
                <a:sym typeface="Times New Roman"/>
              </a:rPr>
              <a:t> de un proyecto. </a:t>
            </a:r>
            <a:endParaRPr sz="1600" b="0" i="0" u="none" strike="noStrike" cap="none">
              <a:solidFill>
                <a:srgbClr val="000000"/>
              </a:solidFill>
              <a:latin typeface="Times New Roman"/>
              <a:ea typeface="Times New Roman"/>
              <a:cs typeface="Times New Roman"/>
              <a:sym typeface="Times New Roman"/>
            </a:endParaRPr>
          </a:p>
          <a:p>
            <a:pPr marL="0" marR="0" lvl="0" indent="0" algn="ctr" rtl="0">
              <a:lnSpc>
                <a:spcPct val="107000"/>
              </a:lnSpc>
              <a:spcBef>
                <a:spcPts val="800"/>
              </a:spcBef>
              <a:spcAft>
                <a:spcPts val="0"/>
              </a:spcAft>
              <a:buClr>
                <a:srgbClr val="000000"/>
              </a:buClr>
              <a:buSzPts val="1400"/>
              <a:buFont typeface="Times New Roman"/>
              <a:buNone/>
            </a:pPr>
            <a:r>
              <a:rPr lang="es-AR" sz="1400" b="0" i="0" u="none" strike="noStrike" cap="none">
                <a:solidFill>
                  <a:srgbClr val="000000"/>
                </a:solidFill>
                <a:latin typeface="Times New Roman"/>
                <a:ea typeface="Times New Roman"/>
                <a:cs typeface="Times New Roman"/>
                <a:sym typeface="Times New Roman"/>
              </a:rPr>
              <a:t> </a:t>
            </a:r>
            <a:endParaRPr sz="1100" b="0" i="0" u="none" strike="noStrike" cap="none">
              <a:solidFill>
                <a:srgbClr val="000000"/>
              </a:solidFill>
              <a:latin typeface="Calibri"/>
              <a:ea typeface="Calibri"/>
              <a:cs typeface="Calibri"/>
              <a:sym typeface="Calibri"/>
            </a:endParaRPr>
          </a:p>
        </p:txBody>
      </p:sp>
      <p:sp>
        <p:nvSpPr>
          <p:cNvPr id="223" name="Google Shape;223;p4"/>
          <p:cNvSpPr txBox="1"/>
          <p:nvPr/>
        </p:nvSpPr>
        <p:spPr>
          <a:xfrm>
            <a:off x="6006182" y="1724152"/>
            <a:ext cx="5791200" cy="325637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07000"/>
              </a:lnSpc>
              <a:spcBef>
                <a:spcPts val="0"/>
              </a:spcBef>
              <a:spcAft>
                <a:spcPts val="0"/>
              </a:spcAft>
              <a:buClr>
                <a:srgbClr val="000000"/>
              </a:buClr>
              <a:buSzPts val="1600"/>
              <a:buFont typeface="Twentieth Century"/>
              <a:buAutoNum type="arabicPeriod"/>
            </a:pPr>
            <a:r>
              <a:rPr lang="es-AR" sz="1600" b="0" i="0" u="none" strike="noStrike" cap="none" dirty="0">
                <a:solidFill>
                  <a:srgbClr val="000000"/>
                </a:solidFill>
                <a:latin typeface="Times New Roman"/>
                <a:ea typeface="Times New Roman"/>
                <a:cs typeface="Times New Roman"/>
                <a:sym typeface="Times New Roman"/>
              </a:rPr>
              <a:t>Es una reflexión sistémica sobre el diseño, la ejecución, la eficiencia, la efectividad, los procesos, los resultados de un proyecto en ejecución o completado. </a:t>
            </a:r>
            <a:endParaRPr sz="1600" b="0" i="0" u="none" strike="noStrike" cap="none" dirty="0">
              <a:solidFill>
                <a:srgbClr val="000000"/>
              </a:solidFill>
              <a:latin typeface="Times New Roman"/>
              <a:ea typeface="Times New Roman"/>
              <a:cs typeface="Times New Roman"/>
              <a:sym typeface="Times New Roman"/>
            </a:endParaRPr>
          </a:p>
          <a:p>
            <a:pPr marL="342900" marR="0" lvl="0" indent="-342900" algn="just" rtl="0">
              <a:lnSpc>
                <a:spcPct val="107000"/>
              </a:lnSpc>
              <a:spcBef>
                <a:spcPts val="800"/>
              </a:spcBef>
              <a:spcAft>
                <a:spcPts val="0"/>
              </a:spcAft>
              <a:buClr>
                <a:srgbClr val="000000"/>
              </a:buClr>
              <a:buSzPts val="1600"/>
              <a:buFont typeface="Twentieth Century"/>
              <a:buAutoNum type="arabicPeriod"/>
            </a:pPr>
            <a:r>
              <a:rPr lang="es-AR" sz="1600" b="1" i="0" u="none" strike="noStrike" cap="none" dirty="0">
                <a:solidFill>
                  <a:srgbClr val="000000"/>
                </a:solidFill>
                <a:latin typeface="Times New Roman"/>
                <a:ea typeface="Times New Roman"/>
                <a:cs typeface="Times New Roman"/>
                <a:sym typeface="Times New Roman"/>
              </a:rPr>
              <a:t>La evaluación se extiende más allá del monitoreo </a:t>
            </a:r>
            <a:r>
              <a:rPr lang="es-AR" sz="1600" b="0" i="0" u="none" strike="noStrike" cap="none" dirty="0">
                <a:solidFill>
                  <a:srgbClr val="000000"/>
                </a:solidFill>
                <a:latin typeface="Times New Roman"/>
                <a:ea typeface="Times New Roman"/>
                <a:cs typeface="Times New Roman"/>
                <a:sym typeface="Times New Roman"/>
              </a:rPr>
              <a:t>porque reconoce que el plan de acción constituye una hipótesis de trabajo y, por lo tanto, busca comprobar que el camino elegido efectivamente esté conduciendo a las mejoras en las condiciones de vida que se procuran.</a:t>
            </a:r>
            <a:endParaRPr sz="1600" b="0" i="0" u="none" strike="noStrike" cap="none" dirty="0">
              <a:solidFill>
                <a:srgbClr val="000000"/>
              </a:solidFill>
              <a:latin typeface="Times New Roman"/>
              <a:ea typeface="Times New Roman"/>
              <a:cs typeface="Times New Roman"/>
              <a:sym typeface="Times New Roman"/>
            </a:endParaRPr>
          </a:p>
          <a:p>
            <a:pPr marL="342900" marR="0" lvl="0" indent="-342900" algn="just" rtl="0">
              <a:lnSpc>
                <a:spcPct val="107000"/>
              </a:lnSpc>
              <a:spcBef>
                <a:spcPts val="800"/>
              </a:spcBef>
              <a:spcAft>
                <a:spcPts val="0"/>
              </a:spcAft>
              <a:buClr>
                <a:srgbClr val="000000"/>
              </a:buClr>
              <a:buSzPts val="1600"/>
              <a:buFont typeface="Twentieth Century"/>
              <a:buAutoNum type="arabicPeriod"/>
            </a:pPr>
            <a:r>
              <a:rPr lang="es-AR" sz="1600" b="0" i="0" u="none" strike="noStrike" cap="none" dirty="0">
                <a:solidFill>
                  <a:srgbClr val="000000"/>
                </a:solidFill>
                <a:latin typeface="Times New Roman"/>
                <a:ea typeface="Times New Roman"/>
                <a:cs typeface="Times New Roman"/>
                <a:sym typeface="Times New Roman"/>
              </a:rPr>
              <a:t>La evaluación puede realizarse durante todas las etapas del ciclo del proyecto, incluyendo varios años después de completada la ejecución.</a:t>
            </a:r>
            <a:endParaRPr sz="1600" b="0" i="0" u="none" strike="noStrike" cap="none" dirty="0">
              <a:solidFill>
                <a:srgbClr val="000000"/>
              </a:solidFill>
              <a:latin typeface="Times New Roman"/>
              <a:ea typeface="Times New Roman"/>
              <a:cs typeface="Times New Roman"/>
              <a:sym typeface="Times New Roman"/>
            </a:endParaRPr>
          </a:p>
        </p:txBody>
      </p:sp>
      <p:sp>
        <p:nvSpPr>
          <p:cNvPr id="224" name="Google Shape;224;p4"/>
          <p:cNvSpPr/>
          <p:nvPr/>
        </p:nvSpPr>
        <p:spPr>
          <a:xfrm>
            <a:off x="304800" y="5590518"/>
            <a:ext cx="11492582" cy="1069395"/>
          </a:xfrm>
          <a:prstGeom prst="rect">
            <a:avLst/>
          </a:prstGeom>
          <a:gradFill>
            <a:gsLst>
              <a:gs pos="0">
                <a:srgbClr val="7DA385"/>
              </a:gs>
              <a:gs pos="100000">
                <a:srgbClr val="A5C5AD"/>
              </a:gs>
            </a:gsLst>
            <a:path path="circle">
              <a:fillToRect l="50000" t="50000" r="50000" b="50000"/>
            </a:path>
            <a:tileRect/>
          </a:gradFill>
          <a:ln w="9525" cap="flat" cmpd="sng">
            <a:solidFill>
              <a:schemeClr val="accent5"/>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800"/>
              <a:buFont typeface="Times New Roman"/>
              <a:buNone/>
            </a:pPr>
            <a:r>
              <a:rPr lang="es-AR" sz="1800" b="0" i="0" u="none" strike="noStrike" cap="none">
                <a:solidFill>
                  <a:srgbClr val="000000"/>
                </a:solidFill>
                <a:latin typeface="Times New Roman"/>
                <a:ea typeface="Times New Roman"/>
                <a:cs typeface="Times New Roman"/>
                <a:sym typeface="Times New Roman"/>
              </a:rPr>
              <a:t>Tanto en el monitoreo como en la evaluación, se debe </a:t>
            </a:r>
            <a:r>
              <a:rPr lang="es-AR" sz="1800" b="1" i="0" u="sng" strike="noStrike" cap="none">
                <a:solidFill>
                  <a:srgbClr val="000000"/>
                </a:solidFill>
                <a:latin typeface="Times New Roman"/>
                <a:ea typeface="Times New Roman"/>
                <a:cs typeface="Times New Roman"/>
                <a:sym typeface="Times New Roman"/>
              </a:rPr>
              <a:t>determinar las medidas y estándares de desempeño</a:t>
            </a:r>
            <a:r>
              <a:rPr lang="es-AR" sz="1800" b="0" i="0" u="none" strike="noStrike" cap="none">
                <a:solidFill>
                  <a:srgbClr val="000000"/>
                </a:solidFill>
                <a:latin typeface="Times New Roman"/>
                <a:ea typeface="Times New Roman"/>
                <a:cs typeface="Times New Roman"/>
                <a:sym typeface="Times New Roman"/>
              </a:rPr>
              <a:t> que sirven de referencia para </a:t>
            </a:r>
            <a:r>
              <a:rPr lang="es-AR" sz="1800" b="0" i="0" u="sng" strike="noStrike" cap="none">
                <a:solidFill>
                  <a:srgbClr val="000000"/>
                </a:solidFill>
                <a:latin typeface="Times New Roman"/>
                <a:ea typeface="Times New Roman"/>
                <a:cs typeface="Times New Roman"/>
                <a:sym typeface="Times New Roman"/>
              </a:rPr>
              <a:t>juzgar la información recolectada</a:t>
            </a:r>
            <a:r>
              <a:rPr lang="es-AR" sz="1800" b="0" i="0" u="none" strike="noStrike" cap="none">
                <a:solidFill>
                  <a:srgbClr val="000000"/>
                </a:solidFill>
                <a:latin typeface="Times New Roman"/>
                <a:ea typeface="Times New Roman"/>
                <a:cs typeface="Times New Roman"/>
                <a:sym typeface="Times New Roman"/>
              </a:rPr>
              <a:t> y, posteriormente, </a:t>
            </a:r>
            <a:r>
              <a:rPr lang="es-AR" sz="1800" b="0" i="0" u="sng" strike="noStrike" cap="none">
                <a:solidFill>
                  <a:srgbClr val="000000"/>
                </a:solidFill>
                <a:latin typeface="Times New Roman"/>
                <a:ea typeface="Times New Roman"/>
                <a:cs typeface="Times New Roman"/>
                <a:sym typeface="Times New Roman"/>
              </a:rPr>
              <a:t>tomar decisiones </a:t>
            </a:r>
            <a:r>
              <a:rPr lang="es-AR" sz="1800" b="0" i="0" u="none" strike="noStrike" cap="none">
                <a:solidFill>
                  <a:srgbClr val="000000"/>
                </a:solidFill>
                <a:latin typeface="Times New Roman"/>
                <a:ea typeface="Times New Roman"/>
                <a:cs typeface="Times New Roman"/>
                <a:sym typeface="Times New Roman"/>
              </a:rPr>
              <a:t>(si fuera necesario).</a:t>
            </a:r>
            <a:endParaRPr sz="1600" b="0" i="0" u="none" strike="noStrike" cap="none">
              <a:solidFill>
                <a:srgbClr val="000000"/>
              </a:solidFill>
              <a:latin typeface="Times New Roman"/>
              <a:ea typeface="Times New Roman"/>
              <a:cs typeface="Times New Roman"/>
              <a:sym typeface="Times New Roman"/>
            </a:endParaRPr>
          </a:p>
          <a:p>
            <a:pPr marL="0" marR="0" lvl="0" indent="0" algn="just" rtl="0">
              <a:lnSpc>
                <a:spcPct val="107000"/>
              </a:lnSpc>
              <a:spcBef>
                <a:spcPts val="800"/>
              </a:spcBef>
              <a:spcAft>
                <a:spcPts val="0"/>
              </a:spcAft>
              <a:buClr>
                <a:srgbClr val="000000"/>
              </a:buClr>
              <a:buSzPts val="1800"/>
              <a:buFont typeface="Times New Roman"/>
              <a:buNone/>
            </a:pPr>
            <a:r>
              <a:rPr lang="es-AR" sz="1800" b="0" i="0" u="none" strike="noStrike" cap="none">
                <a:solidFill>
                  <a:srgbClr val="000000"/>
                </a:solidFill>
                <a:latin typeface="Times New Roman"/>
                <a:ea typeface="Times New Roman"/>
                <a:cs typeface="Times New Roman"/>
                <a:sym typeface="Times New Roman"/>
              </a:rPr>
              <a:t>Lo anterior, exige </a:t>
            </a:r>
            <a:r>
              <a:rPr lang="es-AR" sz="1800" b="1" i="0" u="sng" strike="noStrike" cap="none">
                <a:solidFill>
                  <a:srgbClr val="000000"/>
                </a:solidFill>
                <a:latin typeface="Times New Roman"/>
                <a:ea typeface="Times New Roman"/>
                <a:cs typeface="Times New Roman"/>
                <a:sym typeface="Times New Roman"/>
              </a:rPr>
              <a:t>construir indicadores</a:t>
            </a:r>
            <a:endParaRPr sz="16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434993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538676" y="237365"/>
            <a:ext cx="3996350" cy="369332"/>
          </a:xfrm>
          <a:prstGeom prst="rect">
            <a:avLst/>
          </a:prstGeom>
        </p:spPr>
        <p:txBody>
          <a:bodyPr wrap="none">
            <a:spAutoFit/>
          </a:bodyPr>
          <a:lstStyle/>
          <a:p>
            <a:r>
              <a:rPr lang="es-AR" b="1" dirty="0" smtClean="0"/>
              <a:t>LOS TRES MOMENTOS DEL MONITOREO</a:t>
            </a:r>
            <a:endParaRPr lang="es-AR" b="1" dirty="0"/>
          </a:p>
        </p:txBody>
      </p:sp>
      <p:graphicFrame>
        <p:nvGraphicFramePr>
          <p:cNvPr id="3" name="Tabla 2"/>
          <p:cNvGraphicFramePr>
            <a:graphicFrameLocks noGrp="1"/>
          </p:cNvGraphicFramePr>
          <p:nvPr>
            <p:extLst/>
          </p:nvPr>
        </p:nvGraphicFramePr>
        <p:xfrm>
          <a:off x="748320" y="1247204"/>
          <a:ext cx="10919071" cy="4114800"/>
        </p:xfrm>
        <a:graphic>
          <a:graphicData uri="http://schemas.openxmlformats.org/drawingml/2006/table">
            <a:tbl>
              <a:tblPr bandRow="1">
                <a:tableStyleId>{5C22544A-7EE6-4342-B048-85BDC9FD1C3A}</a:tableStyleId>
              </a:tblPr>
              <a:tblGrid>
                <a:gridCol w="10919071">
                  <a:extLst>
                    <a:ext uri="{9D8B030D-6E8A-4147-A177-3AD203B41FA5}">
                      <a16:colId xmlns:a16="http://schemas.microsoft.com/office/drawing/2014/main" val="916389298"/>
                    </a:ext>
                  </a:extLst>
                </a:gridCol>
              </a:tblGrid>
              <a:tr h="370840">
                <a:tc>
                  <a:txBody>
                    <a:bodyPr/>
                    <a:lstStyle/>
                    <a:p>
                      <a:pPr algn="ctr"/>
                      <a:r>
                        <a:rPr lang="es-ES" b="1" dirty="0" smtClean="0"/>
                        <a:t>1º momento: Diseño del plan de monitoreo</a:t>
                      </a:r>
                    </a:p>
                    <a:p>
                      <a:endParaRPr lang="es-E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Se definen los aspectos claves</a:t>
                      </a:r>
                      <a:r>
                        <a:rPr lang="es-ES" baseline="0" dirty="0" smtClean="0"/>
                        <a:t> del plan tales como la modalidad del monitoreo, la definición de los indicadores y metas, etc.</a:t>
                      </a:r>
                    </a:p>
                    <a:p>
                      <a:pPr marL="0" marR="0" indent="0" algn="l" defTabSz="914400" rtl="0" eaLnBrk="1" fontAlgn="auto" latinLnBrk="0" hangingPunct="1">
                        <a:lnSpc>
                          <a:spcPct val="100000"/>
                        </a:lnSpc>
                        <a:spcBef>
                          <a:spcPts val="0"/>
                        </a:spcBef>
                        <a:spcAft>
                          <a:spcPts val="0"/>
                        </a:spcAft>
                        <a:buClrTx/>
                        <a:buSzTx/>
                        <a:buFontTx/>
                        <a:buNone/>
                        <a:tabLst/>
                        <a:defRPr/>
                      </a:pPr>
                      <a:endParaRPr lang="es-ES" dirty="0" smtClean="0"/>
                    </a:p>
                  </a:txBody>
                  <a:tcPr>
                    <a:solidFill>
                      <a:schemeClr val="accent3">
                        <a:lumMod val="20000"/>
                        <a:lumOff val="80000"/>
                      </a:schemeClr>
                    </a:solidFill>
                  </a:tcPr>
                </a:tc>
                <a:extLst>
                  <a:ext uri="{0D108BD9-81ED-4DB2-BD59-A6C34878D82A}">
                    <a16:rowId xmlns:a16="http://schemas.microsoft.com/office/drawing/2014/main" val="32833160"/>
                  </a:ext>
                </a:extLst>
              </a:tr>
              <a:tr h="370840">
                <a:tc>
                  <a:txBody>
                    <a:bodyPr/>
                    <a:lstStyle/>
                    <a:p>
                      <a:pPr algn="ctr"/>
                      <a:r>
                        <a:rPr lang="es-ES" b="1" dirty="0" smtClean="0"/>
                        <a:t>2º momento:</a:t>
                      </a:r>
                      <a:r>
                        <a:rPr lang="es-ES" b="1" baseline="0" dirty="0" smtClean="0"/>
                        <a:t> implementación del plan de monitoreo</a:t>
                      </a:r>
                    </a:p>
                    <a:p>
                      <a:endParaRPr lang="es-E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AR" baseline="0" dirty="0" smtClean="0"/>
                        <a:t>Etapa donde se aplica el plan de monitoreo propiamente dicho.</a:t>
                      </a:r>
                    </a:p>
                    <a:p>
                      <a:pPr marL="0" marR="0" indent="0" algn="l" defTabSz="914400" rtl="0" eaLnBrk="1" fontAlgn="auto" latinLnBrk="0" hangingPunct="1">
                        <a:lnSpc>
                          <a:spcPct val="100000"/>
                        </a:lnSpc>
                        <a:spcBef>
                          <a:spcPts val="0"/>
                        </a:spcBef>
                        <a:spcAft>
                          <a:spcPts val="0"/>
                        </a:spcAft>
                        <a:buClrTx/>
                        <a:buSzTx/>
                        <a:buFontTx/>
                        <a:buNone/>
                        <a:tabLst/>
                        <a:defRPr/>
                      </a:pPr>
                      <a:endParaRPr lang="es-AR" baseline="0" dirty="0" smtClean="0"/>
                    </a:p>
                  </a:txBody>
                  <a:tcPr>
                    <a:solidFill>
                      <a:schemeClr val="accent3">
                        <a:lumMod val="20000"/>
                        <a:lumOff val="80000"/>
                      </a:schemeClr>
                    </a:solidFill>
                  </a:tcPr>
                </a:tc>
                <a:extLst>
                  <a:ext uri="{0D108BD9-81ED-4DB2-BD59-A6C34878D82A}">
                    <a16:rowId xmlns:a16="http://schemas.microsoft.com/office/drawing/2014/main" val="124358687"/>
                  </a:ext>
                </a:extLst>
              </a:tr>
              <a:tr h="370840">
                <a:tc>
                  <a:txBody>
                    <a:bodyPr/>
                    <a:lstStyle/>
                    <a:p>
                      <a:pPr algn="ctr"/>
                      <a:r>
                        <a:rPr lang="es-ES" b="1" dirty="0" smtClean="0"/>
                        <a:t>3º momento: uso de la información obtenida para la toma de decisiones</a:t>
                      </a:r>
                    </a:p>
                    <a:p>
                      <a:endParaRPr lang="es-E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Implica definir cómo se informarán los resultados</a:t>
                      </a:r>
                      <a:r>
                        <a:rPr lang="es-ES" baseline="0" dirty="0" smtClean="0"/>
                        <a:t> del monitoreo y sus destinatarios para que sirvan de insumo para la toma de decisiones.</a:t>
                      </a:r>
                    </a:p>
                    <a:p>
                      <a:pPr marL="0" marR="0" indent="0" algn="l" defTabSz="914400" rtl="0" eaLnBrk="1" fontAlgn="auto" latinLnBrk="0" hangingPunct="1">
                        <a:lnSpc>
                          <a:spcPct val="100000"/>
                        </a:lnSpc>
                        <a:spcBef>
                          <a:spcPts val="0"/>
                        </a:spcBef>
                        <a:spcAft>
                          <a:spcPts val="0"/>
                        </a:spcAft>
                        <a:buClrTx/>
                        <a:buSzTx/>
                        <a:buFontTx/>
                        <a:buNone/>
                        <a:tabLst/>
                        <a:defRPr/>
                      </a:pPr>
                      <a:endParaRPr lang="es-ES" dirty="0" smtClean="0"/>
                    </a:p>
                  </a:txBody>
                  <a:tcPr>
                    <a:solidFill>
                      <a:schemeClr val="accent3">
                        <a:lumMod val="20000"/>
                        <a:lumOff val="80000"/>
                      </a:schemeClr>
                    </a:solidFill>
                  </a:tcPr>
                </a:tc>
                <a:extLst>
                  <a:ext uri="{0D108BD9-81ED-4DB2-BD59-A6C34878D82A}">
                    <a16:rowId xmlns:a16="http://schemas.microsoft.com/office/drawing/2014/main" val="4196683201"/>
                  </a:ext>
                </a:extLst>
              </a:tr>
            </a:tbl>
          </a:graphicData>
        </a:graphic>
      </p:graphicFrame>
    </p:spTree>
    <p:extLst>
      <p:ext uri="{BB962C8B-B14F-4D97-AF65-F5344CB8AC3E}">
        <p14:creationId xmlns:p14="http://schemas.microsoft.com/office/powerpoint/2010/main" val="3599989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07207" y="149442"/>
            <a:ext cx="4839466"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pPr algn="ctr"/>
            <a:r>
              <a:rPr lang="es-ES" b="1" dirty="0" smtClean="0"/>
              <a:t>1º momento: Diseño del proceso de seguimiento</a:t>
            </a:r>
          </a:p>
        </p:txBody>
      </p:sp>
      <p:sp>
        <p:nvSpPr>
          <p:cNvPr id="4" name="Rectángulo 3"/>
          <p:cNvSpPr/>
          <p:nvPr/>
        </p:nvSpPr>
        <p:spPr>
          <a:xfrm>
            <a:off x="120161" y="1083604"/>
            <a:ext cx="11723075" cy="2308324"/>
          </a:xfrm>
          <a:prstGeom prst="rect">
            <a:avLst/>
          </a:prstGeom>
        </p:spPr>
        <p:txBody>
          <a:bodyPr wrap="square">
            <a:spAutoFit/>
          </a:bodyPr>
          <a:lstStyle/>
          <a:p>
            <a:pPr algn="just"/>
            <a:r>
              <a:rPr lang="es-AR" b="1" dirty="0" smtClean="0">
                <a:solidFill>
                  <a:srgbClr val="0070C0"/>
                </a:solidFill>
              </a:rPr>
              <a:t>1º paso: Definir la modalidad de seguimiento: centralizado o descentralizado.</a:t>
            </a:r>
          </a:p>
          <a:p>
            <a:pPr algn="just"/>
            <a:r>
              <a:rPr lang="es-AR" dirty="0" smtClean="0"/>
              <a:t>En la modalidad centralizada se asigna la responsabilidad a una unidad de gestión para que se ocupe de implementar el plan de monitoreo. En contraste, la modalidad descentralizada supone que existen múltiples unidades que sistematizan la información relevante para sus respectivas áreas.</a:t>
            </a:r>
          </a:p>
          <a:p>
            <a:pPr algn="just"/>
            <a:r>
              <a:rPr lang="es-AR" dirty="0" smtClean="0"/>
              <a:t>Por lo general, se prefiere a una modalidad centralizada ya que permite lograr una visión sistémica.</a:t>
            </a:r>
          </a:p>
          <a:p>
            <a:pPr algn="just"/>
            <a:endParaRPr lang="es-AR" dirty="0"/>
          </a:p>
          <a:p>
            <a:pPr algn="just"/>
            <a:r>
              <a:rPr lang="es-AR" b="1" dirty="0" smtClean="0">
                <a:solidFill>
                  <a:srgbClr val="0070C0"/>
                </a:solidFill>
              </a:rPr>
              <a:t>2º paso: definir qué aspectos del proyecto/política se va a monitorear (insumos, productos, resultados, impactos) y definir los indicadores para medir dichos componentes. </a:t>
            </a:r>
          </a:p>
        </p:txBody>
      </p:sp>
      <p:cxnSp>
        <p:nvCxnSpPr>
          <p:cNvPr id="6" name="Conector recto de flecha 5"/>
          <p:cNvCxnSpPr/>
          <p:nvPr/>
        </p:nvCxnSpPr>
        <p:spPr>
          <a:xfrm>
            <a:off x="4193931" y="3462472"/>
            <a:ext cx="800100" cy="5646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ángulo 6"/>
          <p:cNvSpPr/>
          <p:nvPr/>
        </p:nvSpPr>
        <p:spPr>
          <a:xfrm>
            <a:off x="522627" y="4169869"/>
            <a:ext cx="11320609" cy="203132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AR" dirty="0" smtClean="0"/>
              <a:t> Los Indicadores permiten medir, en diferentes momentos del tiempo, los avances en los logros de una política, analizar las modificaciones que surgieron producto de una intervención y evaluar los resultados alcanzados. </a:t>
            </a:r>
          </a:p>
          <a:p>
            <a:pPr algn="just"/>
            <a:endParaRPr lang="es-AR" dirty="0" smtClean="0"/>
          </a:p>
          <a:p>
            <a:pPr algn="just"/>
            <a:r>
              <a:rPr lang="es-AR" dirty="0" smtClean="0"/>
              <a:t>Existen </a:t>
            </a:r>
            <a:r>
              <a:rPr lang="es-AR" b="1" dirty="0" smtClean="0"/>
              <a:t>indicadores cuantitativos</a:t>
            </a:r>
            <a:r>
              <a:rPr lang="es-AR" dirty="0" smtClean="0"/>
              <a:t> (se expresan de forma directa con un valor numérico. Ej. cantidad de expedientes tramitados) o </a:t>
            </a:r>
            <a:r>
              <a:rPr lang="es-AR" b="1" dirty="0" smtClean="0"/>
              <a:t>indicadores cualitativos</a:t>
            </a:r>
            <a:r>
              <a:rPr lang="es-AR" dirty="0" smtClean="0"/>
              <a:t> (buscan comprender fenómenos subjetivos que pueden expresarse numéricamente a través de un índice, pero de forma indirecta. Ej. índice de bienestar de los estudiantes de la Facultad; índice de violencia de género en la oficina X, etc.)</a:t>
            </a:r>
            <a:endParaRPr lang="es-AR" dirty="0"/>
          </a:p>
        </p:txBody>
      </p:sp>
    </p:spTree>
    <p:extLst>
      <p:ext uri="{BB962C8B-B14F-4D97-AF65-F5344CB8AC3E}">
        <p14:creationId xmlns:p14="http://schemas.microsoft.com/office/powerpoint/2010/main" val="3665282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6"/>
          <p:cNvSpPr txBox="1">
            <a:spLocks noGrp="1"/>
          </p:cNvSpPr>
          <p:nvPr>
            <p:ph type="title"/>
          </p:nvPr>
        </p:nvSpPr>
        <p:spPr>
          <a:xfrm>
            <a:off x="2664069" y="-420109"/>
            <a:ext cx="8654026" cy="1499616"/>
          </a:xfrm>
          <a:prstGeom prst="rect">
            <a:avLst/>
          </a:prstGeom>
          <a:noFill/>
          <a:ln>
            <a:noFill/>
          </a:ln>
        </p:spPr>
        <p:txBody>
          <a:bodyPr spcFirstLastPara="1" wrap="square" lIns="91425" tIns="45700" rIns="91425" bIns="45700" anchor="ctr" anchorCtr="0">
            <a:normAutofit/>
          </a:bodyPr>
          <a:lstStyle/>
          <a:p>
            <a:pPr marL="0" lvl="0" indent="0" algn="ctr" rtl="0">
              <a:lnSpc>
                <a:spcPct val="80000"/>
              </a:lnSpc>
              <a:spcBef>
                <a:spcPts val="0"/>
              </a:spcBef>
              <a:spcAft>
                <a:spcPts val="0"/>
              </a:spcAft>
              <a:buClr>
                <a:srgbClr val="0C0C0C"/>
              </a:buClr>
              <a:buSzPts val="1600"/>
              <a:buFont typeface="Times New Roman"/>
              <a:buNone/>
            </a:pPr>
            <a:r>
              <a:rPr lang="es-AR" sz="1200" b="1" dirty="0">
                <a:latin typeface="Times New Roman"/>
                <a:ea typeface="Times New Roman"/>
                <a:cs typeface="Times New Roman"/>
                <a:sym typeface="Times New Roman"/>
              </a:rPr>
              <a:t>ALGUNAS PROPIEDADES QUE DEBIERA REUNIR UN INDICADOR PARA APORTAR INFORMACIÓN DE CALIDAD</a:t>
            </a:r>
            <a:endParaRPr sz="1200" dirty="0"/>
          </a:p>
        </p:txBody>
      </p:sp>
      <p:sp>
        <p:nvSpPr>
          <p:cNvPr id="242" name="Google Shape;242;p6"/>
          <p:cNvSpPr txBox="1">
            <a:spLocks noGrp="1"/>
          </p:cNvSpPr>
          <p:nvPr>
            <p:ph type="sldNum" idx="12"/>
          </p:nvPr>
        </p:nvSpPr>
        <p:spPr>
          <a:xfrm>
            <a:off x="10837333" y="6470704"/>
            <a:ext cx="973667" cy="27432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s-AR"/>
              <a:t>9</a:t>
            </a:fld>
            <a:endParaRPr/>
          </a:p>
        </p:txBody>
      </p:sp>
      <p:graphicFrame>
        <p:nvGraphicFramePr>
          <p:cNvPr id="7" name="Google Shape;241;p6"/>
          <p:cNvGraphicFramePr/>
          <p:nvPr>
            <p:extLst/>
          </p:nvPr>
        </p:nvGraphicFramePr>
        <p:xfrm>
          <a:off x="167054" y="585123"/>
          <a:ext cx="11643946" cy="6157030"/>
        </p:xfrm>
        <a:graphic>
          <a:graphicData uri="http://schemas.openxmlformats.org/drawingml/2006/table">
            <a:tbl>
              <a:tblPr firstRow="1" bandRow="1">
                <a:noFill/>
              </a:tblPr>
              <a:tblGrid>
                <a:gridCol w="1614270">
                  <a:extLst>
                    <a:ext uri="{9D8B030D-6E8A-4147-A177-3AD203B41FA5}">
                      <a16:colId xmlns:a16="http://schemas.microsoft.com/office/drawing/2014/main" val="20000"/>
                    </a:ext>
                  </a:extLst>
                </a:gridCol>
                <a:gridCol w="6046911">
                  <a:extLst>
                    <a:ext uri="{9D8B030D-6E8A-4147-A177-3AD203B41FA5}">
                      <a16:colId xmlns:a16="http://schemas.microsoft.com/office/drawing/2014/main" val="20001"/>
                    </a:ext>
                  </a:extLst>
                </a:gridCol>
                <a:gridCol w="3982765">
                  <a:extLst>
                    <a:ext uri="{9D8B030D-6E8A-4147-A177-3AD203B41FA5}">
                      <a16:colId xmlns:a16="http://schemas.microsoft.com/office/drawing/2014/main" val="20002"/>
                    </a:ext>
                  </a:extLst>
                </a:gridCol>
              </a:tblGrid>
              <a:tr h="370850">
                <a:tc>
                  <a:txBody>
                    <a:bodyPr/>
                    <a:lstStyle/>
                    <a:p>
                      <a:pPr marL="0" marR="0" lvl="0" indent="0" algn="ctr" rtl="0">
                        <a:spcBef>
                          <a:spcPts val="0"/>
                        </a:spcBef>
                        <a:spcAft>
                          <a:spcPts val="0"/>
                        </a:spcAft>
                        <a:buNone/>
                      </a:pPr>
                      <a:r>
                        <a:rPr lang="es-AR" sz="1600" u="none" strike="noStrike" cap="none" dirty="0">
                          <a:latin typeface="+mn-lt"/>
                          <a:ea typeface="Times New Roman"/>
                          <a:cs typeface="Times New Roman"/>
                          <a:sym typeface="Times New Roman"/>
                        </a:rPr>
                        <a:t>Propiedades</a:t>
                      </a:r>
                      <a:endParaRPr dirty="0">
                        <a:latin typeface="+mn-lt"/>
                      </a:endParaRPr>
                    </a:p>
                  </a:txBody>
                  <a:tcPr marL="91450" marR="91450" marT="45725" marB="45725" anchor="ctr">
                    <a:solidFill>
                      <a:schemeClr val="accent1">
                        <a:lumMod val="20000"/>
                        <a:lumOff val="80000"/>
                      </a:schemeClr>
                    </a:solidFill>
                  </a:tcPr>
                </a:tc>
                <a:tc>
                  <a:txBody>
                    <a:bodyPr/>
                    <a:lstStyle/>
                    <a:p>
                      <a:pPr marL="0" marR="0" lvl="0" indent="0" algn="ctr" rtl="0">
                        <a:spcBef>
                          <a:spcPts val="0"/>
                        </a:spcBef>
                        <a:spcAft>
                          <a:spcPts val="0"/>
                        </a:spcAft>
                        <a:buNone/>
                      </a:pPr>
                      <a:r>
                        <a:rPr lang="es-AR" sz="1600" u="none" strike="noStrike" cap="none" dirty="0">
                          <a:latin typeface="+mn-lt"/>
                          <a:ea typeface="Times New Roman"/>
                          <a:cs typeface="Times New Roman"/>
                          <a:sym typeface="Times New Roman"/>
                        </a:rPr>
                        <a:t>Definición</a:t>
                      </a:r>
                      <a:endParaRPr dirty="0">
                        <a:latin typeface="+mn-lt"/>
                      </a:endParaRPr>
                    </a:p>
                  </a:txBody>
                  <a:tcPr marL="91450" marR="91450" marT="45725" marB="45725" anchor="ctr">
                    <a:solidFill>
                      <a:schemeClr val="accent1">
                        <a:lumMod val="20000"/>
                        <a:lumOff val="80000"/>
                      </a:schemeClr>
                    </a:solidFill>
                  </a:tcPr>
                </a:tc>
                <a:tc>
                  <a:txBody>
                    <a:bodyPr/>
                    <a:lstStyle/>
                    <a:p>
                      <a:pPr marL="0" marR="0" lvl="0" indent="0" algn="ctr" rtl="0">
                        <a:spcBef>
                          <a:spcPts val="0"/>
                        </a:spcBef>
                        <a:spcAft>
                          <a:spcPts val="0"/>
                        </a:spcAft>
                        <a:buNone/>
                      </a:pPr>
                      <a:r>
                        <a:rPr lang="es-AR" sz="1600" u="none" strike="noStrike" cap="none" dirty="0">
                          <a:latin typeface="+mn-lt"/>
                          <a:ea typeface="Times New Roman"/>
                          <a:cs typeface="Times New Roman"/>
                          <a:sym typeface="Times New Roman"/>
                        </a:rPr>
                        <a:t>Ejemplo de errores comunes en la construcción de indicadores</a:t>
                      </a:r>
                      <a:endParaRPr sz="1600" u="none" strike="noStrike" cap="none" dirty="0">
                        <a:latin typeface="+mn-lt"/>
                        <a:ea typeface="Times New Roman"/>
                        <a:cs typeface="Times New Roman"/>
                        <a:sym typeface="Times New Roman"/>
                      </a:endParaRPr>
                    </a:p>
                  </a:txBody>
                  <a:tcPr marL="91450" marR="91450" marT="45725" marB="45725" anchor="ctr">
                    <a:solidFill>
                      <a:schemeClr val="accent1">
                        <a:lumMod val="20000"/>
                        <a:lumOff val="80000"/>
                      </a:schemeClr>
                    </a:solidFill>
                  </a:tcPr>
                </a:tc>
                <a:extLst>
                  <a:ext uri="{0D108BD9-81ED-4DB2-BD59-A6C34878D82A}">
                    <a16:rowId xmlns:a16="http://schemas.microsoft.com/office/drawing/2014/main" val="10000"/>
                  </a:ext>
                </a:extLst>
              </a:tr>
              <a:tr h="370850">
                <a:tc>
                  <a:txBody>
                    <a:bodyPr/>
                    <a:lstStyle/>
                    <a:p>
                      <a:pPr marL="0" marR="0" lvl="0" indent="0" algn="ctr" rtl="0">
                        <a:spcBef>
                          <a:spcPts val="0"/>
                        </a:spcBef>
                        <a:spcAft>
                          <a:spcPts val="0"/>
                        </a:spcAft>
                        <a:buNone/>
                      </a:pPr>
                      <a:r>
                        <a:rPr lang="es-AR" sz="1500" b="1" u="none" strike="noStrike" cap="none">
                          <a:latin typeface="+mn-lt"/>
                          <a:ea typeface="Times New Roman"/>
                          <a:cs typeface="Times New Roman"/>
                          <a:sym typeface="Times New Roman"/>
                        </a:rPr>
                        <a:t>Pertinencia</a:t>
                      </a:r>
                      <a:endParaRPr>
                        <a:latin typeface="+mn-lt"/>
                      </a:endParaRPr>
                    </a:p>
                  </a:txBody>
                  <a:tcPr marL="91450" marR="91450" marT="45725" marB="45725" anchor="ctr"/>
                </a:tc>
                <a:tc>
                  <a:txBody>
                    <a:bodyPr/>
                    <a:lstStyle/>
                    <a:p>
                      <a:pPr marL="0" marR="0" lvl="0" indent="0" algn="just" rtl="0">
                        <a:spcBef>
                          <a:spcPts val="0"/>
                        </a:spcBef>
                        <a:spcAft>
                          <a:spcPts val="0"/>
                        </a:spcAft>
                        <a:buNone/>
                      </a:pPr>
                      <a:r>
                        <a:rPr lang="es-AR" sz="1500" u="none" strike="noStrike" cap="none">
                          <a:latin typeface="+mn-lt"/>
                          <a:ea typeface="Times New Roman"/>
                          <a:cs typeface="Times New Roman"/>
                          <a:sym typeface="Times New Roman"/>
                        </a:rPr>
                        <a:t>El indicador debe reflejar los rasgos distintivos que caracterizan al fenómeno que se pretende medir.</a:t>
                      </a:r>
                      <a:endParaRPr sz="1500" u="none" strike="noStrike" cap="none">
                        <a:latin typeface="+mn-lt"/>
                        <a:ea typeface="Times New Roman"/>
                        <a:cs typeface="Times New Roman"/>
                        <a:sym typeface="Times New Roman"/>
                      </a:endParaRPr>
                    </a:p>
                  </a:txBody>
                  <a:tcPr marL="91450" marR="91450" marT="45725" marB="45725" anchor="ctr"/>
                </a:tc>
                <a:tc>
                  <a:txBody>
                    <a:bodyPr/>
                    <a:lstStyle/>
                    <a:p>
                      <a:pPr marL="0" marR="0" lvl="0" indent="0" algn="just" rtl="0">
                        <a:spcBef>
                          <a:spcPts val="0"/>
                        </a:spcBef>
                        <a:spcAft>
                          <a:spcPts val="0"/>
                        </a:spcAft>
                        <a:buNone/>
                      </a:pPr>
                      <a:r>
                        <a:rPr lang="es-AR" sz="1500" u="none" strike="noStrike" cap="none">
                          <a:latin typeface="+mn-lt"/>
                          <a:ea typeface="Times New Roman"/>
                          <a:cs typeface="Times New Roman"/>
                          <a:sym typeface="Times New Roman"/>
                        </a:rPr>
                        <a:t>Se pretende construir y medir un “índice de bienestar de la población” de un país oriental, pero utilizando criterios occidentales.</a:t>
                      </a:r>
                      <a:endParaRPr sz="1500" u="none" strike="noStrike" cap="none">
                        <a:latin typeface="+mn-lt"/>
                        <a:ea typeface="Times New Roman"/>
                        <a:cs typeface="Times New Roman"/>
                        <a:sym typeface="Times New Roman"/>
                      </a:endParaRPr>
                    </a:p>
                  </a:txBody>
                  <a:tcPr marL="91450" marR="91450" marT="45725" marB="45725" anchor="ctr"/>
                </a:tc>
                <a:extLst>
                  <a:ext uri="{0D108BD9-81ED-4DB2-BD59-A6C34878D82A}">
                    <a16:rowId xmlns:a16="http://schemas.microsoft.com/office/drawing/2014/main" val="10001"/>
                  </a:ext>
                </a:extLst>
              </a:tr>
              <a:tr h="370850">
                <a:tc>
                  <a:txBody>
                    <a:bodyPr/>
                    <a:lstStyle/>
                    <a:p>
                      <a:pPr marL="0" marR="0" lvl="0" indent="0" algn="ctr" rtl="0">
                        <a:spcBef>
                          <a:spcPts val="0"/>
                        </a:spcBef>
                        <a:spcAft>
                          <a:spcPts val="0"/>
                        </a:spcAft>
                        <a:buNone/>
                      </a:pPr>
                      <a:r>
                        <a:rPr lang="es-AR" sz="1500" b="1" u="none" strike="noStrike" cap="none">
                          <a:latin typeface="+mn-lt"/>
                          <a:ea typeface="Times New Roman"/>
                          <a:cs typeface="Times New Roman"/>
                          <a:sym typeface="Times New Roman"/>
                        </a:rPr>
                        <a:t>Precisos</a:t>
                      </a:r>
                      <a:endParaRPr>
                        <a:latin typeface="+mn-lt"/>
                      </a:endParaRPr>
                    </a:p>
                  </a:txBody>
                  <a:tcPr marL="91450" marR="91450" marT="45725" marB="45725" anchor="ctr"/>
                </a:tc>
                <a:tc>
                  <a:txBody>
                    <a:bodyPr/>
                    <a:lstStyle/>
                    <a:p>
                      <a:pPr marL="0" marR="0" lvl="0" indent="0" algn="just" rtl="0">
                        <a:spcBef>
                          <a:spcPts val="0"/>
                        </a:spcBef>
                        <a:spcAft>
                          <a:spcPts val="0"/>
                        </a:spcAft>
                        <a:buNone/>
                      </a:pPr>
                      <a:r>
                        <a:rPr lang="es-AR" sz="1500" u="none" strike="noStrike" cap="none" dirty="0">
                          <a:latin typeface="+mn-lt"/>
                          <a:ea typeface="Times New Roman"/>
                          <a:cs typeface="Times New Roman"/>
                          <a:sym typeface="Times New Roman"/>
                        </a:rPr>
                        <a:t>Debe tenerse claro una serie de aspectos: (no debe haber ambigüedad)</a:t>
                      </a:r>
                      <a:endParaRPr dirty="0">
                        <a:latin typeface="+mn-lt"/>
                      </a:endParaRPr>
                    </a:p>
                    <a:p>
                      <a:pPr marL="342900" marR="0" lvl="0" indent="-342900" algn="just" rtl="0">
                        <a:spcBef>
                          <a:spcPts val="0"/>
                        </a:spcBef>
                        <a:spcAft>
                          <a:spcPts val="0"/>
                        </a:spcAft>
                        <a:buClr>
                          <a:schemeClr val="dk1"/>
                        </a:buClr>
                        <a:buSzPts val="1500"/>
                        <a:buFont typeface="Times New Roman"/>
                        <a:buAutoNum type="arabicParenR"/>
                      </a:pPr>
                      <a:r>
                        <a:rPr lang="es-AR" sz="1500" b="1" u="none" strike="noStrike" cap="none" dirty="0">
                          <a:latin typeface="+mn-lt"/>
                          <a:ea typeface="Times New Roman"/>
                          <a:cs typeface="Times New Roman"/>
                          <a:sym typeface="Times New Roman"/>
                        </a:rPr>
                        <a:t>Unidad de medida</a:t>
                      </a:r>
                      <a:r>
                        <a:rPr lang="es-AR" sz="1500" b="0" u="none" strike="noStrike" cap="none" dirty="0">
                          <a:latin typeface="+mn-lt"/>
                          <a:ea typeface="Times New Roman"/>
                          <a:cs typeface="Times New Roman"/>
                          <a:sym typeface="Times New Roman"/>
                        </a:rPr>
                        <a:t> (¿qué objeto se pretende medir?)</a:t>
                      </a:r>
                      <a:endParaRPr dirty="0">
                        <a:latin typeface="+mn-lt"/>
                      </a:endParaRPr>
                    </a:p>
                    <a:p>
                      <a:pPr marL="342900" marR="0" lvl="0" indent="-342900" algn="just" rtl="0">
                        <a:spcBef>
                          <a:spcPts val="0"/>
                        </a:spcBef>
                        <a:spcAft>
                          <a:spcPts val="0"/>
                        </a:spcAft>
                        <a:buClr>
                          <a:schemeClr val="dk1"/>
                        </a:buClr>
                        <a:buSzPts val="1500"/>
                        <a:buFont typeface="Times New Roman"/>
                        <a:buAutoNum type="arabicParenR"/>
                      </a:pPr>
                      <a:r>
                        <a:rPr lang="es-AR" sz="1500" b="1" u="none" strike="noStrike" cap="none" dirty="0">
                          <a:latin typeface="+mn-lt"/>
                          <a:ea typeface="Times New Roman"/>
                          <a:cs typeface="Times New Roman"/>
                          <a:sym typeface="Times New Roman"/>
                        </a:rPr>
                        <a:t>El origen de los datos</a:t>
                      </a:r>
                      <a:r>
                        <a:rPr lang="es-AR" sz="1500" b="0" u="none" strike="noStrike" cap="none" dirty="0">
                          <a:latin typeface="+mn-lt"/>
                          <a:ea typeface="Times New Roman"/>
                          <a:cs typeface="Times New Roman"/>
                          <a:sym typeface="Times New Roman"/>
                        </a:rPr>
                        <a:t> (la fuente de información)</a:t>
                      </a:r>
                      <a:endParaRPr dirty="0">
                        <a:latin typeface="+mn-lt"/>
                      </a:endParaRPr>
                    </a:p>
                    <a:p>
                      <a:pPr marL="342900" marR="0" lvl="0" indent="-342900" algn="just" rtl="0">
                        <a:spcBef>
                          <a:spcPts val="0"/>
                        </a:spcBef>
                        <a:spcAft>
                          <a:spcPts val="0"/>
                        </a:spcAft>
                        <a:buClr>
                          <a:schemeClr val="dk1"/>
                        </a:buClr>
                        <a:buSzPts val="1500"/>
                        <a:buFont typeface="Times New Roman"/>
                        <a:buAutoNum type="arabicParenR"/>
                      </a:pPr>
                      <a:r>
                        <a:rPr lang="es-AR" sz="1500" b="1" u="none" strike="noStrike" cap="none" dirty="0">
                          <a:latin typeface="+mn-lt"/>
                          <a:ea typeface="Times New Roman"/>
                          <a:cs typeface="Times New Roman"/>
                          <a:sym typeface="Times New Roman"/>
                        </a:rPr>
                        <a:t>La periodicidad de la medición </a:t>
                      </a:r>
                      <a:r>
                        <a:rPr lang="es-AR" sz="1500" b="0" u="none" strike="noStrike" cap="none" dirty="0">
                          <a:latin typeface="+mn-lt"/>
                          <a:ea typeface="Times New Roman"/>
                          <a:cs typeface="Times New Roman"/>
                          <a:sym typeface="Times New Roman"/>
                        </a:rPr>
                        <a:t> (¿En cuáles momentos se realizará la medición?</a:t>
                      </a:r>
                      <a:endParaRPr dirty="0">
                        <a:latin typeface="+mn-lt"/>
                      </a:endParaRPr>
                    </a:p>
                    <a:p>
                      <a:pPr marL="342900" marR="0" lvl="0" indent="-342900" algn="just" rtl="0">
                        <a:spcBef>
                          <a:spcPts val="0"/>
                        </a:spcBef>
                        <a:spcAft>
                          <a:spcPts val="0"/>
                        </a:spcAft>
                        <a:buClr>
                          <a:schemeClr val="dk1"/>
                        </a:buClr>
                        <a:buSzPts val="1500"/>
                        <a:buFont typeface="Times New Roman"/>
                        <a:buAutoNum type="arabicParenR"/>
                      </a:pPr>
                      <a:r>
                        <a:rPr lang="es-AR" sz="1500" b="1" u="none" strike="noStrike" cap="none" dirty="0">
                          <a:latin typeface="+mn-lt"/>
                          <a:ea typeface="Times New Roman"/>
                          <a:cs typeface="Times New Roman"/>
                          <a:sym typeface="Times New Roman"/>
                        </a:rPr>
                        <a:t>El proceso matemático para medirlo </a:t>
                      </a:r>
                      <a:r>
                        <a:rPr lang="es-AR" sz="1500" b="0" u="none" strike="noStrike" cap="none" dirty="0">
                          <a:latin typeface="+mn-lt"/>
                          <a:ea typeface="Times New Roman"/>
                          <a:cs typeface="Times New Roman"/>
                          <a:sym typeface="Times New Roman"/>
                        </a:rPr>
                        <a:t>(ej. porcentaje, promedio, etc.)</a:t>
                      </a:r>
                      <a:endParaRPr sz="1500" b="1" u="none" strike="noStrike" cap="none" dirty="0">
                        <a:latin typeface="+mn-lt"/>
                        <a:ea typeface="Times New Roman"/>
                        <a:cs typeface="Times New Roman"/>
                        <a:sym typeface="Times New Roman"/>
                      </a:endParaRPr>
                    </a:p>
                  </a:txBody>
                  <a:tcPr marL="91450" marR="91450" marT="45725" marB="45725" anchor="ctr"/>
                </a:tc>
                <a:tc>
                  <a:txBody>
                    <a:bodyPr/>
                    <a:lstStyle/>
                    <a:p>
                      <a:pPr marL="0" marR="0" lvl="0" indent="0" algn="just" rtl="0">
                        <a:spcBef>
                          <a:spcPts val="0"/>
                        </a:spcBef>
                        <a:spcAft>
                          <a:spcPts val="0"/>
                        </a:spcAft>
                        <a:buNone/>
                      </a:pPr>
                      <a:r>
                        <a:rPr lang="es-AR" sz="1500" u="none" strike="noStrike" cap="none">
                          <a:latin typeface="+mn-lt"/>
                          <a:ea typeface="Times New Roman"/>
                          <a:cs typeface="Times New Roman"/>
                          <a:sym typeface="Times New Roman"/>
                        </a:rPr>
                        <a:t>Se pretende medir la tasa de asistencia escolar de una población, pero no se precisa cuándo se realizará la medición (no es lo mismo medir la tasa de asistencia el primer día de clases que el último).</a:t>
                      </a:r>
                      <a:endParaRPr sz="1500" u="none" strike="noStrike" cap="none">
                        <a:latin typeface="+mn-lt"/>
                        <a:ea typeface="Times New Roman"/>
                        <a:cs typeface="Times New Roman"/>
                        <a:sym typeface="Times New Roman"/>
                      </a:endParaRPr>
                    </a:p>
                  </a:txBody>
                  <a:tcPr marL="91450" marR="91450" marT="45725" marB="45725" anchor="ctr"/>
                </a:tc>
                <a:extLst>
                  <a:ext uri="{0D108BD9-81ED-4DB2-BD59-A6C34878D82A}">
                    <a16:rowId xmlns:a16="http://schemas.microsoft.com/office/drawing/2014/main" val="10002"/>
                  </a:ext>
                </a:extLst>
              </a:tr>
              <a:tr h="370850">
                <a:tc>
                  <a:txBody>
                    <a:bodyPr/>
                    <a:lstStyle/>
                    <a:p>
                      <a:pPr marL="0" marR="0" lvl="0" indent="0" algn="ctr" rtl="0">
                        <a:spcBef>
                          <a:spcPts val="0"/>
                        </a:spcBef>
                        <a:spcAft>
                          <a:spcPts val="0"/>
                        </a:spcAft>
                        <a:buNone/>
                      </a:pPr>
                      <a:r>
                        <a:rPr lang="es-AR" sz="1500" b="1" u="none" strike="noStrike" cap="none">
                          <a:latin typeface="+mn-lt"/>
                          <a:ea typeface="Times New Roman"/>
                          <a:cs typeface="Times New Roman"/>
                          <a:sym typeface="Times New Roman"/>
                        </a:rPr>
                        <a:t>Comparabilidad</a:t>
                      </a:r>
                      <a:endParaRPr>
                        <a:latin typeface="+mn-lt"/>
                      </a:endParaRPr>
                    </a:p>
                  </a:txBody>
                  <a:tcPr marL="91450" marR="91450" marT="45725" marB="45725" anchor="ctr"/>
                </a:tc>
                <a:tc>
                  <a:txBody>
                    <a:bodyPr/>
                    <a:lstStyle/>
                    <a:p>
                      <a:pPr marL="0" marR="0" lvl="0" indent="0" algn="just" rtl="0">
                        <a:spcBef>
                          <a:spcPts val="0"/>
                        </a:spcBef>
                        <a:spcAft>
                          <a:spcPts val="0"/>
                        </a:spcAft>
                        <a:buNone/>
                      </a:pPr>
                      <a:r>
                        <a:rPr lang="es-AR" sz="1500" b="0" u="none" strike="noStrike" cap="none" dirty="0">
                          <a:latin typeface="+mn-lt"/>
                          <a:ea typeface="Times New Roman"/>
                          <a:cs typeface="Times New Roman"/>
                          <a:sym typeface="Times New Roman"/>
                        </a:rPr>
                        <a:t>Es deseable que los datos producidos sean comparables en el tiempo o bien entre dos objetos comparables.</a:t>
                      </a:r>
                      <a:endParaRPr sz="1500" b="0" u="none" strike="noStrike" cap="none" dirty="0">
                        <a:latin typeface="+mn-lt"/>
                        <a:ea typeface="Times New Roman"/>
                        <a:cs typeface="Times New Roman"/>
                        <a:sym typeface="Times New Roman"/>
                      </a:endParaRPr>
                    </a:p>
                  </a:txBody>
                  <a:tcPr marL="91450" marR="91450" marT="45725" marB="45725" anchor="ctr"/>
                </a:tc>
                <a:tc>
                  <a:txBody>
                    <a:bodyPr/>
                    <a:lstStyle/>
                    <a:p>
                      <a:pPr marL="0" marR="0" lvl="0" indent="0" algn="just" rtl="0">
                        <a:spcBef>
                          <a:spcPts val="0"/>
                        </a:spcBef>
                        <a:spcAft>
                          <a:spcPts val="0"/>
                        </a:spcAft>
                        <a:buNone/>
                      </a:pPr>
                      <a:r>
                        <a:rPr lang="es-AR" sz="1500" u="none" strike="noStrike" cap="none">
                          <a:latin typeface="+mn-lt"/>
                          <a:ea typeface="Times New Roman"/>
                          <a:cs typeface="Times New Roman"/>
                          <a:sym typeface="Times New Roman"/>
                        </a:rPr>
                        <a:t>En un caso hipotético: de un año al otro, se modifica la fórmula matemática para medir la tasa de graduación en un nivel educativo.</a:t>
                      </a:r>
                      <a:endParaRPr sz="1500" u="none" strike="noStrike" cap="none">
                        <a:latin typeface="+mn-lt"/>
                        <a:ea typeface="Times New Roman"/>
                        <a:cs typeface="Times New Roman"/>
                        <a:sym typeface="Times New Roman"/>
                      </a:endParaRPr>
                    </a:p>
                  </a:txBody>
                  <a:tcPr marL="91450" marR="91450" marT="45725" marB="45725" anchor="ctr"/>
                </a:tc>
                <a:extLst>
                  <a:ext uri="{0D108BD9-81ED-4DB2-BD59-A6C34878D82A}">
                    <a16:rowId xmlns:a16="http://schemas.microsoft.com/office/drawing/2014/main" val="10003"/>
                  </a:ext>
                </a:extLst>
              </a:tr>
              <a:tr h="370850">
                <a:tc>
                  <a:txBody>
                    <a:bodyPr/>
                    <a:lstStyle/>
                    <a:p>
                      <a:pPr marL="0" marR="0" lvl="0" indent="0" algn="ctr" rtl="0">
                        <a:spcBef>
                          <a:spcPts val="0"/>
                        </a:spcBef>
                        <a:spcAft>
                          <a:spcPts val="0"/>
                        </a:spcAft>
                        <a:buNone/>
                      </a:pPr>
                      <a:r>
                        <a:rPr lang="es-AR" sz="1500" b="1" u="none" strike="noStrike" cap="none">
                          <a:latin typeface="+mn-lt"/>
                          <a:ea typeface="Times New Roman"/>
                          <a:cs typeface="Times New Roman"/>
                          <a:sym typeface="Times New Roman"/>
                        </a:rPr>
                        <a:t>Factibilidad</a:t>
                      </a:r>
                      <a:endParaRPr>
                        <a:latin typeface="+mn-lt"/>
                      </a:endParaRPr>
                    </a:p>
                  </a:txBody>
                  <a:tcPr marL="91450" marR="91450" marT="45725" marB="45725" anchor="ctr"/>
                </a:tc>
                <a:tc>
                  <a:txBody>
                    <a:bodyPr/>
                    <a:lstStyle/>
                    <a:p>
                      <a:pPr marL="0" marR="0" lvl="0" indent="0" algn="just" rtl="0">
                        <a:lnSpc>
                          <a:spcPct val="100000"/>
                        </a:lnSpc>
                        <a:spcBef>
                          <a:spcPts val="0"/>
                        </a:spcBef>
                        <a:spcAft>
                          <a:spcPts val="0"/>
                        </a:spcAft>
                        <a:buClr>
                          <a:schemeClr val="dk1"/>
                        </a:buClr>
                        <a:buSzPts val="1500"/>
                        <a:buFont typeface="Times New Roman"/>
                        <a:buNone/>
                      </a:pPr>
                      <a:r>
                        <a:rPr lang="es-AR" sz="1500" u="none" strike="noStrike" cap="none">
                          <a:latin typeface="+mn-lt"/>
                          <a:ea typeface="Times New Roman"/>
                          <a:cs typeface="Times New Roman"/>
                          <a:sym typeface="Times New Roman"/>
                        </a:rPr>
                        <a:t>Debe ser posible medir el fenómeno. Cuando no es posible hacerlo de forma directa, pueden utilizarse indicadores </a:t>
                      </a:r>
                      <a:r>
                        <a:rPr lang="es-AR" sz="1500" i="1" u="none" strike="noStrike" cap="none">
                          <a:latin typeface="+mn-lt"/>
                          <a:ea typeface="Times New Roman"/>
                          <a:cs typeface="Times New Roman"/>
                          <a:sym typeface="Times New Roman"/>
                        </a:rPr>
                        <a:t>sustitutivos o proxi</a:t>
                      </a:r>
                      <a:r>
                        <a:rPr lang="es-AR" sz="1500" u="none" strike="noStrike" cap="none">
                          <a:latin typeface="+mn-lt"/>
                          <a:ea typeface="Times New Roman"/>
                          <a:cs typeface="Times New Roman"/>
                          <a:sym typeface="Times New Roman"/>
                        </a:rPr>
                        <a:t>, aunque aquellos son de menor calidad. </a:t>
                      </a:r>
                      <a:endParaRPr sz="1500" u="none" strike="noStrike" cap="none">
                        <a:solidFill>
                          <a:schemeClr val="dk1"/>
                        </a:solidFill>
                        <a:latin typeface="+mn-lt"/>
                        <a:ea typeface="Times New Roman"/>
                        <a:cs typeface="Times New Roman"/>
                        <a:sym typeface="Times New Roman"/>
                      </a:endParaRPr>
                    </a:p>
                  </a:txBody>
                  <a:tcPr marL="91450" marR="91450" marT="45725" marB="45725" anchor="ctr"/>
                </a:tc>
                <a:tc>
                  <a:txBody>
                    <a:bodyPr/>
                    <a:lstStyle/>
                    <a:p>
                      <a:pPr marL="0" marR="0" lvl="0" indent="0" algn="just" rtl="0">
                        <a:spcBef>
                          <a:spcPts val="0"/>
                        </a:spcBef>
                        <a:spcAft>
                          <a:spcPts val="0"/>
                        </a:spcAft>
                        <a:buNone/>
                      </a:pPr>
                      <a:r>
                        <a:rPr lang="es-AR" sz="1500" u="none" strike="noStrike" cap="none">
                          <a:latin typeface="+mn-lt"/>
                          <a:ea typeface="Times New Roman"/>
                          <a:cs typeface="Times New Roman"/>
                          <a:sym typeface="Times New Roman"/>
                        </a:rPr>
                        <a:t>Se pretende realizar un operativo nacional de evaluación, pero no se dispone de recursos financieros ni de equipo técnico para llevarlo a cabo.</a:t>
                      </a:r>
                      <a:endParaRPr sz="1500" u="none" strike="noStrike" cap="none">
                        <a:latin typeface="+mn-lt"/>
                        <a:ea typeface="Times New Roman"/>
                        <a:cs typeface="Times New Roman"/>
                        <a:sym typeface="Times New Roman"/>
                      </a:endParaRPr>
                    </a:p>
                  </a:txBody>
                  <a:tcPr marL="91450" marR="91450" marT="45725" marB="45725" anchor="ctr"/>
                </a:tc>
                <a:extLst>
                  <a:ext uri="{0D108BD9-81ED-4DB2-BD59-A6C34878D82A}">
                    <a16:rowId xmlns:a16="http://schemas.microsoft.com/office/drawing/2014/main" val="10004"/>
                  </a:ext>
                </a:extLst>
              </a:tr>
              <a:tr h="370850">
                <a:tc>
                  <a:txBody>
                    <a:bodyPr/>
                    <a:lstStyle/>
                    <a:p>
                      <a:pPr marL="0" marR="0" lvl="0" indent="0" algn="ctr" rtl="0">
                        <a:spcBef>
                          <a:spcPts val="0"/>
                        </a:spcBef>
                        <a:spcAft>
                          <a:spcPts val="0"/>
                        </a:spcAft>
                        <a:buNone/>
                      </a:pPr>
                      <a:r>
                        <a:rPr lang="es-AR" sz="1500" b="1" u="none" strike="noStrike" cap="none">
                          <a:latin typeface="+mn-lt"/>
                          <a:ea typeface="Times New Roman"/>
                          <a:cs typeface="Times New Roman"/>
                          <a:sym typeface="Times New Roman"/>
                        </a:rPr>
                        <a:t>Economía</a:t>
                      </a:r>
                      <a:endParaRPr>
                        <a:latin typeface="+mn-lt"/>
                      </a:endParaRPr>
                    </a:p>
                  </a:txBody>
                  <a:tcPr marL="91450" marR="91450" marT="45725" marB="45725" anchor="ctr"/>
                </a:tc>
                <a:tc>
                  <a:txBody>
                    <a:bodyPr/>
                    <a:lstStyle/>
                    <a:p>
                      <a:pPr marL="0" marR="0" lvl="0" indent="0" algn="just" rtl="0">
                        <a:spcBef>
                          <a:spcPts val="0"/>
                        </a:spcBef>
                        <a:spcAft>
                          <a:spcPts val="0"/>
                        </a:spcAft>
                        <a:buNone/>
                      </a:pPr>
                      <a:r>
                        <a:rPr lang="es-AR" sz="1500" u="none" strike="noStrike" cap="none">
                          <a:latin typeface="+mn-lt"/>
                          <a:ea typeface="Times New Roman"/>
                          <a:cs typeface="Times New Roman"/>
                          <a:sym typeface="Times New Roman"/>
                        </a:rPr>
                        <a:t>El proceso de medición no debiera ser excesivamente costoso.</a:t>
                      </a:r>
                      <a:endParaRPr sz="1500" u="none" strike="noStrike" cap="none">
                        <a:latin typeface="+mn-lt"/>
                        <a:ea typeface="Times New Roman"/>
                        <a:cs typeface="Times New Roman"/>
                        <a:sym typeface="Times New Roman"/>
                      </a:endParaRPr>
                    </a:p>
                  </a:txBody>
                  <a:tcPr marL="91450" marR="91450" marT="45725" marB="45725" anchor="ctr"/>
                </a:tc>
                <a:tc>
                  <a:txBody>
                    <a:bodyPr/>
                    <a:lstStyle/>
                    <a:p>
                      <a:pPr marL="0" marR="0" lvl="0" indent="0" algn="just" rtl="0">
                        <a:spcBef>
                          <a:spcPts val="0"/>
                        </a:spcBef>
                        <a:spcAft>
                          <a:spcPts val="0"/>
                        </a:spcAft>
                        <a:buNone/>
                      </a:pPr>
                      <a:r>
                        <a:rPr lang="es-AR" sz="1500" u="none" strike="noStrike" cap="none">
                          <a:latin typeface="+mn-lt"/>
                          <a:ea typeface="Times New Roman"/>
                          <a:cs typeface="Times New Roman"/>
                          <a:sym typeface="Times New Roman"/>
                        </a:rPr>
                        <a:t>Se pretende realizar un censo de la población, pero con una periodicidad anual.</a:t>
                      </a:r>
                      <a:endParaRPr>
                        <a:latin typeface="+mn-lt"/>
                      </a:endParaRPr>
                    </a:p>
                  </a:txBody>
                  <a:tcPr marL="91450" marR="91450" marT="45725" marB="45725" anchor="ctr"/>
                </a:tc>
                <a:extLst>
                  <a:ext uri="{0D108BD9-81ED-4DB2-BD59-A6C34878D82A}">
                    <a16:rowId xmlns:a16="http://schemas.microsoft.com/office/drawing/2014/main" val="10005"/>
                  </a:ext>
                </a:extLst>
              </a:tr>
              <a:tr h="370850">
                <a:tc>
                  <a:txBody>
                    <a:bodyPr/>
                    <a:lstStyle/>
                    <a:p>
                      <a:pPr marL="0" marR="0" lvl="0" indent="0" algn="ctr" rtl="0">
                        <a:spcBef>
                          <a:spcPts val="0"/>
                        </a:spcBef>
                        <a:spcAft>
                          <a:spcPts val="0"/>
                        </a:spcAft>
                        <a:buNone/>
                      </a:pPr>
                      <a:r>
                        <a:rPr lang="es-AR" sz="1500" b="1" u="none" strike="noStrike" cap="none" dirty="0">
                          <a:latin typeface="+mn-lt"/>
                          <a:ea typeface="Times New Roman"/>
                          <a:cs typeface="Times New Roman"/>
                          <a:sym typeface="Times New Roman"/>
                        </a:rPr>
                        <a:t>Utilidad</a:t>
                      </a:r>
                      <a:endParaRPr dirty="0">
                        <a:latin typeface="+mn-lt"/>
                      </a:endParaRPr>
                    </a:p>
                  </a:txBody>
                  <a:tcPr marL="91450" marR="91450" marT="45725" marB="45725" anchor="ctr"/>
                </a:tc>
                <a:tc>
                  <a:txBody>
                    <a:bodyPr/>
                    <a:lstStyle/>
                    <a:p>
                      <a:pPr marL="0" marR="0" lvl="0" indent="0" algn="just" rtl="0">
                        <a:spcBef>
                          <a:spcPts val="0"/>
                        </a:spcBef>
                        <a:spcAft>
                          <a:spcPts val="0"/>
                        </a:spcAft>
                        <a:buNone/>
                      </a:pPr>
                      <a:r>
                        <a:rPr lang="es-AR" sz="1500" u="none" strike="noStrike" cap="none">
                          <a:latin typeface="+mn-lt"/>
                          <a:ea typeface="Times New Roman"/>
                          <a:cs typeface="Times New Roman"/>
                          <a:sym typeface="Times New Roman"/>
                        </a:rPr>
                        <a:t>La medición debe ser relevante y debiera permitir tomar decisiones.</a:t>
                      </a:r>
                      <a:endParaRPr>
                        <a:latin typeface="+mn-lt"/>
                      </a:endParaRPr>
                    </a:p>
                  </a:txBody>
                  <a:tcPr marL="91450" marR="91450" marT="45725" marB="45725" anchor="ctr"/>
                </a:tc>
                <a:tc>
                  <a:txBody>
                    <a:bodyPr/>
                    <a:lstStyle/>
                    <a:p>
                      <a:pPr marL="0" marR="0" lvl="0" indent="0" algn="just" rtl="0">
                        <a:spcBef>
                          <a:spcPts val="0"/>
                        </a:spcBef>
                        <a:spcAft>
                          <a:spcPts val="0"/>
                        </a:spcAft>
                        <a:buNone/>
                      </a:pPr>
                      <a:r>
                        <a:rPr lang="es-AR" sz="1500" u="none" strike="noStrike" cap="none" dirty="0">
                          <a:latin typeface="+mn-lt"/>
                          <a:ea typeface="Times New Roman"/>
                          <a:cs typeface="Times New Roman"/>
                          <a:sym typeface="Times New Roman"/>
                        </a:rPr>
                        <a:t>Para diseñar políticas focalizadas de calidad educativa, se medirá la cantidad de premios novel obtenidos por ex alumnos de las escuelas secundarias.</a:t>
                      </a:r>
                      <a:endParaRPr sz="1500" u="none" strike="noStrike" cap="none" dirty="0">
                        <a:latin typeface="+mn-lt"/>
                        <a:ea typeface="Times New Roman"/>
                        <a:cs typeface="Times New Roman"/>
                        <a:sym typeface="Times New Roman"/>
                      </a:endParaRPr>
                    </a:p>
                  </a:txBody>
                  <a:tcPr marL="91450" marR="91450" marT="45725" marB="45725" anchor="ctr"/>
                </a:tc>
                <a:extLst>
                  <a:ext uri="{0D108BD9-81ED-4DB2-BD59-A6C34878D82A}">
                    <a16:rowId xmlns:a16="http://schemas.microsoft.com/office/drawing/2014/main" val="10006"/>
                  </a:ext>
                </a:extLst>
              </a:tr>
            </a:tbl>
          </a:graphicData>
        </a:graphic>
      </p:graphicFrame>
      <p:sp>
        <p:nvSpPr>
          <p:cNvPr id="8" name="Rectángulo 7"/>
          <p:cNvSpPr/>
          <p:nvPr/>
        </p:nvSpPr>
        <p:spPr>
          <a:xfrm>
            <a:off x="111369" y="145033"/>
            <a:ext cx="2552700"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AR" b="1" dirty="0" smtClean="0"/>
              <a:t>Los indicadores en foco:</a:t>
            </a:r>
          </a:p>
        </p:txBody>
      </p:sp>
    </p:spTree>
    <p:extLst>
      <p:ext uri="{BB962C8B-B14F-4D97-AF65-F5344CB8AC3E}">
        <p14:creationId xmlns:p14="http://schemas.microsoft.com/office/powerpoint/2010/main" val="198212891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TotalTime>
  <Words>1968</Words>
  <Application>Microsoft Office PowerPoint</Application>
  <PresentationFormat>Panorámica</PresentationFormat>
  <Paragraphs>125</Paragraphs>
  <Slides>11</Slides>
  <Notes>4</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11</vt:i4>
      </vt:variant>
    </vt:vector>
  </HeadingPairs>
  <TitlesOfParts>
    <vt:vector size="20" baseType="lpstr">
      <vt:lpstr>Arial</vt:lpstr>
      <vt:lpstr>Arvo</vt:lpstr>
      <vt:lpstr>Calibri</vt:lpstr>
      <vt:lpstr>Calibri Light</vt:lpstr>
      <vt:lpstr>Roboto Condensed</vt:lpstr>
      <vt:lpstr>Times New Roman</vt:lpstr>
      <vt:lpstr>Twentieth Century</vt:lpstr>
      <vt:lpstr>Wingdings</vt:lpstr>
      <vt:lpstr>Tema de Office</vt:lpstr>
      <vt:lpstr>PP3: Desarrollo e implementación de proyectos.  Clase Nº2. La cadena del valor público. Introducción al diseño del plan de monitoreo   </vt:lpstr>
      <vt:lpstr>La cadena de valor público</vt:lpstr>
      <vt:lpstr>Las funciones críticas del proceso de producción de políticas públicas</vt:lpstr>
      <vt:lpstr>Los tipos de intervenciones en foco:</vt:lpstr>
      <vt:lpstr> El diseño de un plan de monitoreo.</vt:lpstr>
      <vt:lpstr>LA DIFERENCIA ENTRE EL MONITOREO Y LA EVALUACIÓN.</vt:lpstr>
      <vt:lpstr>Presentación de PowerPoint</vt:lpstr>
      <vt:lpstr>Presentación de PowerPoint</vt:lpstr>
      <vt:lpstr>ALGUNAS PROPIEDADES QUE DEBIERA REUNIR UN INDICADOR PARA APORTAR INFORMACIÓN DE CALIDAD</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PP3: Desarrollo e implementación de proyectos. Clase Nº2</dc:title>
  <dc:creator>Brian Uriel Fuksman</dc:creator>
  <cp:lastModifiedBy>Brian Uriel Fuksman</cp:lastModifiedBy>
  <cp:revision>49</cp:revision>
  <dcterms:created xsi:type="dcterms:W3CDTF">2022-02-18T13:27:44Z</dcterms:created>
  <dcterms:modified xsi:type="dcterms:W3CDTF">2022-09-06T15:49:21Z</dcterms:modified>
</cp:coreProperties>
</file>