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handoutMasterIdLst>
    <p:handoutMasterId r:id="rId27"/>
  </p:handoutMasterIdLst>
  <p:sldIdLst>
    <p:sldId id="291" r:id="rId2"/>
    <p:sldId id="266" r:id="rId3"/>
    <p:sldId id="257" r:id="rId4"/>
    <p:sldId id="293" r:id="rId5"/>
    <p:sldId id="294" r:id="rId6"/>
    <p:sldId id="295" r:id="rId7"/>
    <p:sldId id="260" r:id="rId8"/>
    <p:sldId id="275" r:id="rId9"/>
    <p:sldId id="263" r:id="rId10"/>
    <p:sldId id="264" r:id="rId11"/>
    <p:sldId id="265" r:id="rId12"/>
    <p:sldId id="262" r:id="rId13"/>
    <p:sldId id="261" r:id="rId14"/>
    <p:sldId id="269" r:id="rId15"/>
    <p:sldId id="296" r:id="rId16"/>
    <p:sldId id="292" r:id="rId17"/>
    <p:sldId id="297" r:id="rId18"/>
    <p:sldId id="298" r:id="rId19"/>
    <p:sldId id="302" r:id="rId20"/>
    <p:sldId id="299" r:id="rId21"/>
    <p:sldId id="300" r:id="rId22"/>
    <p:sldId id="301" r:id="rId23"/>
    <p:sldId id="303" r:id="rId24"/>
    <p:sldId id="304" r:id="rId25"/>
    <p:sldId id="305" r:id="rId26"/>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73FB84E1-4751-4B46-A88C-5BA9D4090BDF}" type="datetimeFigureOut">
              <a:rPr lang="es-ES" smtClean="0"/>
              <a:pPr/>
              <a:t>18/09/2024</a:t>
            </a:fld>
            <a:endParaRPr lang="es-ES"/>
          </a:p>
        </p:txBody>
      </p:sp>
      <p:sp>
        <p:nvSpPr>
          <p:cNvPr id="4" name="3 Marcador de pie de página"/>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FAD205DF-0D3C-4565-9CF6-E7C315277560}" type="slidenum">
              <a:rPr lang="es-ES" smtClean="0"/>
              <a:pPr/>
              <a:t>‹Nº›</a:t>
            </a:fld>
            <a:endParaRPr lang="es-ES"/>
          </a:p>
        </p:txBody>
      </p:sp>
    </p:spTree>
    <p:extLst>
      <p:ext uri="{BB962C8B-B14F-4D97-AF65-F5344CB8AC3E}">
        <p14:creationId xmlns:p14="http://schemas.microsoft.com/office/powerpoint/2010/main" val="19884375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FF43B8D-1E0B-4495-B942-05D29596597D}" type="datetimeFigureOut">
              <a:rPr lang="es-EC" smtClean="0"/>
              <a:pPr/>
              <a:t>18/9/2024</a:t>
            </a:fld>
            <a:endParaRPr lang="es-EC"/>
          </a:p>
        </p:txBody>
      </p:sp>
      <p:sp>
        <p:nvSpPr>
          <p:cNvPr id="5" name="Footer Placeholder 4"/>
          <p:cNvSpPr>
            <a:spLocks noGrp="1"/>
          </p:cNvSpPr>
          <p:nvPr>
            <p:ph type="ftr" sz="quarter" idx="11"/>
          </p:nvPr>
        </p:nvSpPr>
        <p:spPr>
          <a:xfrm>
            <a:off x="1921934" y="5054602"/>
            <a:ext cx="4064860" cy="279400"/>
          </a:xfrm>
        </p:spPr>
        <p:txBody>
          <a:bodyPr/>
          <a:lstStyle/>
          <a:p>
            <a:endParaRPr lang="es-EC"/>
          </a:p>
        </p:txBody>
      </p:sp>
      <p:sp>
        <p:nvSpPr>
          <p:cNvPr id="6" name="Slide Number Placeholder 5"/>
          <p:cNvSpPr>
            <a:spLocks noGrp="1"/>
          </p:cNvSpPr>
          <p:nvPr>
            <p:ph type="sldNum" sz="quarter" idx="12"/>
          </p:nvPr>
        </p:nvSpPr>
        <p:spPr>
          <a:xfrm>
            <a:off x="6817317" y="5054602"/>
            <a:ext cx="413483" cy="279400"/>
          </a:xfrm>
        </p:spPr>
        <p:txBody>
          <a:bodyPr/>
          <a:lstStyle/>
          <a:p>
            <a:fld id="{2BD68D31-E053-4AA6-B0A3-9CF52579A331}" type="slidenum">
              <a:rPr lang="es-EC" smtClean="0"/>
              <a:pPr/>
              <a:t>‹Nº›</a:t>
            </a:fld>
            <a:endParaRPr lang="es-EC"/>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41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FF43B8D-1E0B-4495-B942-05D29596597D}" type="datetimeFigureOut">
              <a:rPr lang="es-EC" smtClean="0"/>
              <a:pPr/>
              <a:t>18/9/2024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BD68D31-E053-4AA6-B0A3-9CF52579A331}" type="slidenum">
              <a:rPr lang="es-EC" smtClean="0"/>
              <a:pPr/>
              <a:t>‹Nº›</a:t>
            </a:fld>
            <a:endParaRPr lang="es-EC"/>
          </a:p>
        </p:txBody>
      </p:sp>
    </p:spTree>
    <p:extLst>
      <p:ext uri="{BB962C8B-B14F-4D97-AF65-F5344CB8AC3E}">
        <p14:creationId xmlns:p14="http://schemas.microsoft.com/office/powerpoint/2010/main" val="3316052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FF43B8D-1E0B-4495-B942-05D29596597D}" type="datetimeFigureOut">
              <a:rPr lang="es-EC" smtClean="0"/>
              <a:pPr/>
              <a:t>18/9/2024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BD68D31-E053-4AA6-B0A3-9CF52579A331}" type="slidenum">
              <a:rPr lang="es-EC" smtClean="0"/>
              <a:pPr/>
              <a:t>‹Nº›</a:t>
            </a:fld>
            <a:endParaRPr lang="es-EC"/>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242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FF43B8D-1E0B-4495-B942-05D29596597D}" type="datetimeFigureOut">
              <a:rPr lang="es-EC" smtClean="0"/>
              <a:pPr/>
              <a:t>18/9/2024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BD68D31-E053-4AA6-B0A3-9CF52579A331}" type="slidenum">
              <a:rPr lang="es-EC" smtClean="0"/>
              <a:pPr/>
              <a:t>‹Nº›</a:t>
            </a:fld>
            <a:endParaRPr lang="es-EC"/>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264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FF43B8D-1E0B-4495-B942-05D29596597D}" type="datetimeFigureOut">
              <a:rPr lang="es-EC" smtClean="0"/>
              <a:pPr/>
              <a:t>18/9/2024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BD68D31-E053-4AA6-B0A3-9CF52579A331}" type="slidenum">
              <a:rPr lang="es-EC" smtClean="0"/>
              <a:pPr/>
              <a:t>‹Nº›</a:t>
            </a:fld>
            <a:endParaRPr lang="es-EC"/>
          </a:p>
        </p:txBody>
      </p:sp>
    </p:spTree>
    <p:extLst>
      <p:ext uri="{BB962C8B-B14F-4D97-AF65-F5344CB8AC3E}">
        <p14:creationId xmlns:p14="http://schemas.microsoft.com/office/powerpoint/2010/main" val="402040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FF43B8D-1E0B-4495-B942-05D29596597D}" type="datetimeFigureOut">
              <a:rPr lang="es-EC" smtClean="0"/>
              <a:pPr/>
              <a:t>18/9/2024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BD68D31-E053-4AA6-B0A3-9CF52579A331}" type="slidenum">
              <a:rPr lang="es-EC" smtClean="0"/>
              <a:pPr/>
              <a:t>‹Nº›</a:t>
            </a:fld>
            <a:endParaRPr lang="es-EC"/>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2988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s-ES"/>
              <a:t>Haga clic para modificar el estilo de título del patrón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FF43B8D-1E0B-4495-B942-05D29596597D}" type="datetimeFigureOut">
              <a:rPr lang="es-EC" smtClean="0"/>
              <a:pPr/>
              <a:t>18/9/2024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BD68D31-E053-4AA6-B0A3-9CF52579A331}" type="slidenum">
              <a:rPr lang="es-EC" smtClean="0"/>
              <a:pPr/>
              <a:t>‹Nº›</a:t>
            </a:fld>
            <a:endParaRPr lang="es-EC"/>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044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F43B8D-1E0B-4495-B942-05D29596597D}" type="datetimeFigureOut">
              <a:rPr lang="es-EC" smtClean="0"/>
              <a:pPr/>
              <a:t>18/9/2024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BD68D31-E053-4AA6-B0A3-9CF52579A331}" type="slidenum">
              <a:rPr lang="es-EC" smtClean="0"/>
              <a:pPr/>
              <a:t>‹Nº›</a:t>
            </a:fld>
            <a:endParaRPr lang="es-EC"/>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806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F43B8D-1E0B-4495-B942-05D29596597D}" type="datetimeFigureOut">
              <a:rPr lang="es-EC" smtClean="0"/>
              <a:pPr/>
              <a:t>18/9/2024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BD68D31-E053-4AA6-B0A3-9CF52579A331}" type="slidenum">
              <a:rPr lang="es-EC" smtClean="0"/>
              <a:pPr/>
              <a:t>‹Nº›</a:t>
            </a:fld>
            <a:endParaRPr lang="es-EC"/>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07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FF43B8D-1E0B-4495-B942-05D29596597D}" type="datetimeFigureOut">
              <a:rPr lang="es-EC" smtClean="0"/>
              <a:pPr/>
              <a:t>18/9/2024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BD68D31-E053-4AA6-B0A3-9CF52579A331}" type="slidenum">
              <a:rPr lang="es-EC" smtClean="0"/>
              <a:pPr/>
              <a:t>‹Nº›</a:t>
            </a:fld>
            <a:endParaRPr lang="es-EC"/>
          </a:p>
        </p:txBody>
      </p:sp>
    </p:spTree>
    <p:extLst>
      <p:ext uri="{BB962C8B-B14F-4D97-AF65-F5344CB8AC3E}">
        <p14:creationId xmlns:p14="http://schemas.microsoft.com/office/powerpoint/2010/main" val="332237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FF43B8D-1E0B-4495-B942-05D29596597D}" type="datetimeFigureOut">
              <a:rPr lang="es-EC" smtClean="0"/>
              <a:pPr/>
              <a:t>18/9/2024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2BD68D31-E053-4AA6-B0A3-9CF52579A331}" type="slidenum">
              <a:rPr lang="es-EC" smtClean="0"/>
              <a:pPr/>
              <a:t>‹Nº›</a:t>
            </a:fld>
            <a:endParaRPr lang="es-EC"/>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32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FF43B8D-1E0B-4495-B942-05D29596597D}" type="datetimeFigureOut">
              <a:rPr lang="es-EC" smtClean="0"/>
              <a:pPr/>
              <a:t>18/9/2024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BD68D31-E053-4AA6-B0A3-9CF52579A331}" type="slidenum">
              <a:rPr lang="es-EC" smtClean="0"/>
              <a:pPr/>
              <a:t>‹Nº›</a:t>
            </a:fld>
            <a:endParaRPr lang="es-EC"/>
          </a:p>
        </p:txBody>
      </p:sp>
    </p:spTree>
    <p:extLst>
      <p:ext uri="{BB962C8B-B14F-4D97-AF65-F5344CB8AC3E}">
        <p14:creationId xmlns:p14="http://schemas.microsoft.com/office/powerpoint/2010/main" val="298261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FF43B8D-1E0B-4495-B942-05D29596597D}" type="datetimeFigureOut">
              <a:rPr lang="es-EC" smtClean="0"/>
              <a:pPr/>
              <a:t>18/9/2024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2BD68D31-E053-4AA6-B0A3-9CF52579A331}" type="slidenum">
              <a:rPr lang="es-EC" smtClean="0"/>
              <a:pPr/>
              <a:t>‹Nº›</a:t>
            </a:fld>
            <a:endParaRPr lang="es-EC"/>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73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FF43B8D-1E0B-4495-B942-05D29596597D}" type="datetimeFigureOut">
              <a:rPr lang="es-EC" smtClean="0"/>
              <a:pPr/>
              <a:t>18/9/2024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2BD68D31-E053-4AA6-B0A3-9CF52579A331}" type="slidenum">
              <a:rPr lang="es-EC" smtClean="0"/>
              <a:pPr/>
              <a:t>‹Nº›</a:t>
            </a:fld>
            <a:endParaRPr lang="es-EC"/>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27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43B8D-1E0B-4495-B942-05D29596597D}" type="datetimeFigureOut">
              <a:rPr lang="es-EC" smtClean="0"/>
              <a:pPr/>
              <a:t>18/9/2024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2BD68D31-E053-4AA6-B0A3-9CF52579A331}" type="slidenum">
              <a:rPr lang="es-EC" smtClean="0"/>
              <a:pPr/>
              <a:t>‹Nº›</a:t>
            </a:fld>
            <a:endParaRPr lang="es-EC"/>
          </a:p>
        </p:txBody>
      </p:sp>
    </p:spTree>
    <p:extLst>
      <p:ext uri="{BB962C8B-B14F-4D97-AF65-F5344CB8AC3E}">
        <p14:creationId xmlns:p14="http://schemas.microsoft.com/office/powerpoint/2010/main" val="360021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FF43B8D-1E0B-4495-B942-05D29596597D}" type="datetimeFigureOut">
              <a:rPr lang="es-EC" smtClean="0"/>
              <a:pPr/>
              <a:t>18/9/2024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BD68D31-E053-4AA6-B0A3-9CF52579A331}" type="slidenum">
              <a:rPr lang="es-EC" smtClean="0"/>
              <a:pPr/>
              <a:t>‹Nº›</a:t>
            </a:fld>
            <a:endParaRPr lang="es-EC"/>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32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FF43B8D-1E0B-4495-B942-05D29596597D}" type="datetimeFigureOut">
              <a:rPr lang="es-EC" smtClean="0"/>
              <a:pPr/>
              <a:t>18/9/2024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2BD68D31-E053-4AA6-B0A3-9CF52579A331}" type="slidenum">
              <a:rPr lang="es-EC" smtClean="0"/>
              <a:pPr/>
              <a:t>‹Nº›</a:t>
            </a:fld>
            <a:endParaRPr lang="es-EC"/>
          </a:p>
        </p:txBody>
      </p:sp>
    </p:spTree>
    <p:extLst>
      <p:ext uri="{BB962C8B-B14F-4D97-AF65-F5344CB8AC3E}">
        <p14:creationId xmlns:p14="http://schemas.microsoft.com/office/powerpoint/2010/main" val="234819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F43B8D-1E0B-4495-B942-05D29596597D}" type="datetimeFigureOut">
              <a:rPr lang="es-EC" smtClean="0"/>
              <a:pPr/>
              <a:t>18/9/2024</a:t>
            </a:fld>
            <a:endParaRPr lang="es-EC"/>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D68D31-E053-4AA6-B0A3-9CF52579A331}" type="slidenum">
              <a:rPr lang="es-EC" smtClean="0"/>
              <a:pPr/>
              <a:t>‹Nº›</a:t>
            </a:fld>
            <a:endParaRPr lang="es-EC"/>
          </a:p>
        </p:txBody>
      </p:sp>
    </p:spTree>
    <p:extLst>
      <p:ext uri="{BB962C8B-B14F-4D97-AF65-F5344CB8AC3E}">
        <p14:creationId xmlns:p14="http://schemas.microsoft.com/office/powerpoint/2010/main" val="25355216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59C2C63-D709-4949-9465-29A52CBED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FD2038-15D6-4003-8350-AFEC394EE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3940" y="1399880"/>
            <a:ext cx="585611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CF519C2-F6BE-41BE-A50E-54B98359C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46249" y="1540931"/>
            <a:ext cx="5657851"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txBody>
          <a:bodyPr/>
          <a:lstStyle/>
          <a:p>
            <a:endParaRPr lang="es-AR"/>
          </a:p>
        </p:txBody>
      </p:sp>
      <p:grpSp>
        <p:nvGrpSpPr>
          <p:cNvPr id="18" name="Group 17">
            <a:extLst>
              <a:ext uri="{FF2B5EF4-FFF2-40B4-BE49-F238E27FC236}">
                <a16:creationId xmlns:a16="http://schemas.microsoft.com/office/drawing/2014/main" id="{7767AD93-AD3E-4C62-97D5-E54E14B2EA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9173373" cy="659658"/>
            <a:chOff x="-16934" y="3123631"/>
            <a:chExt cx="12231160" cy="659658"/>
          </a:xfrm>
        </p:grpSpPr>
        <p:sp>
          <p:nvSpPr>
            <p:cNvPr id="19" name="Rounded Rectangle 17">
              <a:extLst>
                <a:ext uri="{FF2B5EF4-FFF2-40B4-BE49-F238E27FC236}">
                  <a16:creationId xmlns:a16="http://schemas.microsoft.com/office/drawing/2014/main" id="{AA443E8D-EC07-4B8F-B370-2A1153F350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41F0AA1-D12D-4FDB-BF66-D9398ED9303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21" name="Rounded Rectangle 20">
              <a:extLst>
                <a:ext uri="{FF2B5EF4-FFF2-40B4-BE49-F238E27FC236}">
                  <a16:creationId xmlns:a16="http://schemas.microsoft.com/office/drawing/2014/main" id="{E2B949DE-0178-4942-80DE-811C1AA4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84AA86D-EAE1-4E3F-A54C-7F1E390B6D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1 Título"/>
          <p:cNvSpPr>
            <a:spLocks noGrp="1"/>
          </p:cNvSpPr>
          <p:nvPr>
            <p:ph type="ctrTitle"/>
          </p:nvPr>
        </p:nvSpPr>
        <p:spPr>
          <a:xfrm>
            <a:off x="2019298" y="1871131"/>
            <a:ext cx="5111752" cy="1515533"/>
          </a:xfrm>
        </p:spPr>
        <p:txBody>
          <a:bodyPr>
            <a:normAutofit/>
          </a:bodyPr>
          <a:lstStyle/>
          <a:p>
            <a:pPr>
              <a:lnSpc>
                <a:spcPct val="90000"/>
              </a:lnSpc>
            </a:pPr>
            <a:r>
              <a:rPr lang="es-ES" sz="3400" b="1">
                <a:solidFill>
                  <a:schemeClr val="bg1"/>
                </a:solidFill>
              </a:rPr>
              <a:t>Fundamentación de PROYECTOS </a:t>
            </a:r>
            <a:br>
              <a:rPr lang="es-ES" sz="3400">
                <a:solidFill>
                  <a:schemeClr val="bg1"/>
                </a:solidFill>
              </a:rPr>
            </a:br>
            <a:endParaRPr lang="es-ES" sz="3400">
              <a:solidFill>
                <a:schemeClr val="bg1"/>
              </a:solidFill>
            </a:endParaRPr>
          </a:p>
        </p:txBody>
      </p:sp>
      <p:sp>
        <p:nvSpPr>
          <p:cNvPr id="7" name="Subtitle 2">
            <a:extLst>
              <a:ext uri="{FF2B5EF4-FFF2-40B4-BE49-F238E27FC236}">
                <a16:creationId xmlns:a16="http://schemas.microsoft.com/office/drawing/2014/main" id="{8CA23F98-572C-B06B-3A94-CF3939E7DF8E}"/>
              </a:ext>
            </a:extLst>
          </p:cNvPr>
          <p:cNvSpPr>
            <a:spLocks noGrp="1"/>
          </p:cNvSpPr>
          <p:nvPr>
            <p:ph type="subTitle" idx="1"/>
          </p:nvPr>
        </p:nvSpPr>
        <p:spPr>
          <a:xfrm>
            <a:off x="2019298" y="3657597"/>
            <a:ext cx="5111752" cy="1320802"/>
          </a:xfrm>
        </p:spPr>
        <p:txBody>
          <a:bodyPr>
            <a:normAutofit/>
          </a:bodyPr>
          <a:lstStyle/>
          <a:p>
            <a:endParaRPr lang="en-US">
              <a:solidFill>
                <a:schemeClr val="bg1"/>
              </a:solidFill>
            </a:endParaRPr>
          </a:p>
        </p:txBody>
      </p:sp>
      <p:cxnSp>
        <p:nvCxnSpPr>
          <p:cNvPr id="24" name="Straight Connector 23">
            <a:extLst>
              <a:ext uri="{FF2B5EF4-FFF2-40B4-BE49-F238E27FC236}">
                <a16:creationId xmlns:a16="http://schemas.microsoft.com/office/drawing/2014/main" id="{0772CE55-4C36-44F1-A9BD-379BEB8431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03315" y="796374"/>
            <a:ext cx="7937369" cy="880027"/>
          </a:xfrm>
        </p:spPr>
        <p:txBody>
          <a:bodyPr>
            <a:normAutofit/>
          </a:bodyPr>
          <a:lstStyle/>
          <a:p>
            <a:pPr>
              <a:lnSpc>
                <a:spcPct val="90000"/>
              </a:lnSpc>
            </a:pPr>
            <a:r>
              <a:rPr lang="es-EC" sz="2800">
                <a:solidFill>
                  <a:srgbClr val="FFFFFF"/>
                </a:solidFill>
              </a:rPr>
              <a:t>PUNTOS IMPORTANTES EN TODO DIAGNÓSTICO</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971550" y="2612256"/>
            <a:ext cx="7200897" cy="3263612"/>
          </a:xfrm>
        </p:spPr>
        <p:txBody>
          <a:bodyPr>
            <a:normAutofit/>
          </a:bodyPr>
          <a:lstStyle/>
          <a:p>
            <a:pPr lvl="0">
              <a:lnSpc>
                <a:spcPct val="90000"/>
              </a:lnSpc>
            </a:pPr>
            <a:r>
              <a:rPr lang="es-ES" sz="1900"/>
              <a:t>Las necesidades existentes.</a:t>
            </a:r>
            <a:endParaRPr lang="es-EC" sz="1900"/>
          </a:p>
          <a:p>
            <a:pPr lvl="0">
              <a:lnSpc>
                <a:spcPct val="90000"/>
              </a:lnSpc>
            </a:pPr>
            <a:r>
              <a:rPr lang="es-ES" sz="1900"/>
              <a:t>Establecer prioridades.</a:t>
            </a:r>
            <a:endParaRPr lang="es-EC" sz="1900"/>
          </a:p>
          <a:p>
            <a:pPr lvl="0">
              <a:lnSpc>
                <a:spcPct val="90000"/>
              </a:lnSpc>
            </a:pPr>
            <a:r>
              <a:rPr lang="es-ES" sz="1900"/>
              <a:t>Indicar las causas que han originado el problema y que mantienen la situación carencial.</a:t>
            </a:r>
            <a:endParaRPr lang="es-EC" sz="1900"/>
          </a:p>
          <a:p>
            <a:pPr lvl="0">
              <a:lnSpc>
                <a:spcPct val="90000"/>
              </a:lnSpc>
            </a:pPr>
            <a:r>
              <a:rPr lang="es-ES" sz="1900"/>
              <a:t>Identificar el problema tal y como es percibido e interpretado por los sujetos.</a:t>
            </a:r>
            <a:endParaRPr lang="es-EC" sz="1900"/>
          </a:p>
          <a:p>
            <a:pPr lvl="0">
              <a:lnSpc>
                <a:spcPct val="90000"/>
              </a:lnSpc>
            </a:pPr>
            <a:r>
              <a:rPr lang="es-ES" sz="1900"/>
              <a:t>Describir la situación social y el contexto en el que se inscribe el problema.</a:t>
            </a:r>
            <a:endParaRPr lang="es-EC" sz="1900"/>
          </a:p>
          <a:p>
            <a:pPr lvl="0">
              <a:lnSpc>
                <a:spcPct val="90000"/>
              </a:lnSpc>
            </a:pPr>
            <a:r>
              <a:rPr lang="es-ES" sz="1900"/>
              <a:t>Estudiar lo que dice la bibliografía sobre el tema objeto de estudio.</a:t>
            </a:r>
            <a:endParaRPr lang="es-EC" sz="1900"/>
          </a:p>
          <a:p>
            <a:pPr lvl="0">
              <a:lnSpc>
                <a:spcPct val="90000"/>
              </a:lnSpc>
            </a:pPr>
            <a:endParaRPr lang="es-EC" sz="19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03315" y="796374"/>
            <a:ext cx="7937369" cy="880027"/>
          </a:xfrm>
        </p:spPr>
        <p:txBody>
          <a:bodyPr>
            <a:normAutofit/>
          </a:bodyPr>
          <a:lstStyle/>
          <a:p>
            <a:r>
              <a:rPr lang="es-EC">
                <a:solidFill>
                  <a:srgbClr val="FFFFFF"/>
                </a:solidFill>
              </a:rPr>
              <a:t>DETECTAR NECESIDADES</a:t>
            </a:r>
          </a:p>
        </p:txBody>
      </p:sp>
      <p:sp>
        <p:nvSpPr>
          <p:cNvPr id="23" name="Rectangle 2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5" name="Rectangle 2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971550" y="2612256"/>
            <a:ext cx="7200897" cy="3263612"/>
          </a:xfrm>
        </p:spPr>
        <p:txBody>
          <a:bodyPr>
            <a:normAutofit/>
          </a:bodyPr>
          <a:lstStyle/>
          <a:p>
            <a:pPr lvl="0">
              <a:lnSpc>
                <a:spcPct val="90000"/>
              </a:lnSpc>
              <a:buNone/>
            </a:pPr>
            <a:r>
              <a:rPr lang="es-ES" sz="1500" dirty="0"/>
              <a:t>LAS CARENCIAS OBJETIVAS PUEDEN SER DETECTADAS DE LA SIGUIENTES FORMAS:</a:t>
            </a:r>
          </a:p>
          <a:p>
            <a:pPr lvl="0">
              <a:lnSpc>
                <a:spcPct val="90000"/>
              </a:lnSpc>
            </a:pPr>
            <a:r>
              <a:rPr lang="es-ES" sz="1500" dirty="0"/>
              <a:t>Identificando la ausencia de algo –servicios, apoyos, programas- considerados útiles o necesarios.</a:t>
            </a:r>
            <a:endParaRPr lang="es-EC" sz="1500" dirty="0"/>
          </a:p>
          <a:p>
            <a:pPr lvl="0">
              <a:lnSpc>
                <a:spcPct val="90000"/>
              </a:lnSpc>
            </a:pPr>
            <a:r>
              <a:rPr lang="es-ES" sz="1500" dirty="0"/>
              <a:t>Contrastando distancias, discrepancias con niveles habituales, normales o estándar.</a:t>
            </a:r>
            <a:endParaRPr lang="es-EC" sz="1500" dirty="0"/>
          </a:p>
          <a:p>
            <a:pPr lvl="0">
              <a:lnSpc>
                <a:spcPct val="90000"/>
              </a:lnSpc>
            </a:pPr>
            <a:r>
              <a:rPr lang="es-ES" sz="1500" dirty="0"/>
              <a:t>Comparando con niveles deseables, dignos de ser conseguidos.</a:t>
            </a:r>
            <a:endParaRPr lang="es-EC" sz="1500" dirty="0"/>
          </a:p>
          <a:p>
            <a:pPr lvl="0">
              <a:lnSpc>
                <a:spcPct val="90000"/>
              </a:lnSpc>
            </a:pPr>
            <a:r>
              <a:rPr lang="es-ES" sz="1500" dirty="0"/>
              <a:t>Estableciendo previsiones sobre situaciones futuras.</a:t>
            </a:r>
            <a:endParaRPr lang="es-EC" sz="1500" dirty="0"/>
          </a:p>
          <a:p>
            <a:pPr lvl="0">
              <a:lnSpc>
                <a:spcPct val="90000"/>
              </a:lnSpc>
            </a:pPr>
            <a:r>
              <a:rPr lang="es-ES" sz="1500" dirty="0"/>
              <a:t>Apreciando hechos negativos, no deseados, que se consideran sus efectos.</a:t>
            </a:r>
            <a:endParaRPr lang="es-EC" sz="1500" dirty="0"/>
          </a:p>
          <a:p>
            <a:pPr lvl="0">
              <a:lnSpc>
                <a:spcPct val="90000"/>
              </a:lnSpc>
            </a:pPr>
            <a:r>
              <a:rPr lang="es-ES" sz="1500" dirty="0"/>
              <a:t>Detectando disfuncionalidades.</a:t>
            </a:r>
            <a:endParaRPr lang="es-EC" sz="1500" dirty="0"/>
          </a:p>
          <a:p>
            <a:pPr>
              <a:lnSpc>
                <a:spcPct val="90000"/>
              </a:lnSpc>
            </a:pPr>
            <a:endParaRPr lang="es-EC"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03315" y="796374"/>
            <a:ext cx="7937369" cy="880027"/>
          </a:xfrm>
        </p:spPr>
        <p:txBody>
          <a:bodyPr>
            <a:normAutofit/>
          </a:bodyPr>
          <a:lstStyle/>
          <a:p>
            <a:pPr>
              <a:lnSpc>
                <a:spcPct val="90000"/>
              </a:lnSpc>
            </a:pPr>
            <a:r>
              <a:rPr lang="es-ES" sz="2800">
                <a:solidFill>
                  <a:srgbClr val="FFFFFF"/>
                </a:solidFill>
              </a:rPr>
              <a:t>TÉCNICAS UTILIZADAS PARA DETECTAR NECESIDADES.</a:t>
            </a:r>
            <a:endParaRPr lang="es-EC" sz="2800">
              <a:solidFill>
                <a:srgbClr val="FFFFFF"/>
              </a:solidFill>
            </a:endParaRP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971550" y="2612256"/>
            <a:ext cx="7200897" cy="3263612"/>
          </a:xfrm>
        </p:spPr>
        <p:txBody>
          <a:bodyPr>
            <a:normAutofit/>
          </a:bodyPr>
          <a:lstStyle/>
          <a:p>
            <a:pPr lvl="0">
              <a:lnSpc>
                <a:spcPct val="90000"/>
              </a:lnSpc>
            </a:pPr>
            <a:r>
              <a:rPr lang="es-ES"/>
              <a:t>Análisis de contextos.</a:t>
            </a:r>
            <a:endParaRPr lang="es-EC"/>
          </a:p>
          <a:p>
            <a:pPr lvl="0">
              <a:lnSpc>
                <a:spcPct val="90000"/>
              </a:lnSpc>
            </a:pPr>
            <a:r>
              <a:rPr lang="es-ES"/>
              <a:t>Cuestionarios, entrevistas, inventarios aplicados a diferentes fuentes: sujetos responsables...</a:t>
            </a:r>
            <a:endParaRPr lang="es-EC"/>
          </a:p>
          <a:p>
            <a:pPr lvl="0">
              <a:lnSpc>
                <a:spcPct val="90000"/>
              </a:lnSpc>
            </a:pPr>
            <a:r>
              <a:rPr lang="es-ES"/>
              <a:t>Comparación con estándares sociales.</a:t>
            </a:r>
            <a:endParaRPr lang="es-EC"/>
          </a:p>
          <a:p>
            <a:pPr lvl="0">
              <a:lnSpc>
                <a:spcPct val="90000"/>
              </a:lnSpc>
            </a:pPr>
            <a:r>
              <a:rPr lang="es-ES"/>
              <a:t>Observación de la realidad.</a:t>
            </a:r>
            <a:endParaRPr lang="es-EC"/>
          </a:p>
          <a:p>
            <a:pPr lvl="0">
              <a:lnSpc>
                <a:spcPct val="90000"/>
              </a:lnSpc>
            </a:pPr>
            <a:r>
              <a:rPr lang="es-ES"/>
              <a:t>Consultas a expertos.</a:t>
            </a:r>
            <a:endParaRPr lang="es-EC"/>
          </a:p>
          <a:p>
            <a:pPr>
              <a:lnSpc>
                <a:spcPct val="90000"/>
              </a:lnSpc>
              <a:buNone/>
            </a:pPr>
            <a:r>
              <a:rPr lang="es-ES"/>
              <a:t> </a:t>
            </a:r>
            <a:endParaRPr lang="es-EC"/>
          </a:p>
          <a:p>
            <a:pPr>
              <a:lnSpc>
                <a:spcPct val="90000"/>
              </a:lnSpc>
              <a:buNone/>
            </a:pPr>
            <a:endParaRPr lang="es-EC"/>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03315" y="796374"/>
            <a:ext cx="7937369" cy="880027"/>
          </a:xfrm>
        </p:spPr>
        <p:txBody>
          <a:bodyPr>
            <a:normAutofit/>
          </a:bodyPr>
          <a:lstStyle/>
          <a:p>
            <a:r>
              <a:rPr lang="es-EC">
                <a:solidFill>
                  <a:srgbClr val="FFFFFF"/>
                </a:solidFill>
              </a:rPr>
              <a:t>EL PROBLEMA</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971550" y="2612256"/>
            <a:ext cx="7200897" cy="3263612"/>
          </a:xfrm>
        </p:spPr>
        <p:txBody>
          <a:bodyPr>
            <a:normAutofit/>
          </a:bodyPr>
          <a:lstStyle/>
          <a:p>
            <a:r>
              <a:rPr lang="es-EC" dirty="0"/>
              <a:t>Un problema representa un estado negativo de la realidad. (Hay que evitar enunciar un problema en términos de falta de…., pues esto oculta el problema e impulsa a la búsqueda mecánica e inmediata de una solución, anulándose la capacidad de análisis.</a:t>
            </a:r>
          </a:p>
          <a:p>
            <a:r>
              <a:rPr lang="es-EC" dirty="0"/>
              <a:t>El problema es un componente de la realidad.</a:t>
            </a:r>
          </a:p>
          <a:p>
            <a:r>
              <a:rPr lang="es-EC" dirty="0"/>
              <a:t>El problema es algo que tiene solución.</a:t>
            </a:r>
          </a:p>
          <a:p>
            <a:endParaRPr lang="es-EC"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03315" y="796374"/>
            <a:ext cx="7937369" cy="880027"/>
          </a:xfrm>
        </p:spPr>
        <p:txBody>
          <a:bodyPr>
            <a:normAutofit/>
          </a:bodyPr>
          <a:lstStyle/>
          <a:p>
            <a:r>
              <a:rPr lang="es-ES">
                <a:solidFill>
                  <a:srgbClr val="FFFFFF"/>
                </a:solidFill>
              </a:rPr>
              <a:t>JUSTIFICACIÓN DEL PROYECTO</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971550" y="2612256"/>
            <a:ext cx="7200897" cy="3263612"/>
          </a:xfrm>
        </p:spPr>
        <p:txBody>
          <a:bodyPr>
            <a:normAutofit lnSpcReduction="10000"/>
          </a:bodyPr>
          <a:lstStyle/>
          <a:p>
            <a:pPr lvl="0">
              <a:lnSpc>
                <a:spcPct val="90000"/>
              </a:lnSpc>
            </a:pPr>
            <a:r>
              <a:rPr lang="es-ES" sz="2000" dirty="0"/>
              <a:t>Explicar la prioridad y urgencia del problema para el que se busca solución.</a:t>
            </a:r>
          </a:p>
          <a:p>
            <a:pPr lvl="0">
              <a:lnSpc>
                <a:spcPct val="90000"/>
              </a:lnSpc>
            </a:pPr>
            <a:r>
              <a:rPr lang="es-ES" sz="2000" dirty="0"/>
              <a:t>Justificar por qué este proyecto que se formula es la propuesta de solución más adecuada y viable para resolver ese problema.</a:t>
            </a:r>
          </a:p>
          <a:p>
            <a:pPr>
              <a:lnSpc>
                <a:spcPct val="90000"/>
              </a:lnSpc>
            </a:pPr>
            <a:r>
              <a:rPr lang="es-MX" sz="2000" dirty="0"/>
              <a:t>Se debe detallar lo más claramente posible qué es lo que se quiere realizar, cuál será el resultado final del mismo y cómo se va a hacer. Implica explicar qué va a producir o que servicio va a prestar, cómo lo va a llevar adelante, y quien lo  va a ejecutar.  </a:t>
            </a:r>
          </a:p>
          <a:p>
            <a:pPr>
              <a:lnSpc>
                <a:spcPct val="90000"/>
              </a:lnSpc>
            </a:pPr>
            <a:r>
              <a:rPr lang="es-MX" sz="2000" dirty="0"/>
              <a:t>Se debe responder las preguntas qué, cómo y para qué, y exponerlas de manera clara y estableciendo beneficiarios.</a:t>
            </a:r>
            <a:endParaRPr lang="es-ES" sz="2000" dirty="0"/>
          </a:p>
          <a:p>
            <a:pPr>
              <a:lnSpc>
                <a:spcPct val="90000"/>
              </a:lnSpc>
            </a:pPr>
            <a:endParaRPr lang="es-ES" sz="2000"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80CED-8CEF-49D1-8116-1712C087CDCF}"/>
              </a:ext>
            </a:extLst>
          </p:cNvPr>
          <p:cNvSpPr>
            <a:spLocks noGrp="1"/>
          </p:cNvSpPr>
          <p:nvPr>
            <p:ph type="title"/>
          </p:nvPr>
        </p:nvSpPr>
        <p:spPr/>
        <p:txBody>
          <a:bodyPr>
            <a:normAutofit fontScale="90000"/>
          </a:bodyPr>
          <a:lstStyle/>
          <a:p>
            <a:r>
              <a:rPr lang="es-AR" dirty="0"/>
              <a:t>Elementos a considerar en la fundamentación</a:t>
            </a:r>
          </a:p>
        </p:txBody>
      </p:sp>
      <p:sp>
        <p:nvSpPr>
          <p:cNvPr id="3" name="Marcador de contenido 2">
            <a:extLst>
              <a:ext uri="{FF2B5EF4-FFF2-40B4-BE49-F238E27FC236}">
                <a16:creationId xmlns:a16="http://schemas.microsoft.com/office/drawing/2014/main" id="{75B024FB-D81A-402E-A607-0480E3047919}"/>
              </a:ext>
            </a:extLst>
          </p:cNvPr>
          <p:cNvSpPr>
            <a:spLocks noGrp="1"/>
          </p:cNvSpPr>
          <p:nvPr>
            <p:ph idx="1"/>
          </p:nvPr>
        </p:nvSpPr>
        <p:spPr/>
        <p:txBody>
          <a:bodyPr>
            <a:normAutofit lnSpcReduction="10000"/>
          </a:bodyPr>
          <a:lstStyle/>
          <a:p>
            <a:r>
              <a:rPr lang="es-AR" dirty="0"/>
              <a:t>Datos estadísticos</a:t>
            </a:r>
          </a:p>
          <a:p>
            <a:r>
              <a:rPr lang="es-AR" dirty="0"/>
              <a:t>Diagnósticos anteriores.</a:t>
            </a:r>
          </a:p>
          <a:p>
            <a:r>
              <a:rPr lang="es-AR" dirty="0"/>
              <a:t>Documentos, etc.</a:t>
            </a:r>
          </a:p>
          <a:p>
            <a:r>
              <a:rPr lang="es-AR" dirty="0"/>
              <a:t>Una síntesis de toda la información recopilada.</a:t>
            </a:r>
          </a:p>
          <a:p>
            <a:r>
              <a:rPr lang="es-AR" dirty="0"/>
              <a:t>Resultados del diagnóstico realizado por nosotros</a:t>
            </a:r>
          </a:p>
          <a:p>
            <a:r>
              <a:rPr lang="es-AR" dirty="0"/>
              <a:t>Necesidades detectadas.</a:t>
            </a:r>
          </a:p>
          <a:p>
            <a:r>
              <a:rPr lang="es-AR" dirty="0"/>
              <a:t>Fortalezas y oportunidades propias.</a:t>
            </a:r>
          </a:p>
        </p:txBody>
      </p:sp>
    </p:spTree>
    <p:extLst>
      <p:ext uri="{BB962C8B-B14F-4D97-AF65-F5344CB8AC3E}">
        <p14:creationId xmlns:p14="http://schemas.microsoft.com/office/powerpoint/2010/main" val="24149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35" name="Picture 34">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6" name="Rectangle 35">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37" name="Picture 36">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8" name="Picture 37">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89AE68CD-FDEE-88DA-FD70-33C7E548C0AF}"/>
              </a:ext>
            </a:extLst>
          </p:cNvPr>
          <p:cNvSpPr>
            <a:spLocks noGrp="1"/>
          </p:cNvSpPr>
          <p:nvPr>
            <p:ph type="title"/>
          </p:nvPr>
        </p:nvSpPr>
        <p:spPr>
          <a:xfrm>
            <a:off x="5651868" y="982132"/>
            <a:ext cx="2520579" cy="1303867"/>
          </a:xfrm>
        </p:spPr>
        <p:txBody>
          <a:bodyPr>
            <a:normAutofit/>
          </a:bodyPr>
          <a:lstStyle/>
          <a:p>
            <a:pPr>
              <a:lnSpc>
                <a:spcPct val="90000"/>
              </a:lnSpc>
            </a:pPr>
            <a:r>
              <a:rPr lang="es-ES" sz="2800">
                <a:solidFill>
                  <a:srgbClr val="262626"/>
                </a:solidFill>
              </a:rPr>
              <a:t>Técnica de Árbol de Problemas</a:t>
            </a:r>
            <a:endParaRPr lang="es-AR" sz="2800">
              <a:solidFill>
                <a:srgbClr val="262626"/>
              </a:solidFill>
            </a:endParaRPr>
          </a:p>
        </p:txBody>
      </p:sp>
      <p:sp>
        <p:nvSpPr>
          <p:cNvPr id="40" name="Rectangle 39">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D9342D40-0269-D822-0162-76EF608522BE}"/>
              </a:ext>
            </a:extLst>
          </p:cNvPr>
          <p:cNvSpPr>
            <a:spLocks noGrp="1"/>
          </p:cNvSpPr>
          <p:nvPr>
            <p:ph idx="1"/>
          </p:nvPr>
        </p:nvSpPr>
        <p:spPr>
          <a:xfrm>
            <a:off x="5651868" y="2556932"/>
            <a:ext cx="2520578" cy="3318936"/>
          </a:xfrm>
        </p:spPr>
        <p:txBody>
          <a:bodyPr>
            <a:normAutofit/>
          </a:bodyPr>
          <a:lstStyle/>
          <a:p>
            <a:pPr>
              <a:lnSpc>
                <a:spcPct val="90000"/>
              </a:lnSpc>
            </a:pPr>
            <a:r>
              <a:rPr lang="es-ES" sz="1500" b="1" dirty="0">
                <a:solidFill>
                  <a:srgbClr val="262626"/>
                </a:solidFill>
                <a:latin typeface="+mj-lt"/>
              </a:rPr>
              <a:t>Método eficaz creado por </a:t>
            </a:r>
            <a:r>
              <a:rPr lang="es-AR" sz="1500" b="1" i="0" u="none" strike="noStrike" baseline="0" dirty="0">
                <a:solidFill>
                  <a:srgbClr val="262626"/>
                </a:solidFill>
                <a:latin typeface="+mj-lt"/>
              </a:rPr>
              <a:t> Kaoru Ishikawa en 1943 </a:t>
            </a:r>
          </a:p>
          <a:p>
            <a:pPr>
              <a:lnSpc>
                <a:spcPct val="90000"/>
              </a:lnSpc>
            </a:pPr>
            <a:r>
              <a:rPr lang="es-AR" sz="1500" b="1" dirty="0">
                <a:solidFill>
                  <a:srgbClr val="262626"/>
                </a:solidFill>
                <a:latin typeface="+mj-lt"/>
              </a:rPr>
              <a:t>M</a:t>
            </a:r>
            <a:r>
              <a:rPr lang="es-AR" sz="1500" b="1" i="0" u="none" strike="noStrike" baseline="0" dirty="0">
                <a:solidFill>
                  <a:srgbClr val="262626"/>
                </a:solidFill>
                <a:latin typeface="+mj-lt"/>
              </a:rPr>
              <a:t>etodología del diagrama causas-efectos</a:t>
            </a:r>
          </a:p>
          <a:p>
            <a:pPr>
              <a:lnSpc>
                <a:spcPct val="90000"/>
              </a:lnSpc>
            </a:pPr>
            <a:endParaRPr lang="es-AR" sz="1500" b="1" i="0" u="none" strike="noStrike" baseline="0" dirty="0">
              <a:solidFill>
                <a:srgbClr val="262626"/>
              </a:solidFill>
              <a:latin typeface="+mj-lt"/>
            </a:endParaRPr>
          </a:p>
          <a:p>
            <a:pPr>
              <a:lnSpc>
                <a:spcPct val="90000"/>
              </a:lnSpc>
            </a:pPr>
            <a:r>
              <a:rPr lang="es-AR" sz="1500" b="1" i="0" u="none" strike="noStrike" baseline="0" dirty="0">
                <a:solidFill>
                  <a:srgbClr val="262626"/>
                </a:solidFill>
                <a:latin typeface="+mj-lt"/>
              </a:rPr>
              <a:t> Permite la organización de grandes cantidades de información sobre un problema específico además de determinar y aumentar la probabilidad de identificar las causas principales.</a:t>
            </a:r>
            <a:endParaRPr lang="es-AR" sz="1500" b="1" dirty="0">
              <a:solidFill>
                <a:srgbClr val="262626"/>
              </a:solidFill>
              <a:latin typeface="+mj-lt"/>
            </a:endParaRPr>
          </a:p>
        </p:txBody>
      </p:sp>
      <p:sp>
        <p:nvSpPr>
          <p:cNvPr id="7" name="CuadroTexto 6">
            <a:extLst>
              <a:ext uri="{FF2B5EF4-FFF2-40B4-BE49-F238E27FC236}">
                <a16:creationId xmlns:a16="http://schemas.microsoft.com/office/drawing/2014/main" id="{F05DF4A4-8539-2FD2-025B-2381D5D58209}"/>
              </a:ext>
            </a:extLst>
          </p:cNvPr>
          <p:cNvSpPr txBox="1"/>
          <p:nvPr/>
        </p:nvSpPr>
        <p:spPr>
          <a:xfrm>
            <a:off x="819482" y="5765800"/>
            <a:ext cx="4427093" cy="307777"/>
          </a:xfrm>
          <a:prstGeom prst="rect">
            <a:avLst/>
          </a:prstGeom>
          <a:noFill/>
        </p:spPr>
        <p:txBody>
          <a:bodyPr wrap="square">
            <a:spAutoFit/>
          </a:bodyPr>
          <a:lstStyle/>
          <a:p>
            <a:r>
              <a:rPr lang="es-AR" sz="1400" b="0" i="1" u="none" strike="noStrike" baseline="0" dirty="0">
                <a:solidFill>
                  <a:srgbClr val="000000"/>
                </a:solidFill>
                <a:latin typeface="Arial" panose="020B0604020202020204" pitchFamily="34" charset="0"/>
              </a:rPr>
              <a:t>Figura 1. Árbol de problemas (López, 2017). </a:t>
            </a:r>
            <a:endParaRPr lang="es-AR" sz="1400" dirty="0"/>
          </a:p>
        </p:txBody>
      </p:sp>
      <p:pic>
        <p:nvPicPr>
          <p:cNvPr id="9" name="Imagen 8" descr="Forma&#10;&#10;Descripción generada automáticamente">
            <a:extLst>
              <a:ext uri="{FF2B5EF4-FFF2-40B4-BE49-F238E27FC236}">
                <a16:creationId xmlns:a16="http://schemas.microsoft.com/office/drawing/2014/main" id="{8C71BB0A-AAF0-9364-3B6B-068EE02B3B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1711452"/>
            <a:ext cx="3816424" cy="3276600"/>
          </a:xfrm>
          <a:prstGeom prst="rect">
            <a:avLst/>
          </a:prstGeom>
          <a:noFill/>
          <a:ln>
            <a:noFill/>
          </a:ln>
        </p:spPr>
      </p:pic>
    </p:spTree>
    <p:extLst>
      <p:ext uri="{BB962C8B-B14F-4D97-AF65-F5344CB8AC3E}">
        <p14:creationId xmlns:p14="http://schemas.microsoft.com/office/powerpoint/2010/main" val="198680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C82FBF10-5243-2ADB-E186-71D216908028}"/>
              </a:ext>
            </a:extLst>
          </p:cNvPr>
          <p:cNvSpPr>
            <a:spLocks noGrp="1"/>
          </p:cNvSpPr>
          <p:nvPr>
            <p:ph type="title"/>
          </p:nvPr>
        </p:nvSpPr>
        <p:spPr>
          <a:xfrm>
            <a:off x="714081" y="954756"/>
            <a:ext cx="2047810" cy="4946003"/>
          </a:xfrm>
        </p:spPr>
        <p:txBody>
          <a:bodyPr>
            <a:normAutofit/>
          </a:bodyPr>
          <a:lstStyle/>
          <a:p>
            <a:r>
              <a:rPr lang="es-AR" sz="3100" b="1" i="0" u="none" strike="noStrike" baseline="0">
                <a:solidFill>
                  <a:srgbClr val="FFFFFF"/>
                </a:solidFill>
                <a:latin typeface="Arial" panose="020B0604020202020204" pitchFamily="34" charset="0"/>
              </a:rPr>
              <a:t>Ventajas del diagrama</a:t>
            </a:r>
            <a:endParaRPr lang="es-AR" sz="3100">
              <a:solidFill>
                <a:srgbClr val="FFFFFF"/>
              </a:solidFill>
            </a:endParaRPr>
          </a:p>
        </p:txBody>
      </p:sp>
      <p:sp>
        <p:nvSpPr>
          <p:cNvPr id="25"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D29D149-5851-BFA7-6FBD-199C980040DE}"/>
              </a:ext>
            </a:extLst>
          </p:cNvPr>
          <p:cNvSpPr>
            <a:spLocks noGrp="1"/>
          </p:cNvSpPr>
          <p:nvPr>
            <p:ph idx="1"/>
          </p:nvPr>
        </p:nvSpPr>
        <p:spPr>
          <a:xfrm>
            <a:off x="3855700" y="469900"/>
            <a:ext cx="4465223" cy="6127452"/>
          </a:xfrm>
        </p:spPr>
        <p:txBody>
          <a:bodyPr anchor="ctr">
            <a:normAutofit/>
          </a:bodyPr>
          <a:lstStyle/>
          <a:p>
            <a:pPr>
              <a:lnSpc>
                <a:spcPct val="90000"/>
              </a:lnSpc>
            </a:pPr>
            <a:r>
              <a:rPr lang="es-AR" sz="1900" b="0" i="0" u="none" strike="noStrike" baseline="0" dirty="0">
                <a:latin typeface="+mj-lt"/>
              </a:rPr>
              <a:t>Pérez Herrera (2020) indica las siguientes ventajas: </a:t>
            </a:r>
          </a:p>
          <a:p>
            <a:pPr>
              <a:lnSpc>
                <a:spcPct val="90000"/>
              </a:lnSpc>
            </a:pPr>
            <a:r>
              <a:rPr lang="es-AR" sz="1900" b="0" i="0" u="none" strike="noStrike" baseline="0" dirty="0">
                <a:latin typeface="+mj-lt"/>
              </a:rPr>
              <a:t>Permite desglosar el problema, las causas y sus efectos, mejorando el análisis. </a:t>
            </a:r>
          </a:p>
          <a:p>
            <a:pPr>
              <a:lnSpc>
                <a:spcPct val="90000"/>
              </a:lnSpc>
            </a:pPr>
            <a:r>
              <a:rPr lang="es-AR" sz="1900" b="0" i="0" u="none" strike="noStrike" baseline="0" dirty="0">
                <a:latin typeface="+mj-lt"/>
              </a:rPr>
              <a:t>Hay una mejor comprensión del problema al desagregar en causas y consecuencias. </a:t>
            </a:r>
          </a:p>
          <a:p>
            <a:pPr>
              <a:lnSpc>
                <a:spcPct val="90000"/>
              </a:lnSpc>
            </a:pPr>
            <a:r>
              <a:rPr lang="es-AR" sz="1900" b="0" i="0" u="none" strike="noStrike" baseline="0" dirty="0">
                <a:latin typeface="+mj-lt"/>
              </a:rPr>
              <a:t>Se vincula con otras herramientas de investigación y análisis como matriz de Vester o árbol de soluciones. </a:t>
            </a:r>
          </a:p>
          <a:p>
            <a:pPr>
              <a:lnSpc>
                <a:spcPct val="90000"/>
              </a:lnSpc>
            </a:pPr>
            <a:r>
              <a:rPr lang="es-AR" sz="1900" b="0" i="0" u="none" strike="noStrike" baseline="0" dirty="0">
                <a:latin typeface="+mj-lt"/>
              </a:rPr>
              <a:t>Facilita la realización de otros componentes importantes de una investigación o proyecto en su fase de planificación, por ejemplo, el análisis de interesados, análisis de riesgos y objetivos. </a:t>
            </a:r>
          </a:p>
          <a:p>
            <a:pPr>
              <a:lnSpc>
                <a:spcPct val="90000"/>
              </a:lnSpc>
            </a:pPr>
            <a:r>
              <a:rPr lang="es-AR" sz="1900" b="0" i="0" u="none" strike="noStrike" baseline="0" dirty="0">
                <a:latin typeface="+mj-lt"/>
              </a:rPr>
              <a:t>Los problemas de desarrollo identificados en el árbol de problemas se convierten, como soluciones. </a:t>
            </a:r>
          </a:p>
          <a:p>
            <a:pPr>
              <a:lnSpc>
                <a:spcPct val="90000"/>
              </a:lnSpc>
            </a:pPr>
            <a:endParaRPr lang="es-AR" sz="1900" b="0" i="0" u="none" strike="noStrike" baseline="0" dirty="0">
              <a:latin typeface="Arial" panose="020B0604020202020204" pitchFamily="34" charset="0"/>
            </a:endParaRPr>
          </a:p>
          <a:p>
            <a:pPr>
              <a:lnSpc>
                <a:spcPct val="90000"/>
              </a:lnSpc>
            </a:pPr>
            <a:endParaRPr lang="es-AR" sz="1900" dirty="0"/>
          </a:p>
        </p:txBody>
      </p:sp>
    </p:spTree>
    <p:extLst>
      <p:ext uri="{BB962C8B-B14F-4D97-AF65-F5344CB8AC3E}">
        <p14:creationId xmlns:p14="http://schemas.microsoft.com/office/powerpoint/2010/main" val="143499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C1C3B3-39F7-9220-C2D9-F18625263E18}"/>
              </a:ext>
            </a:extLst>
          </p:cNvPr>
          <p:cNvSpPr>
            <a:spLocks noGrp="1"/>
          </p:cNvSpPr>
          <p:nvPr>
            <p:ph type="title"/>
          </p:nvPr>
        </p:nvSpPr>
        <p:spPr/>
        <p:txBody>
          <a:bodyPr/>
          <a:lstStyle/>
          <a:p>
            <a:r>
              <a:rPr lang="es-AR" sz="1800" b="1" i="0" u="none" strike="noStrike" baseline="0" dirty="0">
                <a:solidFill>
                  <a:srgbClr val="000000"/>
                </a:solidFill>
                <a:latin typeface="Arial" panose="020B0604020202020204" pitchFamily="34" charset="0"/>
              </a:rPr>
              <a:t>Metodología para elaborar un árbol de problemas</a:t>
            </a:r>
            <a:endParaRPr lang="es-AR" dirty="0"/>
          </a:p>
        </p:txBody>
      </p:sp>
      <p:pic>
        <p:nvPicPr>
          <p:cNvPr id="5" name="Marcador de contenido 4">
            <a:extLst>
              <a:ext uri="{FF2B5EF4-FFF2-40B4-BE49-F238E27FC236}">
                <a16:creationId xmlns:a16="http://schemas.microsoft.com/office/drawing/2014/main" id="{BB631E64-132A-8780-A8EB-DB9330076D56}"/>
              </a:ext>
            </a:extLst>
          </p:cNvPr>
          <p:cNvPicPr>
            <a:picLocks noGrp="1" noChangeAspect="1"/>
          </p:cNvPicPr>
          <p:nvPr>
            <p:ph idx="1"/>
          </p:nvPr>
        </p:nvPicPr>
        <p:blipFill>
          <a:blip r:embed="rId2"/>
          <a:stretch>
            <a:fillRect/>
          </a:stretch>
        </p:blipFill>
        <p:spPr>
          <a:xfrm>
            <a:off x="2754541" y="2490788"/>
            <a:ext cx="3642856" cy="3444875"/>
          </a:xfrm>
        </p:spPr>
      </p:pic>
    </p:spTree>
    <p:extLst>
      <p:ext uri="{BB962C8B-B14F-4D97-AF65-F5344CB8AC3E}">
        <p14:creationId xmlns:p14="http://schemas.microsoft.com/office/powerpoint/2010/main" val="354292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78CE5-BCA9-E6A2-5766-E8AAC2BCB2E0}"/>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039292C4-A375-24E2-A148-9831BC02F2F3}"/>
              </a:ext>
            </a:extLst>
          </p:cNvPr>
          <p:cNvSpPr>
            <a:spLocks noGrp="1"/>
          </p:cNvSpPr>
          <p:nvPr>
            <p:ph idx="1"/>
          </p:nvPr>
        </p:nvSpPr>
        <p:spPr/>
        <p:txBody>
          <a:bodyPr/>
          <a:lstStyle/>
          <a:p>
            <a:endParaRPr lang="es-AR"/>
          </a:p>
        </p:txBody>
      </p:sp>
    </p:spTree>
    <p:extLst>
      <p:ext uri="{BB962C8B-B14F-4D97-AF65-F5344CB8AC3E}">
        <p14:creationId xmlns:p14="http://schemas.microsoft.com/office/powerpoint/2010/main" val="204160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Fundamentar el proyecto.</a:t>
            </a:r>
            <a:endParaRPr lang="es-EC" dirty="0"/>
          </a:p>
        </p:txBody>
      </p:sp>
      <p:sp>
        <p:nvSpPr>
          <p:cNvPr id="3" name="2 Marcador de contenido"/>
          <p:cNvSpPr>
            <a:spLocks noGrp="1"/>
          </p:cNvSpPr>
          <p:nvPr>
            <p:ph idx="1"/>
          </p:nvPr>
        </p:nvSpPr>
        <p:spPr/>
        <p:txBody>
          <a:bodyPr/>
          <a:lstStyle/>
          <a:p>
            <a:r>
              <a:rPr lang="es-ES" dirty="0"/>
              <a:t>En todo proyecto conviene especificar los antecedentes, la motivación, la justificación y el origen del mismo, es decir:</a:t>
            </a:r>
          </a:p>
          <a:p>
            <a:pPr algn="ctr"/>
            <a:r>
              <a:rPr lang="es-ES" sz="3200" b="1" dirty="0"/>
              <a:t>¿Por qué se hace?</a:t>
            </a:r>
            <a:endParaRPr lang="es-EC" sz="3200" b="1" dirty="0"/>
          </a:p>
          <a:p>
            <a:endParaRPr lang="es-EC"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EDF99-BC6B-0858-0898-2D32B7A301C5}"/>
              </a:ext>
            </a:extLst>
          </p:cNvPr>
          <p:cNvSpPr>
            <a:spLocks noGrp="1"/>
          </p:cNvSpPr>
          <p:nvPr>
            <p:ph type="title"/>
          </p:nvPr>
        </p:nvSpPr>
        <p:spPr/>
        <p:txBody>
          <a:bodyPr>
            <a:normAutofit fontScale="90000"/>
          </a:bodyPr>
          <a:lstStyle/>
          <a:p>
            <a:r>
              <a:rPr lang="es-ES" dirty="0"/>
              <a:t>Identificar efectos y sus interrelaciones</a:t>
            </a:r>
            <a:endParaRPr lang="es-AR" dirty="0"/>
          </a:p>
        </p:txBody>
      </p:sp>
      <p:pic>
        <p:nvPicPr>
          <p:cNvPr id="5" name="Marcador de contenido 4">
            <a:extLst>
              <a:ext uri="{FF2B5EF4-FFF2-40B4-BE49-F238E27FC236}">
                <a16:creationId xmlns:a16="http://schemas.microsoft.com/office/drawing/2014/main" id="{BB4EFB24-1F41-02A3-AA6B-AD9B8EE65655}"/>
              </a:ext>
            </a:extLst>
          </p:cNvPr>
          <p:cNvPicPr>
            <a:picLocks noGrp="1" noChangeAspect="1"/>
          </p:cNvPicPr>
          <p:nvPr>
            <p:ph idx="1"/>
          </p:nvPr>
        </p:nvPicPr>
        <p:blipFill>
          <a:blip r:embed="rId2"/>
          <a:stretch>
            <a:fillRect/>
          </a:stretch>
        </p:blipFill>
        <p:spPr>
          <a:xfrm>
            <a:off x="2284130" y="2490788"/>
            <a:ext cx="4583677" cy="3444875"/>
          </a:xfrm>
        </p:spPr>
      </p:pic>
    </p:spTree>
    <p:extLst>
      <p:ext uri="{BB962C8B-B14F-4D97-AF65-F5344CB8AC3E}">
        <p14:creationId xmlns:p14="http://schemas.microsoft.com/office/powerpoint/2010/main" val="266362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E734C-8BEB-E429-5042-B9E1E05B245E}"/>
              </a:ext>
            </a:extLst>
          </p:cNvPr>
          <p:cNvSpPr>
            <a:spLocks noGrp="1"/>
          </p:cNvSpPr>
          <p:nvPr>
            <p:ph type="title"/>
          </p:nvPr>
        </p:nvSpPr>
        <p:spPr/>
        <p:txBody>
          <a:bodyPr/>
          <a:lstStyle/>
          <a:p>
            <a:r>
              <a:rPr lang="es-AR" sz="1800" b="0" i="1" u="none" strike="noStrike" baseline="0" dirty="0">
                <a:solidFill>
                  <a:srgbClr val="000000"/>
                </a:solidFill>
                <a:latin typeface="Arial" panose="020B0604020202020204" pitchFamily="34" charset="0"/>
              </a:rPr>
              <a:t>Identificación de las causas (las raíces del árbol) que generan el problema central y de sus interrelaciones</a:t>
            </a:r>
            <a:endParaRPr lang="es-AR" dirty="0"/>
          </a:p>
        </p:txBody>
      </p:sp>
      <p:pic>
        <p:nvPicPr>
          <p:cNvPr id="5" name="Marcador de contenido 4">
            <a:extLst>
              <a:ext uri="{FF2B5EF4-FFF2-40B4-BE49-F238E27FC236}">
                <a16:creationId xmlns:a16="http://schemas.microsoft.com/office/drawing/2014/main" id="{7E0796D9-9A05-A576-A797-EAA02169E416}"/>
              </a:ext>
            </a:extLst>
          </p:cNvPr>
          <p:cNvPicPr>
            <a:picLocks noGrp="1" noChangeAspect="1"/>
          </p:cNvPicPr>
          <p:nvPr>
            <p:ph idx="1"/>
          </p:nvPr>
        </p:nvPicPr>
        <p:blipFill>
          <a:blip r:embed="rId2"/>
          <a:stretch>
            <a:fillRect/>
          </a:stretch>
        </p:blipFill>
        <p:spPr>
          <a:xfrm>
            <a:off x="1748642" y="2490788"/>
            <a:ext cx="5654654" cy="3444875"/>
          </a:xfrm>
        </p:spPr>
      </p:pic>
    </p:spTree>
    <p:extLst>
      <p:ext uri="{BB962C8B-B14F-4D97-AF65-F5344CB8AC3E}">
        <p14:creationId xmlns:p14="http://schemas.microsoft.com/office/powerpoint/2010/main" val="977430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983977-5ED1-56E4-FF61-B5861078F918}"/>
              </a:ext>
            </a:extLst>
          </p:cNvPr>
          <p:cNvSpPr>
            <a:spLocks noGrp="1"/>
          </p:cNvSpPr>
          <p:nvPr>
            <p:ph type="title"/>
          </p:nvPr>
        </p:nvSpPr>
        <p:spPr/>
        <p:txBody>
          <a:bodyPr>
            <a:normAutofit fontScale="90000"/>
          </a:bodyPr>
          <a:lstStyle/>
          <a:p>
            <a:r>
              <a:rPr lang="es-ES" dirty="0"/>
              <a:t>Integración de todos los elementos</a:t>
            </a:r>
            <a:endParaRPr lang="es-AR" dirty="0"/>
          </a:p>
        </p:txBody>
      </p:sp>
      <p:pic>
        <p:nvPicPr>
          <p:cNvPr id="5" name="Marcador de contenido 4">
            <a:extLst>
              <a:ext uri="{FF2B5EF4-FFF2-40B4-BE49-F238E27FC236}">
                <a16:creationId xmlns:a16="http://schemas.microsoft.com/office/drawing/2014/main" id="{E77E51F5-EFA5-98DF-98C8-ACBE472BB6D7}"/>
              </a:ext>
            </a:extLst>
          </p:cNvPr>
          <p:cNvPicPr>
            <a:picLocks noGrp="1" noChangeAspect="1"/>
          </p:cNvPicPr>
          <p:nvPr>
            <p:ph idx="1"/>
          </p:nvPr>
        </p:nvPicPr>
        <p:blipFill>
          <a:blip r:embed="rId2"/>
          <a:stretch>
            <a:fillRect/>
          </a:stretch>
        </p:blipFill>
        <p:spPr>
          <a:xfrm>
            <a:off x="3350284" y="2506021"/>
            <a:ext cx="2451370" cy="3414409"/>
          </a:xfrm>
        </p:spPr>
      </p:pic>
    </p:spTree>
    <p:extLst>
      <p:ext uri="{BB962C8B-B14F-4D97-AF65-F5344CB8AC3E}">
        <p14:creationId xmlns:p14="http://schemas.microsoft.com/office/powerpoint/2010/main" val="2697064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2018B-78B8-6609-7956-2F963276155B}"/>
              </a:ext>
            </a:extLst>
          </p:cNvPr>
          <p:cNvSpPr>
            <a:spLocks noGrp="1"/>
          </p:cNvSpPr>
          <p:nvPr>
            <p:ph type="title"/>
          </p:nvPr>
        </p:nvSpPr>
        <p:spPr/>
        <p:txBody>
          <a:bodyPr/>
          <a:lstStyle/>
          <a:p>
            <a:r>
              <a:rPr lang="es-ES" dirty="0"/>
              <a:t>Ejemplo: </a:t>
            </a:r>
            <a:endParaRPr lang="es-AR" dirty="0"/>
          </a:p>
        </p:txBody>
      </p:sp>
      <p:pic>
        <p:nvPicPr>
          <p:cNvPr id="4" name="Marcador de contenido 3" descr="Diagrama&#10;&#10;Descripción generada automáticamente">
            <a:extLst>
              <a:ext uri="{FF2B5EF4-FFF2-40B4-BE49-F238E27FC236}">
                <a16:creationId xmlns:a16="http://schemas.microsoft.com/office/drawing/2014/main" id="{397A945D-A3D9-B3DE-D5EB-477FB1A48EA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5754" y="2490788"/>
            <a:ext cx="4500430" cy="3444875"/>
          </a:xfrm>
          <a:prstGeom prst="rect">
            <a:avLst/>
          </a:prstGeom>
          <a:noFill/>
          <a:ln>
            <a:noFill/>
          </a:ln>
        </p:spPr>
      </p:pic>
    </p:spTree>
    <p:extLst>
      <p:ext uri="{BB962C8B-B14F-4D97-AF65-F5344CB8AC3E}">
        <p14:creationId xmlns:p14="http://schemas.microsoft.com/office/powerpoint/2010/main" val="1554268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C9B0D-CA5B-91ED-0B84-68533FBCFE97}"/>
              </a:ext>
            </a:extLst>
          </p:cNvPr>
          <p:cNvSpPr>
            <a:spLocks noGrp="1"/>
          </p:cNvSpPr>
          <p:nvPr>
            <p:ph type="title"/>
          </p:nvPr>
        </p:nvSpPr>
        <p:spPr>
          <a:xfrm>
            <a:off x="1176866" y="915337"/>
            <a:ext cx="6798734" cy="641455"/>
          </a:xfrm>
        </p:spPr>
        <p:txBody>
          <a:bodyPr>
            <a:normAutofit fontScale="90000"/>
          </a:bodyPr>
          <a:lstStyle/>
          <a:p>
            <a:r>
              <a:rPr lang="es-ES" dirty="0"/>
              <a:t>Preguntas para pensar:</a:t>
            </a:r>
            <a:endParaRPr lang="es-AR" dirty="0"/>
          </a:p>
        </p:txBody>
      </p:sp>
      <p:sp>
        <p:nvSpPr>
          <p:cNvPr id="3" name="Marcador de contenido 2">
            <a:extLst>
              <a:ext uri="{FF2B5EF4-FFF2-40B4-BE49-F238E27FC236}">
                <a16:creationId xmlns:a16="http://schemas.microsoft.com/office/drawing/2014/main" id="{ED8F0189-635D-307B-36CD-DDCB8CBBFD77}"/>
              </a:ext>
            </a:extLst>
          </p:cNvPr>
          <p:cNvSpPr>
            <a:spLocks noGrp="1"/>
          </p:cNvSpPr>
          <p:nvPr>
            <p:ph idx="1"/>
          </p:nvPr>
        </p:nvSpPr>
        <p:spPr>
          <a:xfrm>
            <a:off x="1176865" y="2420888"/>
            <a:ext cx="6798736" cy="3816423"/>
          </a:xfrm>
        </p:spPr>
        <p:txBody>
          <a:bodyPr>
            <a:normAutofit fontScale="47500" lnSpcReduction="20000"/>
          </a:bodyPr>
          <a:lstStyle/>
          <a:p>
            <a:pPr marL="406400" algn="just">
              <a:lnSpc>
                <a:spcPct val="107000"/>
              </a:lnSpc>
              <a:spcAft>
                <a:spcPts val="800"/>
              </a:spcAft>
            </a:pPr>
            <a:r>
              <a:rPr lang="es-A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¿Cuál es el problema principal? Demoras en la inscripción en mesa de entradas. (Escribirlo en el tronco de un árbol)</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406400" algn="just">
              <a:lnSpc>
                <a:spcPct val="107000"/>
              </a:lnSpc>
              <a:spcAft>
                <a:spcPts val="800"/>
              </a:spcAft>
            </a:pPr>
            <a:r>
              <a:rPr lang="es-A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¿Por qué es necesario un cambio? Por ejemplo: por las reiteradas quejas de los alumnos. (Es un efecto, puede ser la rama principal del árbol)</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406400" algn="just">
              <a:lnSpc>
                <a:spcPct val="107000"/>
              </a:lnSpc>
              <a:spcAft>
                <a:spcPts val="800"/>
              </a:spcAft>
            </a:pPr>
            <a:r>
              <a:rPr lang="es-A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¿Cuáles son las causas de este problema? Pueden ser varias: falta de personal, el procedimiento es muy burocrático, los formularios son inadecuados para el nuevo sistema informático, el sistema es muy lento, el personal no está bien capacitado, etc. Esto se va escribiendo en las raíces del árbol. En esta oportunidad se pueden ir marcando los niveles de importancia de cada raíz, gráficamente se las dibuja más gruesas, o bien en el texto se colocan números indicando el orden de importancia de cada una.</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406400" algn="just">
              <a:lnSpc>
                <a:spcPct val="107000"/>
              </a:lnSpc>
              <a:spcAft>
                <a:spcPts val="800"/>
              </a:spcAft>
            </a:pPr>
            <a:r>
              <a:rPr lang="es-A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¿Por qué existe el problema? Porque el procedimiento se aplica en un período donde se inscribe un importante número de alumnos y se provocan grandes cuellos de botella. Se pueden escribir como derivaciones de las raíces identificadas.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406400" algn="just">
              <a:lnSpc>
                <a:spcPct val="107000"/>
              </a:lnSpc>
              <a:spcAft>
                <a:spcPts val="800"/>
              </a:spcAft>
            </a:pPr>
            <a:r>
              <a:rPr lang="es-A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¿Qué efectos tiene el problema? La demora en las inscripciones y en la confección de las listas para cada cátedra, mal humor en los estudiantes, etc. Se van graficando distintas ramas y en cada una se coloca un efecto. También se sugiere clasificarlos por orden de importancia. Y descubrir cuál es el efecto final, el que nos lleva a revisar el procedimiento, el efecto más importante.</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406400" algn="just">
              <a:lnSpc>
                <a:spcPct val="107000"/>
              </a:lnSpc>
              <a:spcAft>
                <a:spcPts val="800"/>
              </a:spcAft>
            </a:pPr>
            <a:r>
              <a:rPr lang="es-A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¿Por qué es importante resolverlo? Porque es una de las instancias más importantes de ingreso y es el procedimiento administrativo principal de atención al alumno. Además, toda la gestión universitaria depende de estos datos.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406400" algn="just">
              <a:lnSpc>
                <a:spcPct val="107000"/>
              </a:lnSpc>
              <a:spcAft>
                <a:spcPts val="800"/>
              </a:spcAft>
            </a:pPr>
            <a:r>
              <a:rPr lang="es-A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¿Quién está afectado? Todos, alumnos, unidades académicas, etc.</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marL="406400" algn="just">
              <a:lnSpc>
                <a:spcPct val="107000"/>
              </a:lnSpc>
              <a:spcAft>
                <a:spcPts val="800"/>
              </a:spcAft>
            </a:pPr>
            <a:r>
              <a:rPr lang="es-AR" sz="18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¿Quién/es es/son el/los responsable/s del problema? El responsable de Mesa de entrada, por ejemplo.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3211322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D7760-8211-FE68-D867-5700786A985F}"/>
              </a:ext>
            </a:extLst>
          </p:cNvPr>
          <p:cNvSpPr>
            <a:spLocks noGrp="1"/>
          </p:cNvSpPr>
          <p:nvPr>
            <p:ph type="title"/>
          </p:nvPr>
        </p:nvSpPr>
        <p:spPr/>
        <p:txBody>
          <a:bodyPr/>
          <a:lstStyle/>
          <a:p>
            <a:r>
              <a:rPr lang="es-ES" dirty="0"/>
              <a:t>Nuestro árbol de problemas</a:t>
            </a:r>
            <a:endParaRPr lang="es-AR" dirty="0"/>
          </a:p>
        </p:txBody>
      </p:sp>
      <p:sp>
        <p:nvSpPr>
          <p:cNvPr id="3" name="Marcador de contenido 2">
            <a:extLst>
              <a:ext uri="{FF2B5EF4-FFF2-40B4-BE49-F238E27FC236}">
                <a16:creationId xmlns:a16="http://schemas.microsoft.com/office/drawing/2014/main" id="{F74B6030-5ABB-54D0-93E4-F59A2D109062}"/>
              </a:ext>
            </a:extLst>
          </p:cNvPr>
          <p:cNvSpPr>
            <a:spLocks noGrp="1"/>
          </p:cNvSpPr>
          <p:nvPr>
            <p:ph idx="1"/>
          </p:nvPr>
        </p:nvSpPr>
        <p:spPr/>
        <p:txBody>
          <a:bodyPr/>
          <a:lstStyle/>
          <a:p>
            <a:endParaRPr lang="es-AR" sz="2400" dirty="0"/>
          </a:p>
          <a:p>
            <a:endParaRPr lang="es-AR" sz="2400" dirty="0"/>
          </a:p>
          <a:p>
            <a:endParaRPr lang="es-AR" dirty="0"/>
          </a:p>
        </p:txBody>
      </p:sp>
      <p:pic>
        <p:nvPicPr>
          <p:cNvPr id="7" name="Imagen 6">
            <a:extLst>
              <a:ext uri="{FF2B5EF4-FFF2-40B4-BE49-F238E27FC236}">
                <a16:creationId xmlns:a16="http://schemas.microsoft.com/office/drawing/2014/main" id="{0630BFBC-7F3C-18E3-8CE6-02CFBE53C561}"/>
              </a:ext>
            </a:extLst>
          </p:cNvPr>
          <p:cNvPicPr>
            <a:picLocks noChangeAspect="1"/>
          </p:cNvPicPr>
          <p:nvPr/>
        </p:nvPicPr>
        <p:blipFill>
          <a:blip r:embed="rId2"/>
          <a:stretch>
            <a:fillRect/>
          </a:stretch>
        </p:blipFill>
        <p:spPr>
          <a:xfrm>
            <a:off x="1980314" y="2219204"/>
            <a:ext cx="5183371" cy="4305341"/>
          </a:xfrm>
          <a:prstGeom prst="rect">
            <a:avLst/>
          </a:prstGeom>
        </p:spPr>
      </p:pic>
      <p:sp>
        <p:nvSpPr>
          <p:cNvPr id="8" name="Flecha: a la derecha 7">
            <a:extLst>
              <a:ext uri="{FF2B5EF4-FFF2-40B4-BE49-F238E27FC236}">
                <a16:creationId xmlns:a16="http://schemas.microsoft.com/office/drawing/2014/main" id="{40E7CA75-A38F-FE86-4612-1ECE964DF7B3}"/>
              </a:ext>
            </a:extLst>
          </p:cNvPr>
          <p:cNvSpPr/>
          <p:nvPr/>
        </p:nvSpPr>
        <p:spPr>
          <a:xfrm rot="13025101">
            <a:off x="3214833" y="3214688"/>
            <a:ext cx="457200" cy="428625"/>
          </a:xfrm>
          <a:prstGeom prst="rightArrow">
            <a:avLst>
              <a:gd name="adj1" fmla="val 50000"/>
              <a:gd name="adj2" fmla="val 43103"/>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9" name="Flecha: a la derecha 8">
            <a:extLst>
              <a:ext uri="{FF2B5EF4-FFF2-40B4-BE49-F238E27FC236}">
                <a16:creationId xmlns:a16="http://schemas.microsoft.com/office/drawing/2014/main" id="{ECC8BF80-91BA-3BFF-927E-A6FCAC6BA378}"/>
              </a:ext>
            </a:extLst>
          </p:cNvPr>
          <p:cNvSpPr/>
          <p:nvPr/>
        </p:nvSpPr>
        <p:spPr>
          <a:xfrm rot="16200000">
            <a:off x="4343400" y="3214687"/>
            <a:ext cx="457200" cy="428625"/>
          </a:xfrm>
          <a:prstGeom prst="rightArrow">
            <a:avLst>
              <a:gd name="adj1" fmla="val 50000"/>
              <a:gd name="adj2" fmla="val 43103"/>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0" name="Flecha: a la derecha 9">
            <a:extLst>
              <a:ext uri="{FF2B5EF4-FFF2-40B4-BE49-F238E27FC236}">
                <a16:creationId xmlns:a16="http://schemas.microsoft.com/office/drawing/2014/main" id="{3FE03C44-81A0-9DE5-192C-C83DA48F5001}"/>
              </a:ext>
            </a:extLst>
          </p:cNvPr>
          <p:cNvSpPr/>
          <p:nvPr/>
        </p:nvSpPr>
        <p:spPr>
          <a:xfrm rot="16942224">
            <a:off x="5361160" y="3214689"/>
            <a:ext cx="457200" cy="428625"/>
          </a:xfrm>
          <a:prstGeom prst="rightArrow">
            <a:avLst>
              <a:gd name="adj1" fmla="val 50000"/>
              <a:gd name="adj2" fmla="val 43103"/>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AR"/>
          </a:p>
        </p:txBody>
      </p:sp>
      <p:sp>
        <p:nvSpPr>
          <p:cNvPr id="11" name="Flecha: a la derecha 10">
            <a:extLst>
              <a:ext uri="{FF2B5EF4-FFF2-40B4-BE49-F238E27FC236}">
                <a16:creationId xmlns:a16="http://schemas.microsoft.com/office/drawing/2014/main" id="{BB74EB12-E8FD-EE4A-58E8-3146655111C9}"/>
              </a:ext>
            </a:extLst>
          </p:cNvPr>
          <p:cNvSpPr/>
          <p:nvPr/>
        </p:nvSpPr>
        <p:spPr>
          <a:xfrm rot="7930756">
            <a:off x="3070818" y="4153553"/>
            <a:ext cx="457200" cy="428625"/>
          </a:xfrm>
          <a:prstGeom prst="rightArrow">
            <a:avLst>
              <a:gd name="adj1" fmla="val 50000"/>
              <a:gd name="adj2" fmla="val 43103"/>
            </a:avLst>
          </a:prstGeom>
          <a:solidFill>
            <a:schemeClr val="accent3">
              <a:lumMod val="60000"/>
              <a:lumOff val="40000"/>
            </a:scheme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2" name="Flecha: a la derecha 11">
            <a:extLst>
              <a:ext uri="{FF2B5EF4-FFF2-40B4-BE49-F238E27FC236}">
                <a16:creationId xmlns:a16="http://schemas.microsoft.com/office/drawing/2014/main" id="{6D1C075C-970C-73C6-F7CA-ED9913483F54}"/>
              </a:ext>
            </a:extLst>
          </p:cNvPr>
          <p:cNvSpPr/>
          <p:nvPr/>
        </p:nvSpPr>
        <p:spPr>
          <a:xfrm rot="5400000">
            <a:off x="4334572" y="4345764"/>
            <a:ext cx="457200" cy="428625"/>
          </a:xfrm>
          <a:prstGeom prst="rightArrow">
            <a:avLst>
              <a:gd name="adj1" fmla="val 50000"/>
              <a:gd name="adj2" fmla="val 43103"/>
            </a:avLst>
          </a:prstGeom>
          <a:solidFill>
            <a:schemeClr val="accent3">
              <a:lumMod val="60000"/>
              <a:lumOff val="40000"/>
            </a:scheme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3" name="Flecha: a la derecha 12">
            <a:extLst>
              <a:ext uri="{FF2B5EF4-FFF2-40B4-BE49-F238E27FC236}">
                <a16:creationId xmlns:a16="http://schemas.microsoft.com/office/drawing/2014/main" id="{BEEF2991-2087-3B32-4D72-3AFC605FB72A}"/>
              </a:ext>
            </a:extLst>
          </p:cNvPr>
          <p:cNvSpPr/>
          <p:nvPr/>
        </p:nvSpPr>
        <p:spPr>
          <a:xfrm rot="2240505">
            <a:off x="5689150" y="4266979"/>
            <a:ext cx="457200" cy="428625"/>
          </a:xfrm>
          <a:prstGeom prst="rightArrow">
            <a:avLst>
              <a:gd name="adj1" fmla="val 50000"/>
              <a:gd name="adj2" fmla="val 43103"/>
            </a:avLst>
          </a:prstGeom>
          <a:solidFill>
            <a:schemeClr val="accent3">
              <a:lumMod val="60000"/>
              <a:lumOff val="40000"/>
            </a:schemeClr>
          </a:solidFill>
          <a:ln w="12700" cap="flat" cmpd="sng" algn="ctr">
            <a:solidFill>
              <a:srgbClr val="4472C4">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10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481" y="404664"/>
            <a:ext cx="8229600" cy="1143000"/>
          </a:xfrm>
        </p:spPr>
        <p:txBody>
          <a:bodyPr>
            <a:noAutofit/>
          </a:bodyPr>
          <a:lstStyle/>
          <a:p>
            <a:r>
              <a:rPr lang="es-EC" sz="2400" b="1" dirty="0"/>
              <a:t>PREGUNTAS BÁSICAS PARA ORGANIZARNOS ANTES DE ELABORAR UN PROYECTO.</a:t>
            </a:r>
          </a:p>
        </p:txBody>
      </p:sp>
      <p:graphicFrame>
        <p:nvGraphicFramePr>
          <p:cNvPr id="5" name="4 Tabla"/>
          <p:cNvGraphicFramePr>
            <a:graphicFrameLocks noGrp="1"/>
          </p:cNvGraphicFramePr>
          <p:nvPr>
            <p:extLst>
              <p:ext uri="{D42A27DB-BD31-4B8C-83A1-F6EECF244321}">
                <p14:modId xmlns:p14="http://schemas.microsoft.com/office/powerpoint/2010/main" val="4026260169"/>
              </p:ext>
            </p:extLst>
          </p:nvPr>
        </p:nvGraphicFramePr>
        <p:xfrm>
          <a:off x="683569" y="1700808"/>
          <a:ext cx="7560840" cy="4294831"/>
        </p:xfrm>
        <a:graphic>
          <a:graphicData uri="http://schemas.openxmlformats.org/drawingml/2006/table">
            <a:tbl>
              <a:tblPr/>
              <a:tblGrid>
                <a:gridCol w="1534821">
                  <a:extLst>
                    <a:ext uri="{9D8B030D-6E8A-4147-A177-3AD203B41FA5}">
                      <a16:colId xmlns:a16="http://schemas.microsoft.com/office/drawing/2014/main" val="20000"/>
                    </a:ext>
                  </a:extLst>
                </a:gridCol>
                <a:gridCol w="2068315">
                  <a:extLst>
                    <a:ext uri="{9D8B030D-6E8A-4147-A177-3AD203B41FA5}">
                      <a16:colId xmlns:a16="http://schemas.microsoft.com/office/drawing/2014/main" val="20001"/>
                    </a:ext>
                  </a:extLst>
                </a:gridCol>
                <a:gridCol w="3957704">
                  <a:extLst>
                    <a:ext uri="{9D8B030D-6E8A-4147-A177-3AD203B41FA5}">
                      <a16:colId xmlns:a16="http://schemas.microsoft.com/office/drawing/2014/main" val="20002"/>
                    </a:ext>
                  </a:extLst>
                </a:gridCol>
              </a:tblGrid>
              <a:tr h="286322">
                <a:tc>
                  <a:txBody>
                    <a:bodyPr/>
                    <a:lstStyle/>
                    <a:p>
                      <a:pPr>
                        <a:spcBef>
                          <a:spcPts val="600"/>
                        </a:spcBef>
                        <a:spcAft>
                          <a:spcPts val="600"/>
                        </a:spcAft>
                      </a:pPr>
                      <a:r>
                        <a:rPr lang="es-ES" sz="1000" b="1" dirty="0">
                          <a:latin typeface="Arial"/>
                          <a:ea typeface="Times New Roman"/>
                          <a:cs typeface="Times New Roman"/>
                        </a:rPr>
                        <a:t>QUÉ</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Bef>
                          <a:spcPts val="600"/>
                        </a:spcBef>
                        <a:spcAft>
                          <a:spcPts val="600"/>
                        </a:spcAft>
                      </a:pPr>
                      <a:r>
                        <a:rPr lang="es-ES" sz="1000">
                          <a:latin typeface="Arial"/>
                          <a:ea typeface="Times New Roman"/>
                          <a:cs typeface="Times New Roman"/>
                        </a:rPr>
                        <a:t>Se quiere hacer</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Bef>
                          <a:spcPts val="600"/>
                        </a:spcBef>
                        <a:spcAft>
                          <a:spcPts val="600"/>
                        </a:spcAft>
                      </a:pPr>
                      <a:r>
                        <a:rPr lang="es-ES" sz="1000" i="1">
                          <a:latin typeface="Arial"/>
                          <a:ea typeface="Times New Roman"/>
                          <a:cs typeface="Times New Roman"/>
                        </a:rPr>
                        <a:t>Descripción del proyecto</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572645">
                <a:tc>
                  <a:txBody>
                    <a:bodyPr/>
                    <a:lstStyle/>
                    <a:p>
                      <a:pPr>
                        <a:spcBef>
                          <a:spcPts val="600"/>
                        </a:spcBef>
                        <a:spcAft>
                          <a:spcPts val="600"/>
                        </a:spcAft>
                      </a:pPr>
                      <a:r>
                        <a:rPr lang="es-ES" sz="1000" b="1" dirty="0">
                          <a:latin typeface="Arial"/>
                          <a:ea typeface="Times New Roman"/>
                          <a:cs typeface="Times New Roman"/>
                        </a:rPr>
                        <a:t>POR QUÉ</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Bef>
                          <a:spcPts val="600"/>
                        </a:spcBef>
                        <a:spcAft>
                          <a:spcPts val="600"/>
                        </a:spcAft>
                      </a:pPr>
                      <a:r>
                        <a:rPr lang="es-ES" sz="1000">
                          <a:latin typeface="Arial"/>
                          <a:ea typeface="Times New Roman"/>
                          <a:cs typeface="Times New Roman"/>
                        </a:rPr>
                        <a:t>Se quiere hacer</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Bef>
                          <a:spcPts val="600"/>
                        </a:spcBef>
                        <a:spcAft>
                          <a:spcPts val="600"/>
                        </a:spcAft>
                      </a:pPr>
                      <a:r>
                        <a:rPr lang="es-ES" sz="1000" i="1" dirty="0">
                          <a:latin typeface="Arial"/>
                          <a:ea typeface="Times New Roman"/>
                          <a:cs typeface="Times New Roman"/>
                        </a:rPr>
                        <a:t>Fundamentación o justificación, razón de ser y origen del proyecto.</a:t>
                      </a:r>
                    </a:p>
                    <a:p>
                      <a:pPr>
                        <a:spcBef>
                          <a:spcPts val="600"/>
                        </a:spcBef>
                        <a:spcAft>
                          <a:spcPts val="600"/>
                        </a:spcAft>
                      </a:pPr>
                      <a:r>
                        <a:rPr lang="es-ES" sz="1000" i="1" dirty="0">
                          <a:latin typeface="Arial"/>
                          <a:ea typeface="Times New Roman"/>
                          <a:cs typeface="Times New Roman"/>
                        </a:rPr>
                        <a:t>NATURALEZA</a:t>
                      </a:r>
                      <a:r>
                        <a:rPr lang="es-ES" sz="1000" i="1" baseline="0" dirty="0">
                          <a:latin typeface="Arial"/>
                          <a:ea typeface="Times New Roman"/>
                          <a:cs typeface="Times New Roman"/>
                        </a:rPr>
                        <a:t> DEL PROYECTO</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286322">
                <a:tc>
                  <a:txBody>
                    <a:bodyPr/>
                    <a:lstStyle/>
                    <a:p>
                      <a:pPr>
                        <a:spcBef>
                          <a:spcPts val="600"/>
                        </a:spcBef>
                        <a:spcAft>
                          <a:spcPts val="600"/>
                        </a:spcAft>
                      </a:pPr>
                      <a:r>
                        <a:rPr lang="es-ES" sz="1000" b="1">
                          <a:latin typeface="Arial"/>
                          <a:ea typeface="Times New Roman"/>
                          <a:cs typeface="Times New Roman"/>
                        </a:rPr>
                        <a:t>PARA QUÉ</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Bef>
                          <a:spcPts val="600"/>
                        </a:spcBef>
                        <a:spcAft>
                          <a:spcPts val="600"/>
                        </a:spcAft>
                      </a:pPr>
                      <a:r>
                        <a:rPr lang="es-ES" sz="1000" dirty="0">
                          <a:latin typeface="Arial"/>
                          <a:ea typeface="Times New Roman"/>
                          <a:cs typeface="Times New Roman"/>
                        </a:rPr>
                        <a:t>Se quiere hacer</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Bef>
                          <a:spcPts val="600"/>
                        </a:spcBef>
                        <a:spcAft>
                          <a:spcPts val="600"/>
                        </a:spcAft>
                      </a:pPr>
                      <a:r>
                        <a:rPr lang="es-ES" sz="1000" i="1" dirty="0">
                          <a:latin typeface="Arial"/>
                          <a:ea typeface="Times New Roman"/>
                          <a:cs typeface="Times New Roman"/>
                        </a:rPr>
                        <a:t>Objetivos, propósitos.  ORIGEN Y FUNDAMENTO</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2"/>
                  </a:ext>
                </a:extLst>
              </a:tr>
              <a:tr h="286322">
                <a:tc>
                  <a:txBody>
                    <a:bodyPr/>
                    <a:lstStyle/>
                    <a:p>
                      <a:pPr>
                        <a:spcBef>
                          <a:spcPts val="600"/>
                        </a:spcBef>
                        <a:spcAft>
                          <a:spcPts val="600"/>
                        </a:spcAft>
                      </a:pPr>
                      <a:r>
                        <a:rPr lang="es-ES" sz="1000" b="1">
                          <a:latin typeface="Arial"/>
                          <a:ea typeface="Times New Roman"/>
                          <a:cs typeface="Times New Roman"/>
                        </a:rPr>
                        <a:t>CUÁNTO</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600"/>
                        </a:spcAft>
                      </a:pPr>
                      <a:r>
                        <a:rPr lang="es-ES" sz="1000" dirty="0">
                          <a:latin typeface="Arial"/>
                          <a:ea typeface="Times New Roman"/>
                          <a:cs typeface="Times New Roman"/>
                        </a:rPr>
                        <a:t>Se quiere hacer</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600"/>
                        </a:spcAft>
                      </a:pPr>
                      <a:r>
                        <a:rPr lang="es-ES" sz="1000" i="1" dirty="0">
                          <a:latin typeface="Arial"/>
                          <a:ea typeface="Times New Roman"/>
                          <a:cs typeface="Times New Roman"/>
                        </a:rPr>
                        <a:t>Metas  OBJETIVOS</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86322">
                <a:tc>
                  <a:txBody>
                    <a:bodyPr/>
                    <a:lstStyle/>
                    <a:p>
                      <a:pPr>
                        <a:spcBef>
                          <a:spcPts val="600"/>
                        </a:spcBef>
                        <a:spcAft>
                          <a:spcPts val="600"/>
                        </a:spcAft>
                      </a:pPr>
                      <a:r>
                        <a:rPr lang="es-ES" sz="1000" b="1">
                          <a:latin typeface="Arial"/>
                          <a:ea typeface="Times New Roman"/>
                          <a:cs typeface="Times New Roman"/>
                        </a:rPr>
                        <a:t>DÓNDE</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Bef>
                          <a:spcPts val="600"/>
                        </a:spcBef>
                        <a:spcAft>
                          <a:spcPts val="600"/>
                        </a:spcAft>
                      </a:pPr>
                      <a:r>
                        <a:rPr lang="es-ES" sz="1000">
                          <a:latin typeface="Arial"/>
                          <a:ea typeface="Times New Roman"/>
                          <a:cs typeface="Times New Roman"/>
                        </a:rPr>
                        <a:t>Se quiere hacer</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Bef>
                          <a:spcPts val="600"/>
                        </a:spcBef>
                        <a:spcAft>
                          <a:spcPts val="600"/>
                        </a:spcAft>
                      </a:pPr>
                      <a:r>
                        <a:rPr lang="es-ES" sz="1000" i="1" dirty="0">
                          <a:latin typeface="Arial"/>
                          <a:ea typeface="Times New Roman"/>
                          <a:cs typeface="Times New Roman"/>
                        </a:rPr>
                        <a:t>Localización física (ubicación en el espacio) </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4"/>
                  </a:ext>
                </a:extLst>
              </a:tr>
              <a:tr h="858966">
                <a:tc>
                  <a:txBody>
                    <a:bodyPr/>
                    <a:lstStyle/>
                    <a:p>
                      <a:pPr>
                        <a:spcBef>
                          <a:spcPts val="600"/>
                        </a:spcBef>
                        <a:spcAft>
                          <a:spcPts val="600"/>
                        </a:spcAft>
                      </a:pPr>
                      <a:r>
                        <a:rPr lang="es-ES" sz="1000" b="1">
                          <a:latin typeface="Arial"/>
                          <a:ea typeface="Times New Roman"/>
                          <a:cs typeface="Times New Roman"/>
                        </a:rPr>
                        <a:t>CÓMO</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600"/>
                        </a:spcAft>
                      </a:pPr>
                      <a:r>
                        <a:rPr lang="es-ES" sz="1000">
                          <a:latin typeface="Arial"/>
                          <a:ea typeface="Times New Roman"/>
                          <a:cs typeface="Times New Roman"/>
                        </a:rPr>
                        <a:t>Se va a hacer</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600"/>
                        </a:spcAft>
                      </a:pPr>
                      <a:r>
                        <a:rPr lang="es-ES" sz="1000" i="1">
                          <a:latin typeface="Arial"/>
                          <a:ea typeface="Times New Roman"/>
                          <a:cs typeface="Times New Roman"/>
                        </a:rPr>
                        <a:t>Actividades y tareas.</a:t>
                      </a:r>
                      <a:endParaRPr lang="es-EC" sz="1200">
                        <a:latin typeface="Times New Roman"/>
                        <a:ea typeface="Times New Roman"/>
                        <a:cs typeface="Times New Roman"/>
                      </a:endParaRPr>
                    </a:p>
                    <a:p>
                      <a:pPr>
                        <a:spcBef>
                          <a:spcPts val="600"/>
                        </a:spcBef>
                        <a:spcAft>
                          <a:spcPts val="600"/>
                        </a:spcAft>
                      </a:pPr>
                      <a:r>
                        <a:rPr lang="es-ES" sz="1000" i="1">
                          <a:latin typeface="Arial"/>
                          <a:ea typeface="Times New Roman"/>
                          <a:cs typeface="Times New Roman"/>
                        </a:rPr>
                        <a:t>Métodos y técnicas.</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86322">
                <a:tc>
                  <a:txBody>
                    <a:bodyPr/>
                    <a:lstStyle/>
                    <a:p>
                      <a:pPr>
                        <a:spcBef>
                          <a:spcPts val="600"/>
                        </a:spcBef>
                        <a:spcAft>
                          <a:spcPts val="600"/>
                        </a:spcAft>
                      </a:pPr>
                      <a:r>
                        <a:rPr lang="es-ES" sz="1000" b="1" dirty="0">
                          <a:latin typeface="Arial"/>
                          <a:ea typeface="Times New Roman"/>
                          <a:cs typeface="Times New Roman"/>
                        </a:rPr>
                        <a:t>CUANDO</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Bef>
                          <a:spcPts val="600"/>
                        </a:spcBef>
                        <a:spcAft>
                          <a:spcPts val="600"/>
                        </a:spcAft>
                      </a:pPr>
                      <a:r>
                        <a:rPr lang="es-ES" sz="1000">
                          <a:latin typeface="Arial"/>
                          <a:ea typeface="Times New Roman"/>
                          <a:cs typeface="Times New Roman"/>
                        </a:rPr>
                        <a:t>Se va a hacer</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Bef>
                          <a:spcPts val="600"/>
                        </a:spcBef>
                        <a:spcAft>
                          <a:spcPts val="600"/>
                        </a:spcAft>
                      </a:pPr>
                      <a:r>
                        <a:rPr lang="es-ES" sz="1000" i="1">
                          <a:latin typeface="Arial"/>
                          <a:ea typeface="Times New Roman"/>
                          <a:cs typeface="Times New Roman"/>
                        </a:rPr>
                        <a:t>Cronograma.</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6"/>
                  </a:ext>
                </a:extLst>
              </a:tr>
              <a:tr h="286322">
                <a:tc>
                  <a:txBody>
                    <a:bodyPr/>
                    <a:lstStyle/>
                    <a:p>
                      <a:pPr>
                        <a:spcBef>
                          <a:spcPts val="600"/>
                        </a:spcBef>
                        <a:spcAft>
                          <a:spcPts val="600"/>
                        </a:spcAft>
                      </a:pPr>
                      <a:r>
                        <a:rPr lang="es-ES" sz="1000" b="1">
                          <a:latin typeface="Arial"/>
                          <a:ea typeface="Times New Roman"/>
                          <a:cs typeface="Times New Roman"/>
                        </a:rPr>
                        <a:t>A QUIÉNES</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600"/>
                        </a:spcAft>
                      </a:pPr>
                      <a:r>
                        <a:rPr lang="es-ES" sz="1000">
                          <a:latin typeface="Arial"/>
                          <a:ea typeface="Times New Roman"/>
                          <a:cs typeface="Times New Roman"/>
                        </a:rPr>
                        <a:t>Va dirigido</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600"/>
                        </a:spcAft>
                      </a:pPr>
                      <a:r>
                        <a:rPr lang="es-ES" sz="1000" i="1">
                          <a:latin typeface="Arial"/>
                          <a:ea typeface="Times New Roman"/>
                          <a:cs typeface="Times New Roman"/>
                        </a:rPr>
                        <a:t>Destinatarios o beneficiarios.</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86322">
                <a:tc>
                  <a:txBody>
                    <a:bodyPr/>
                    <a:lstStyle/>
                    <a:p>
                      <a:pPr>
                        <a:spcBef>
                          <a:spcPts val="600"/>
                        </a:spcBef>
                        <a:spcAft>
                          <a:spcPts val="600"/>
                        </a:spcAft>
                      </a:pPr>
                      <a:r>
                        <a:rPr lang="es-ES" sz="1000" b="1">
                          <a:latin typeface="Arial"/>
                          <a:ea typeface="Times New Roman"/>
                          <a:cs typeface="Times New Roman"/>
                        </a:rPr>
                        <a:t>QUIÉNES</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Bef>
                          <a:spcPts val="600"/>
                        </a:spcBef>
                        <a:spcAft>
                          <a:spcPts val="600"/>
                        </a:spcAft>
                      </a:pPr>
                      <a:r>
                        <a:rPr lang="es-ES" sz="1000">
                          <a:latin typeface="Arial"/>
                          <a:ea typeface="Times New Roman"/>
                          <a:cs typeface="Times New Roman"/>
                        </a:rPr>
                        <a:t>Lo van a hacer</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spcBef>
                          <a:spcPts val="600"/>
                        </a:spcBef>
                        <a:spcAft>
                          <a:spcPts val="600"/>
                        </a:spcAft>
                      </a:pPr>
                      <a:r>
                        <a:rPr lang="es-ES" sz="1000" i="1">
                          <a:latin typeface="Arial"/>
                          <a:ea typeface="Times New Roman"/>
                          <a:cs typeface="Times New Roman"/>
                        </a:rPr>
                        <a:t>Recursos humanos.</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8"/>
                  </a:ext>
                </a:extLst>
              </a:tr>
              <a:tr h="858966">
                <a:tc>
                  <a:txBody>
                    <a:bodyPr/>
                    <a:lstStyle/>
                    <a:p>
                      <a:pPr>
                        <a:spcBef>
                          <a:spcPts val="600"/>
                        </a:spcBef>
                        <a:spcAft>
                          <a:spcPts val="600"/>
                        </a:spcAft>
                      </a:pPr>
                      <a:r>
                        <a:rPr lang="es-ES" sz="1000" b="1">
                          <a:latin typeface="Arial"/>
                          <a:ea typeface="Times New Roman"/>
                          <a:cs typeface="Times New Roman"/>
                        </a:rPr>
                        <a:t>CON QUÉ</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600"/>
                        </a:spcAft>
                      </a:pPr>
                      <a:r>
                        <a:rPr lang="es-ES" sz="1000">
                          <a:latin typeface="Arial"/>
                          <a:ea typeface="Times New Roman"/>
                          <a:cs typeface="Times New Roman"/>
                        </a:rPr>
                        <a:t>Se va a hacer</a:t>
                      </a:r>
                      <a:endParaRPr lang="es-EC" sz="1200">
                        <a:latin typeface="Times New Roman"/>
                        <a:ea typeface="Times New Roman"/>
                        <a:cs typeface="Times New Roman"/>
                      </a:endParaRPr>
                    </a:p>
                    <a:p>
                      <a:pPr>
                        <a:spcBef>
                          <a:spcPts val="600"/>
                        </a:spcBef>
                        <a:spcAft>
                          <a:spcPts val="600"/>
                        </a:spcAft>
                      </a:pPr>
                      <a:r>
                        <a:rPr lang="es-ES" sz="1000">
                          <a:latin typeface="Arial"/>
                          <a:ea typeface="Times New Roman"/>
                          <a:cs typeface="Times New Roman"/>
                        </a:rPr>
                        <a:t>Se va a costear</a:t>
                      </a:r>
                      <a:endParaRPr lang="es-EC"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Bef>
                          <a:spcPts val="600"/>
                        </a:spcBef>
                        <a:spcAft>
                          <a:spcPts val="600"/>
                        </a:spcAft>
                      </a:pPr>
                      <a:r>
                        <a:rPr lang="es-ES" sz="1000" i="1" dirty="0">
                          <a:latin typeface="Arial"/>
                          <a:ea typeface="Times New Roman"/>
                          <a:cs typeface="Times New Roman"/>
                        </a:rPr>
                        <a:t>Recursos materiales</a:t>
                      </a:r>
                      <a:endParaRPr lang="es-EC" sz="1200" dirty="0">
                        <a:latin typeface="Times New Roman"/>
                        <a:ea typeface="Times New Roman"/>
                        <a:cs typeface="Times New Roman"/>
                      </a:endParaRPr>
                    </a:p>
                    <a:p>
                      <a:pPr>
                        <a:spcBef>
                          <a:spcPts val="600"/>
                        </a:spcBef>
                        <a:spcAft>
                          <a:spcPts val="600"/>
                        </a:spcAft>
                      </a:pPr>
                      <a:r>
                        <a:rPr lang="es-ES" sz="1000" i="1" dirty="0">
                          <a:latin typeface="Arial"/>
                          <a:ea typeface="Times New Roman"/>
                          <a:cs typeface="Times New Roman"/>
                        </a:rPr>
                        <a:t>Recursos financieros</a:t>
                      </a:r>
                      <a:endParaRPr lang="es-EC"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3BF6F-2C87-40F2-AF95-BBF1580D77C6}"/>
              </a:ext>
            </a:extLst>
          </p:cNvPr>
          <p:cNvSpPr>
            <a:spLocks noGrp="1"/>
          </p:cNvSpPr>
          <p:nvPr>
            <p:ph type="title"/>
          </p:nvPr>
        </p:nvSpPr>
        <p:spPr/>
        <p:txBody>
          <a:bodyPr>
            <a:normAutofit fontScale="90000"/>
          </a:bodyPr>
          <a:lstStyle/>
          <a:p>
            <a:r>
              <a:rPr lang="es-AR" dirty="0">
                <a:latin typeface="Times New Roman" panose="02020603050405020304" pitchFamily="18" charset="0"/>
              </a:rPr>
              <a:t>C</a:t>
            </a:r>
            <a:r>
              <a:rPr lang="es-AR" sz="4000" dirty="0">
                <a:latin typeface="Times New Roman" panose="02020603050405020304" pitchFamily="18" charset="0"/>
              </a:rPr>
              <a:t>riterios y las razones que justifican la realización del proyecto</a:t>
            </a:r>
            <a:endParaRPr lang="es-AR" dirty="0"/>
          </a:p>
        </p:txBody>
      </p:sp>
      <p:sp>
        <p:nvSpPr>
          <p:cNvPr id="3" name="Marcador de contenido 2">
            <a:extLst>
              <a:ext uri="{FF2B5EF4-FFF2-40B4-BE49-F238E27FC236}">
                <a16:creationId xmlns:a16="http://schemas.microsoft.com/office/drawing/2014/main" id="{A044CE48-457C-3D1D-45CD-7BFD96AFD4ED}"/>
              </a:ext>
            </a:extLst>
          </p:cNvPr>
          <p:cNvSpPr>
            <a:spLocks noGrp="1"/>
          </p:cNvSpPr>
          <p:nvPr>
            <p:ph idx="1"/>
          </p:nvPr>
        </p:nvSpPr>
        <p:spPr/>
        <p:txBody>
          <a:bodyPr>
            <a:normAutofit/>
          </a:bodyPr>
          <a:lstStyle/>
          <a:p>
            <a:pPr fontAlgn="t"/>
            <a:r>
              <a:rPr lang="es-AR" sz="2400" dirty="0">
                <a:latin typeface="Times New Roman" panose="02020603050405020304" pitchFamily="18" charset="0"/>
              </a:rPr>
              <a:t>Es muy importante destacar que en la fundamentación deben cumplirse dos requisitos para que sea completa y correcta:</a:t>
            </a:r>
            <a:endParaRPr lang="es-AR" sz="2400" dirty="0"/>
          </a:p>
          <a:p>
            <a:pPr fontAlgn="t">
              <a:buFont typeface="Arial" panose="020B0604020202020204" pitchFamily="34" charset="0"/>
              <a:buChar char="•"/>
            </a:pPr>
            <a:r>
              <a:rPr lang="es-AR" sz="2400" b="1" dirty="0">
                <a:latin typeface="Times New Roman" panose="02020603050405020304" pitchFamily="18" charset="0"/>
              </a:rPr>
              <a:t>Explicar la propiedad y urgencia para el que se busca la solución.</a:t>
            </a:r>
            <a:endParaRPr lang="es-AR" sz="2400" b="1" dirty="0"/>
          </a:p>
          <a:p>
            <a:pPr fontAlgn="t">
              <a:buFont typeface="Arial" panose="020B0604020202020204" pitchFamily="34" charset="0"/>
              <a:buChar char="•"/>
            </a:pPr>
            <a:r>
              <a:rPr lang="es-AR" sz="2400" b="1" dirty="0">
                <a:latin typeface="Times New Roman" panose="02020603050405020304" pitchFamily="18" charset="0"/>
              </a:rPr>
              <a:t>Justificar por qué es la propuesta de solución más adecuada</a:t>
            </a:r>
            <a:endParaRPr lang="es-AR" sz="2400" b="1" dirty="0"/>
          </a:p>
          <a:p>
            <a:endParaRPr lang="es-AR" dirty="0"/>
          </a:p>
        </p:txBody>
      </p:sp>
    </p:spTree>
    <p:extLst>
      <p:ext uri="{BB962C8B-B14F-4D97-AF65-F5344CB8AC3E}">
        <p14:creationId xmlns:p14="http://schemas.microsoft.com/office/powerpoint/2010/main" val="3216037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699D6-A448-4E42-99B1-B933D97E0ABC}"/>
              </a:ext>
            </a:extLst>
          </p:cNvPr>
          <p:cNvSpPr>
            <a:spLocks noGrp="1"/>
          </p:cNvSpPr>
          <p:nvPr>
            <p:ph type="title"/>
          </p:nvPr>
        </p:nvSpPr>
        <p:spPr/>
        <p:txBody>
          <a:bodyPr>
            <a:normAutofit fontScale="90000"/>
          </a:bodyPr>
          <a:lstStyle/>
          <a:p>
            <a:r>
              <a:rPr lang="es-AR" b="1" dirty="0"/>
              <a:t>Cuál es la naturaleza y urgencia del problema que se pretende resolver</a:t>
            </a:r>
            <a:r>
              <a:rPr lang="es-AR" dirty="0"/>
              <a:t>.</a:t>
            </a:r>
          </a:p>
        </p:txBody>
      </p:sp>
      <p:sp>
        <p:nvSpPr>
          <p:cNvPr id="3" name="Marcador de contenido 2">
            <a:extLst>
              <a:ext uri="{FF2B5EF4-FFF2-40B4-BE49-F238E27FC236}">
                <a16:creationId xmlns:a16="http://schemas.microsoft.com/office/drawing/2014/main" id="{036208EE-44A1-422E-B9CB-DE481280A553}"/>
              </a:ext>
            </a:extLst>
          </p:cNvPr>
          <p:cNvSpPr>
            <a:spLocks noGrp="1"/>
          </p:cNvSpPr>
          <p:nvPr>
            <p:ph idx="1"/>
          </p:nvPr>
        </p:nvSpPr>
        <p:spPr>
          <a:xfrm>
            <a:off x="508001" y="2477692"/>
            <a:ext cx="6447501" cy="3378941"/>
          </a:xfrm>
        </p:spPr>
        <p:txBody>
          <a:bodyPr>
            <a:normAutofit/>
          </a:bodyPr>
          <a:lstStyle/>
          <a:p>
            <a:endParaRPr lang="es-AR" sz="1800" dirty="0"/>
          </a:p>
          <a:p>
            <a:r>
              <a:rPr lang="es-AR" sz="1800" dirty="0"/>
              <a:t>Las razones que pueden dar lugar a un proyecto suelen ser muy variadas: hay una necesidad y no existe un servicio para satisfacerla, el servicio existente es insuficiente, se quiere mejorar la calidad de la prestación, etc. En definitiva, se trata de identificar y analizar el problema que se pretende solucionar. Lo sustancial en esta parte de la fundamentación es explicitar por qué se hace, destacando los principales aspectos críticos y los problemas que piensan ser atacados, aliviados o resueltos con la realización del proyecto. En muchos casos, se han de indicar, asimismo, los efectos de la no intervención. </a:t>
            </a:r>
          </a:p>
          <a:p>
            <a:endParaRPr lang="es-AR" sz="1800" dirty="0"/>
          </a:p>
        </p:txBody>
      </p:sp>
    </p:spTree>
    <p:extLst>
      <p:ext uri="{BB962C8B-B14F-4D97-AF65-F5344CB8AC3E}">
        <p14:creationId xmlns:p14="http://schemas.microsoft.com/office/powerpoint/2010/main" val="415017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3B4BAD-E0E4-4E17-9D57-6194EE44FADC}"/>
              </a:ext>
            </a:extLst>
          </p:cNvPr>
          <p:cNvSpPr>
            <a:spLocks noGrp="1"/>
          </p:cNvSpPr>
          <p:nvPr>
            <p:ph type="title"/>
          </p:nvPr>
        </p:nvSpPr>
        <p:spPr/>
        <p:txBody>
          <a:bodyPr>
            <a:normAutofit fontScale="90000"/>
          </a:bodyPr>
          <a:lstStyle/>
          <a:p>
            <a:r>
              <a:rPr lang="es-AR" b="1" dirty="0"/>
              <a:t>Qué prioridad se concede a la solución de ese problema</a:t>
            </a:r>
            <a:r>
              <a:rPr lang="es-AR" dirty="0"/>
              <a:t>.</a:t>
            </a:r>
          </a:p>
        </p:txBody>
      </p:sp>
      <p:sp>
        <p:nvSpPr>
          <p:cNvPr id="3" name="Marcador de contenido 2">
            <a:extLst>
              <a:ext uri="{FF2B5EF4-FFF2-40B4-BE49-F238E27FC236}">
                <a16:creationId xmlns:a16="http://schemas.microsoft.com/office/drawing/2014/main" id="{02EBFC0D-D8EB-4760-85D8-C7294F2054C7}"/>
              </a:ext>
            </a:extLst>
          </p:cNvPr>
          <p:cNvSpPr>
            <a:spLocks noGrp="1"/>
          </p:cNvSpPr>
          <p:nvPr>
            <p:ph idx="1"/>
          </p:nvPr>
        </p:nvSpPr>
        <p:spPr>
          <a:xfrm>
            <a:off x="508001" y="2477692"/>
            <a:ext cx="6447501" cy="3065858"/>
          </a:xfrm>
        </p:spPr>
        <p:txBody>
          <a:bodyPr>
            <a:normAutofit fontScale="55000" lnSpcReduction="20000"/>
          </a:bodyPr>
          <a:lstStyle/>
          <a:p>
            <a:endParaRPr lang="es-AR" dirty="0"/>
          </a:p>
          <a:p>
            <a:r>
              <a:rPr lang="es-AR" dirty="0"/>
              <a:t>En esta parte de la fundamentación hay que considerar no sólo las razones técnicas, también existen (y hasta pueden predominar) las razones políticas. De ahí que haya que tener en claro que toda fundamentación se apoya en dos tipos de razones y justificaciones directamente relacionadas con los criterios para el establecimiento de prioridades: </a:t>
            </a:r>
          </a:p>
          <a:p>
            <a:r>
              <a:rPr lang="es-AR" dirty="0"/>
              <a:t>– Razones políticas, cuando el proyecto concreto o realiza las orientaciones políticas de un plan general o de un programa político. En este apartado conviene hacer referencia a declaraciones de política, planes existentes, programas ya aprobados, etc. </a:t>
            </a:r>
          </a:p>
          <a:p>
            <a:r>
              <a:rPr lang="es-AR" dirty="0"/>
              <a:t>– Razones técnicas, en las que se expresan las razones objetivas (necesidades y problemas y magnitud de los mismos) que dan lugar a la realización del proyecto. En este punto también es conveniente hacer referencia a las necesidades de ejecución del proyecto e indicar si éste forma parte de un programa más amplio previamente formulado, etc. </a:t>
            </a:r>
          </a:p>
          <a:p>
            <a:endParaRPr lang="es-AR" dirty="0"/>
          </a:p>
        </p:txBody>
      </p:sp>
    </p:spTree>
    <p:extLst>
      <p:ext uri="{BB962C8B-B14F-4D97-AF65-F5344CB8AC3E}">
        <p14:creationId xmlns:p14="http://schemas.microsoft.com/office/powerpoint/2010/main" val="1755828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1000108"/>
            <a:ext cx="8229600" cy="1357322"/>
          </a:xfrm>
        </p:spPr>
        <p:txBody>
          <a:bodyPr>
            <a:normAutofit fontScale="90000"/>
          </a:bodyPr>
          <a:lstStyle/>
          <a:p>
            <a:r>
              <a:rPr lang="es-ES" b="1" dirty="0"/>
              <a:t>¿Hacia dónde se orientan los proyectos?</a:t>
            </a:r>
            <a:br>
              <a:rPr lang="es-EC" dirty="0"/>
            </a:br>
            <a:endParaRPr lang="es-EC" dirty="0"/>
          </a:p>
        </p:txBody>
      </p:sp>
      <p:sp>
        <p:nvSpPr>
          <p:cNvPr id="3" name="2 Marcador de contenido"/>
          <p:cNvSpPr>
            <a:spLocks noGrp="1"/>
          </p:cNvSpPr>
          <p:nvPr>
            <p:ph idx="1"/>
          </p:nvPr>
        </p:nvSpPr>
        <p:spPr/>
        <p:txBody>
          <a:bodyPr>
            <a:normAutofit fontScale="92500" lnSpcReduction="20000"/>
          </a:bodyPr>
          <a:lstStyle/>
          <a:p>
            <a:pPr lvl="0"/>
            <a:r>
              <a:rPr lang="es-ES" dirty="0"/>
              <a:t>Los que apuntan a la satisfacción directa de una determinada carencia en base a estándares sociales.</a:t>
            </a:r>
            <a:endParaRPr lang="es-EC" dirty="0"/>
          </a:p>
          <a:p>
            <a:pPr lvl="0"/>
            <a:r>
              <a:rPr lang="es-ES" dirty="0"/>
              <a:t>Los que facilitan indirectamente la satisfacción de una necesidad especial.</a:t>
            </a:r>
            <a:endParaRPr lang="es-EC" dirty="0"/>
          </a:p>
          <a:p>
            <a:pPr lvl="0"/>
            <a:r>
              <a:rPr lang="es-ES" dirty="0"/>
              <a:t>Los que introducen nuevos sistemas productivos para mejorar situaciones sociales.</a:t>
            </a:r>
            <a:endParaRPr lang="es-EC" dirty="0"/>
          </a:p>
          <a:p>
            <a:pPr lvl="0"/>
            <a:r>
              <a:rPr lang="es-ES" dirty="0"/>
              <a:t>Los que afectan a situaciones que se apartan de una normalidad socialmente definida.</a:t>
            </a:r>
            <a:endParaRPr lang="es-EC" dirty="0"/>
          </a:p>
          <a:p>
            <a:pPr lvl="0"/>
            <a:r>
              <a:rPr lang="es-ES" dirty="0"/>
              <a:t>Los que apuntan a introducir tecnologías organizativas para producir cambios en las situaciones sociales.</a:t>
            </a:r>
            <a:endParaRPr lang="es-EC" dirty="0"/>
          </a:p>
          <a:p>
            <a:pPr>
              <a:buNone/>
            </a:pPr>
            <a:endParaRPr lang="es-EC"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CONTEXTO DEL PROBLEMA</a:t>
            </a:r>
          </a:p>
        </p:txBody>
      </p:sp>
      <p:sp>
        <p:nvSpPr>
          <p:cNvPr id="3" name="2 Marcador de contenido"/>
          <p:cNvSpPr>
            <a:spLocks noGrp="1"/>
          </p:cNvSpPr>
          <p:nvPr>
            <p:ph idx="1"/>
          </p:nvPr>
        </p:nvSpPr>
        <p:spPr/>
        <p:txBody>
          <a:bodyPr/>
          <a:lstStyle/>
          <a:p>
            <a:r>
              <a:rPr lang="es-ES" dirty="0"/>
              <a:t>Ubico el lugar</a:t>
            </a:r>
          </a:p>
          <a:p>
            <a:r>
              <a:rPr lang="es-ES" dirty="0"/>
              <a:t>Acercamiento con la realidad - observación</a:t>
            </a:r>
          </a:p>
          <a:p>
            <a:r>
              <a:rPr lang="es-ES" dirty="0"/>
              <a:t>Planteamiento del problema, que debe resolverse con un proyecto.</a:t>
            </a:r>
          </a:p>
          <a:p>
            <a:r>
              <a:rPr lang="es-ES" dirty="0"/>
              <a:t>Si el problema es objetivo y palpable se debe iniciar con proyecto no con investigación diagnóstica.</a:t>
            </a:r>
          </a:p>
          <a:p>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Título"/>
          <p:cNvSpPr>
            <a:spLocks noGrp="1"/>
          </p:cNvSpPr>
          <p:nvPr>
            <p:ph type="title"/>
          </p:nvPr>
        </p:nvSpPr>
        <p:spPr>
          <a:xfrm>
            <a:off x="603315" y="796374"/>
            <a:ext cx="7937369" cy="880027"/>
          </a:xfrm>
        </p:spPr>
        <p:txBody>
          <a:bodyPr>
            <a:normAutofit/>
          </a:bodyPr>
          <a:lstStyle/>
          <a:p>
            <a:r>
              <a:rPr lang="es-EC" dirty="0">
                <a:solidFill>
                  <a:srgbClr val="FFFFFF"/>
                </a:solidFill>
              </a:rPr>
              <a:t>DIAGNÓSTICO</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Marcador de contenido"/>
          <p:cNvSpPr>
            <a:spLocks noGrp="1"/>
          </p:cNvSpPr>
          <p:nvPr>
            <p:ph idx="1"/>
          </p:nvPr>
        </p:nvSpPr>
        <p:spPr>
          <a:xfrm>
            <a:off x="971550" y="2612256"/>
            <a:ext cx="7200897" cy="3263612"/>
          </a:xfrm>
        </p:spPr>
        <p:txBody>
          <a:bodyPr>
            <a:normAutofit/>
          </a:bodyPr>
          <a:lstStyle/>
          <a:p>
            <a:pPr>
              <a:lnSpc>
                <a:spcPct val="90000"/>
              </a:lnSpc>
            </a:pPr>
            <a:r>
              <a:rPr lang="es-ES" sz="2200"/>
              <a:t>Esta fase previa a la formulación del problema implica el reconocimiento lo más completo posible de la situación objeto de estudio.</a:t>
            </a:r>
          </a:p>
          <a:p>
            <a:pPr>
              <a:lnSpc>
                <a:spcPct val="90000"/>
              </a:lnSpc>
              <a:buNone/>
            </a:pPr>
            <a:r>
              <a:rPr lang="es-EC" sz="2200" b="1"/>
              <a:t>NIVELES DEL DIAGNÓSTICO</a:t>
            </a:r>
          </a:p>
          <a:p>
            <a:pPr lvl="0">
              <a:lnSpc>
                <a:spcPct val="90000"/>
              </a:lnSpc>
            </a:pPr>
            <a:r>
              <a:rPr lang="es-ES" sz="2200"/>
              <a:t>Descripción de la situación.</a:t>
            </a:r>
            <a:endParaRPr lang="es-EC" sz="2200"/>
          </a:p>
          <a:p>
            <a:pPr lvl="0">
              <a:lnSpc>
                <a:spcPct val="90000"/>
              </a:lnSpc>
            </a:pPr>
            <a:r>
              <a:rPr lang="es-ES" sz="2200"/>
              <a:t>Tendencias.</a:t>
            </a:r>
            <a:endParaRPr lang="es-EC" sz="2200"/>
          </a:p>
          <a:p>
            <a:pPr lvl="0">
              <a:lnSpc>
                <a:spcPct val="90000"/>
              </a:lnSpc>
            </a:pPr>
            <a:r>
              <a:rPr lang="es-ES" sz="2200"/>
              <a:t>Juicio o evaluación de la situación.</a:t>
            </a:r>
            <a:endParaRPr lang="es-EC" sz="2200"/>
          </a:p>
          <a:p>
            <a:pPr>
              <a:lnSpc>
                <a:spcPct val="90000"/>
              </a:lnSpc>
            </a:pPr>
            <a:r>
              <a:rPr lang="es-ES" sz="2200"/>
              <a:t>Destacar los factores relevantes que influyen en la situación.</a:t>
            </a:r>
            <a:endParaRPr lang="es-EC" sz="220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390</TotalTime>
  <Words>1635</Words>
  <Application>Microsoft Office PowerPoint</Application>
  <PresentationFormat>Presentación en pantalla (4:3)</PresentationFormat>
  <Paragraphs>137</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Garamond</vt:lpstr>
      <vt:lpstr>Times New Roman</vt:lpstr>
      <vt:lpstr>Verdana</vt:lpstr>
      <vt:lpstr>Orgánico</vt:lpstr>
      <vt:lpstr>Fundamentación de PROYECTOS  </vt:lpstr>
      <vt:lpstr>Fundamentar el proyecto.</vt:lpstr>
      <vt:lpstr>PREGUNTAS BÁSICAS PARA ORGANIZARNOS ANTES DE ELABORAR UN PROYECTO.</vt:lpstr>
      <vt:lpstr>Criterios y las razones que justifican la realización del proyecto</vt:lpstr>
      <vt:lpstr>Cuál es la naturaleza y urgencia del problema que se pretende resolver.</vt:lpstr>
      <vt:lpstr>Qué prioridad se concede a la solución de ese problema.</vt:lpstr>
      <vt:lpstr>¿Hacia dónde se orientan los proyectos? </vt:lpstr>
      <vt:lpstr>CONTEXTO DEL PROBLEMA</vt:lpstr>
      <vt:lpstr>DIAGNÓSTICO</vt:lpstr>
      <vt:lpstr>PUNTOS IMPORTANTES EN TODO DIAGNÓSTICO</vt:lpstr>
      <vt:lpstr>DETECTAR NECESIDADES</vt:lpstr>
      <vt:lpstr>TÉCNICAS UTILIZADAS PARA DETECTAR NECESIDADES.</vt:lpstr>
      <vt:lpstr>EL PROBLEMA</vt:lpstr>
      <vt:lpstr>JUSTIFICACIÓN DEL PROYECTO</vt:lpstr>
      <vt:lpstr>Elementos a considerar en la fundamentación</vt:lpstr>
      <vt:lpstr>Técnica de Árbol de Problemas</vt:lpstr>
      <vt:lpstr>Ventajas del diagrama</vt:lpstr>
      <vt:lpstr>Metodología para elaborar un árbol de problemas</vt:lpstr>
      <vt:lpstr>Presentación de PowerPoint</vt:lpstr>
      <vt:lpstr>Identificar efectos y sus interrelaciones</vt:lpstr>
      <vt:lpstr>Identificación de las causas (las raíces del árbol) que generan el problema central y de sus interrelaciones</vt:lpstr>
      <vt:lpstr>Integración de todos los elementos</vt:lpstr>
      <vt:lpstr>Ejemplo: </vt:lpstr>
      <vt:lpstr>Preguntas para pensar:</vt:lpstr>
      <vt:lpstr>Nuestro árbol de problemas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ELABORACION DE PROYECTOS SOCIALES</dc:title>
  <dc:creator>HP G42</dc:creator>
  <cp:lastModifiedBy>UNSO2</cp:lastModifiedBy>
  <cp:revision>35</cp:revision>
  <dcterms:created xsi:type="dcterms:W3CDTF">2010-10-29T01:28:39Z</dcterms:created>
  <dcterms:modified xsi:type="dcterms:W3CDTF">2024-09-18T15:55:50Z</dcterms:modified>
</cp:coreProperties>
</file>