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86" r:id="rId7"/>
    <p:sldId id="292" r:id="rId8"/>
    <p:sldId id="291" r:id="rId9"/>
    <p:sldId id="262" r:id="rId10"/>
    <p:sldId id="281" r:id="rId11"/>
    <p:sldId id="293" r:id="rId12"/>
    <p:sldId id="263" r:id="rId13"/>
    <p:sldId id="283" r:id="rId14"/>
    <p:sldId id="280" r:id="rId15"/>
    <p:sldId id="285" r:id="rId16"/>
    <p:sldId id="288" r:id="rId17"/>
    <p:sldId id="264" r:id="rId18"/>
    <p:sldId id="275" r:id="rId19"/>
    <p:sldId id="276" r:id="rId20"/>
    <p:sldId id="284" r:id="rId21"/>
    <p:sldId id="282" r:id="rId22"/>
    <p:sldId id="278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9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je3wuOc7m62HUlSOY60oAVgXph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" lastIdx="3" clrIdx="0"/>
  <p:cmAuthor id="1" name="Usuario" initials="U" lastIdx="12" clrIdx="1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660"/>
  </p:normalViewPr>
  <p:slideViewPr>
    <p:cSldViewPr snapToGrid="0">
      <p:cViewPr>
        <p:scale>
          <a:sx n="50" d="100"/>
          <a:sy n="50" d="100"/>
        </p:scale>
        <p:origin x="42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966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46606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611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40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96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1_Comparació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730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1_Imagen con títul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 spcFirstLastPara="1" wrap="square" lIns="457200" tIns="365750" rIns="4570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wentieth Century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42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65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116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853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853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41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4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A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s-A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A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4231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ampusacademica.rec.uba.a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downloa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ccounts.google.com/signup/v2/webcreateaccount?flowName=GlifWebSignIn&amp;flowEntry=SignUp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academica.rec.uba.ar/pluginfile.php?file=%2F1130306%2Fmod_resource%2Fcontent%2F1%2FRecomendaciones%20para%20ordenar%20materiales%20de%20las%20asignaturas%20y%20acceder%20cuando%20necesiten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ampusacademica.rec.uba.a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202"/>
            <a:ext cx="12186313" cy="686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1;p7">
            <a:extLst>
              <a:ext uri="{FF2B5EF4-FFF2-40B4-BE49-F238E27FC236}">
                <a16:creationId xmlns:a16="http://schemas.microsoft.com/office/drawing/2014/main" id="{600525AA-B693-4148-A004-867D6D92783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3746" y="2712774"/>
            <a:ext cx="6970426" cy="2957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Google Shape;128;p7">
            <a:extLst>
              <a:ext uri="{FF2B5EF4-FFF2-40B4-BE49-F238E27FC236}">
                <a16:creationId xmlns:a16="http://schemas.microsoft.com/office/drawing/2014/main" id="{DF79762E-F336-45E5-BF9D-1C81B7062056}"/>
              </a:ext>
            </a:extLst>
          </p:cNvPr>
          <p:cNvSpPr txBox="1">
            <a:spLocks/>
          </p:cNvSpPr>
          <p:nvPr/>
        </p:nvSpPr>
        <p:spPr bwMode="black">
          <a:xfrm>
            <a:off x="1234616" y="330442"/>
            <a:ext cx="9555304" cy="1265998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spcFirstLastPara="1" vert="horz" wrap="square" lIns="91425" tIns="45700" rIns="91425" bIns="4570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3959"/>
              <a:buFont typeface="Arial"/>
              <a:buNone/>
            </a:pPr>
            <a:r>
              <a:rPr lang="es-ES" sz="2000" b="1" i="0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PROCEDIMIENTO PARA  MATRICULARTE EN EL AULA COORDINACIÓN ACADÉMICA</a:t>
            </a:r>
            <a:endParaRPr lang="es-ES" sz="2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C187F-AF7B-429F-954E-B55DD9868903}"/>
              </a:ext>
            </a:extLst>
          </p:cNvPr>
          <p:cNvSpPr txBox="1"/>
          <p:nvPr/>
        </p:nvSpPr>
        <p:spPr>
          <a:xfrm>
            <a:off x="1383997" y="1800664"/>
            <a:ext cx="9281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Segundo paso</a:t>
            </a:r>
            <a:r>
              <a:rPr lang="es-ES" sz="2000" b="0" dirty="0">
                <a:latin typeface="Verdana" panose="020B0604030504040204" pitchFamily="34" charset="0"/>
                <a:ea typeface="Verdana" panose="020B0604030504040204" pitchFamily="34" charset="0"/>
              </a:rPr>
              <a:t>: una vez que ingresaste a la Carpeta </a:t>
            </a:r>
            <a:r>
              <a:rPr lang="es-E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Tagu</a:t>
            </a:r>
            <a:r>
              <a:rPr lang="es-E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te vas a encontrar con otras carpetas. Ingresá a </a:t>
            </a: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Coordinación Académica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206058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A20B5E-2B1A-4F5E-A06E-0BA91AFF2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164" y="2760531"/>
            <a:ext cx="8326700" cy="38881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Google Shape;128;p7">
            <a:extLst>
              <a:ext uri="{FF2B5EF4-FFF2-40B4-BE49-F238E27FC236}">
                <a16:creationId xmlns:a16="http://schemas.microsoft.com/office/drawing/2014/main" id="{15381D58-A824-44D9-8A12-070D05FDA2F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black">
          <a:xfrm>
            <a:off x="1634164" y="625642"/>
            <a:ext cx="8326700" cy="1527770"/>
          </a:xfrm>
          <a:prstGeom prst="rect">
            <a:avLst/>
          </a:prstGeom>
          <a:noFill/>
          <a:ln w="31750" cap="sq">
            <a:solidFill>
              <a:schemeClr val="tx1"/>
            </a:solidFill>
            <a:miter lim="800000"/>
          </a:ln>
        </p:spPr>
        <p:txBody>
          <a:bodyPr spcFirstLastPara="1" vert="horz" wrap="square" lIns="91425" tIns="45700" rIns="91425" bIns="4570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3959"/>
              <a:buFont typeface="Arial"/>
              <a:buNone/>
            </a:pPr>
            <a:r>
              <a:rPr lang="es-ES" sz="2000" b="1" i="0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PROCEDIMIENTO PARA  MATRICULARTE EN EL AULA COORDINACIÓN ACADÉMICA</a:t>
            </a:r>
            <a:endParaRPr lang="es-ES" sz="2000" dirty="0"/>
          </a:p>
        </p:txBody>
      </p:sp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id="{A832395A-E10F-475F-A7DD-463E9DD4D078}"/>
              </a:ext>
            </a:extLst>
          </p:cNvPr>
          <p:cNvCxnSpPr>
            <a:cxnSpLocks/>
          </p:cNvCxnSpPr>
          <p:nvPr/>
        </p:nvCxnSpPr>
        <p:spPr>
          <a:xfrm flipV="1">
            <a:off x="5895474" y="4030579"/>
            <a:ext cx="4427621" cy="14678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6A3E47F8-C73F-4554-8883-B014CB651BF9}"/>
              </a:ext>
            </a:extLst>
          </p:cNvPr>
          <p:cNvSpPr txBox="1"/>
          <p:nvPr/>
        </p:nvSpPr>
        <p:spPr>
          <a:xfrm>
            <a:off x="10178717" y="3215229"/>
            <a:ext cx="16723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Insertar el código de matriculación y confirmar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7889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D30D4C-488B-479E-A2E7-183863CBC7AF}"/>
              </a:ext>
            </a:extLst>
          </p:cNvPr>
          <p:cNvSpPr txBox="1"/>
          <p:nvPr/>
        </p:nvSpPr>
        <p:spPr>
          <a:xfrm>
            <a:off x="1336431" y="914400"/>
            <a:ext cx="9650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212121"/>
              </a:buClr>
              <a:buSzPts val="2000"/>
            </a:pPr>
            <a:r>
              <a:rPr lang="es-ES" sz="2000" b="1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sym typeface="Twentieth Century"/>
              </a:rPr>
              <a:t>Tercer Paso:</a:t>
            </a:r>
            <a:r>
              <a:rPr lang="es-ES" sz="2000" b="1" i="0" u="none" strike="noStrike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 Ingresá la clave de acceso con </a:t>
            </a:r>
            <a:r>
              <a:rPr lang="es-ES" sz="2000" b="0" i="0" u="none" strike="noStrike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 </a:t>
            </a:r>
            <a:r>
              <a:rPr lang="es-ES" sz="2000" b="1" i="0" u="none" strike="noStrike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TAGU-Coord</a:t>
            </a:r>
            <a:r>
              <a:rPr lang="es-ES" sz="2000" b="1" i="0" u="none" strike="noStrike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.2021 </a:t>
            </a:r>
            <a:r>
              <a:rPr lang="es-ES" sz="200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(la clave se utilizará por única vez).</a:t>
            </a:r>
          </a:p>
          <a:p>
            <a:pPr lvl="1">
              <a:buClr>
                <a:srgbClr val="212121"/>
              </a:buClr>
              <a:buSzPts val="2000"/>
            </a:pPr>
            <a:r>
              <a:rPr lang="es-E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Una vez confirmada la clave, vas a ver el Aula de </a:t>
            </a:r>
            <a:r>
              <a:rPr lang="es-ES" sz="200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 </a:t>
            </a:r>
            <a:r>
              <a:rPr lang="es-ES" sz="20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Coordinación Académica</a:t>
            </a:r>
            <a:endParaRPr lang="es-E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9E6284-9321-453A-AF13-919D89DBC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368" y="2472582"/>
            <a:ext cx="8111635" cy="36498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8A0B43D-A2B1-4A2F-A39C-41246D41BC96}"/>
              </a:ext>
            </a:extLst>
          </p:cNvPr>
          <p:cNvSpPr txBox="1"/>
          <p:nvPr/>
        </p:nvSpPr>
        <p:spPr>
          <a:xfrm>
            <a:off x="1533378" y="604911"/>
            <a:ext cx="814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Aula Coordinación Académica</a:t>
            </a:r>
            <a:endParaRPr lang="es-A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954688D-F9E9-4BA2-A4DC-ADB45E8F5B2D}"/>
              </a:ext>
            </a:extLst>
          </p:cNvPr>
          <p:cNvSpPr txBox="1"/>
          <p:nvPr/>
        </p:nvSpPr>
        <p:spPr>
          <a:xfrm>
            <a:off x="801857" y="1744394"/>
            <a:ext cx="39108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En la primera solapa del aula de 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Coordinación Académica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llamada 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General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,  encontrarás los recursos: </a:t>
            </a:r>
          </a:p>
          <a:p>
            <a:pPr>
              <a:lnSpc>
                <a:spcPct val="150000"/>
              </a:lnSpc>
            </a:pP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Novedades, mensajería, trámites, información útil para la cursada e  información académica.</a:t>
            </a:r>
          </a:p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9AF956-16C9-48EE-8E5B-5F40CCA17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742" y="1871003"/>
            <a:ext cx="5850276" cy="36880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2185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48EA2F5-160A-4183-97FC-2A1616F9007A}"/>
              </a:ext>
            </a:extLst>
          </p:cNvPr>
          <p:cNvSpPr txBox="1"/>
          <p:nvPr/>
        </p:nvSpPr>
        <p:spPr>
          <a:xfrm>
            <a:off x="1259175" y="1223889"/>
            <a:ext cx="9460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¿Cómo nos comunicamos en el aula de coordinación?</a:t>
            </a:r>
            <a:endParaRPr lang="es-A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Google Shape;138;p8">
            <a:extLst>
              <a:ext uri="{FF2B5EF4-FFF2-40B4-BE49-F238E27FC236}">
                <a16:creationId xmlns:a16="http://schemas.microsoft.com/office/drawing/2014/main" id="{0C71621D-DDC6-4E5F-A3E5-700D2E7BCF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3831" y="2638268"/>
            <a:ext cx="5711252" cy="3105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Globo: línea con borde y barra de énfasis 1">
            <a:extLst>
              <a:ext uri="{FF2B5EF4-FFF2-40B4-BE49-F238E27FC236}">
                <a16:creationId xmlns:a16="http://schemas.microsoft.com/office/drawing/2014/main" id="{01C09A60-AA65-402D-9424-8AFA63B54FB3}"/>
              </a:ext>
            </a:extLst>
          </p:cNvPr>
          <p:cNvSpPr/>
          <p:nvPr/>
        </p:nvSpPr>
        <p:spPr>
          <a:xfrm>
            <a:off x="7761158" y="2864123"/>
            <a:ext cx="3801189" cy="1938992"/>
          </a:xfrm>
          <a:prstGeom prst="accentBorderCallout1">
            <a:avLst>
              <a:gd name="adj1" fmla="val 18750"/>
              <a:gd name="adj2" fmla="val -8333"/>
              <a:gd name="adj3" fmla="val 98849"/>
              <a:gd name="adj4" fmla="val -836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A</a:t>
            </a:r>
            <a:r>
              <a:rPr lang="es-ES" sz="180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l hacer clic en Mensajería aparece la dirección de correo </a:t>
            </a:r>
            <a:r>
              <a:rPr lang="es-ES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para consultarnos </a:t>
            </a:r>
            <a:r>
              <a:rPr lang="es-ES" sz="180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 "</a:t>
            </a:r>
            <a:r>
              <a:rPr lang="es-ES" sz="1800" i="0" u="none" strike="noStrike" dirty="0">
                <a:solidFill>
                  <a:srgbClr val="1155CC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coordinaciontagu@rec.uba.ar</a:t>
            </a:r>
            <a:r>
              <a:rPr lang="es-ES" sz="180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"</a:t>
            </a:r>
            <a:endParaRPr lang="es-ES" sz="1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3356803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A041A7-45B7-4EBC-B2E8-1D6A9699B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310" y="1768569"/>
            <a:ext cx="6504327" cy="4194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913566-14FB-4D1F-82F8-13EE3976D206}"/>
              </a:ext>
            </a:extLst>
          </p:cNvPr>
          <p:cNvSpPr txBox="1"/>
          <p:nvPr/>
        </p:nvSpPr>
        <p:spPr>
          <a:xfrm>
            <a:off x="1871003" y="821128"/>
            <a:ext cx="9246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Novedades: nuestra cartelera con anuncios importantes para la cursada</a:t>
            </a:r>
            <a:endParaRPr lang="es-ES" sz="1800" b="1" strike="sngStrik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id="{CD983095-9660-48F2-9D99-E1637DC2408A}"/>
              </a:ext>
            </a:extLst>
          </p:cNvPr>
          <p:cNvCxnSpPr/>
          <p:nvPr/>
        </p:nvCxnSpPr>
        <p:spPr>
          <a:xfrm>
            <a:off x="3922295" y="3453063"/>
            <a:ext cx="3392906" cy="70986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CE8C4B5-5377-430A-87E2-1B9AE6D63586}"/>
              </a:ext>
            </a:extLst>
          </p:cNvPr>
          <p:cNvSpPr/>
          <p:nvPr/>
        </p:nvSpPr>
        <p:spPr>
          <a:xfrm>
            <a:off x="661737" y="2009273"/>
            <a:ext cx="3260558" cy="30560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En Novedades encontrarán la  “Cartelera” con los  anuncios  y fechas de inscripciones a  materias y exámenes finales, cierres de cuatrimestres etc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. </a:t>
            </a:r>
            <a:endParaRPr lang="es-A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75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30AF6C5-C8B8-4872-9E54-CC5BED47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98" y="1906722"/>
            <a:ext cx="5804598" cy="376015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7FC2A12-00A4-4F3A-84F0-839DDD1214BF}"/>
              </a:ext>
            </a:extLst>
          </p:cNvPr>
          <p:cNvSpPr txBox="1"/>
          <p:nvPr/>
        </p:nvSpPr>
        <p:spPr>
          <a:xfrm>
            <a:off x="2983832" y="926432"/>
            <a:ext cx="593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</a:rPr>
              <a:t>BARRA DE NAVEGACIÓN </a:t>
            </a:r>
            <a:endParaRPr lang="es-AR" b="1" dirty="0"/>
          </a:p>
        </p:txBody>
      </p:sp>
      <p:sp>
        <p:nvSpPr>
          <p:cNvPr id="6" name="Globo: línea doblada con barra de énfasis 5">
            <a:extLst>
              <a:ext uri="{FF2B5EF4-FFF2-40B4-BE49-F238E27FC236}">
                <a16:creationId xmlns:a16="http://schemas.microsoft.com/office/drawing/2014/main" id="{8F1A4028-3839-4EE8-9AA8-8DBB5304C5B1}"/>
              </a:ext>
            </a:extLst>
          </p:cNvPr>
          <p:cNvSpPr/>
          <p:nvPr/>
        </p:nvSpPr>
        <p:spPr>
          <a:xfrm>
            <a:off x="7447548" y="2334127"/>
            <a:ext cx="4105354" cy="211755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938"/>
              <a:gd name="adj6" fmla="val -143144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Haciendo clic en Página Principal vas a poder ver el listado de todos los cursos a través de la carpeta TAGU.</a:t>
            </a:r>
            <a:endParaRPr lang="es-A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8231C0-9275-4B9A-BC6E-18C5209FE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371" y="4628703"/>
            <a:ext cx="1589708" cy="17226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7095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158534" cy="101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9"/>
              <a:buFont typeface="Arial"/>
              <a:buNone/>
            </a:pPr>
            <a:r>
              <a:rPr lang="es-ES" sz="2000" b="1" i="0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PROCEDIMIENTO PARA  MATRICULARTE EN </a:t>
            </a:r>
            <a:r>
              <a:rPr lang="es-E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el</a:t>
            </a:r>
            <a:r>
              <a:rPr lang="es-ES" sz="2000" b="1" i="0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</a:t>
            </a:r>
            <a:r>
              <a:rPr lang="es-E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aula de cada </a:t>
            </a:r>
            <a:r>
              <a:rPr lang="es-ES" sz="2000" b="1" i="0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MATERIA</a:t>
            </a:r>
            <a:r>
              <a:rPr lang="es-E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a la que te inscribiste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4" name="Google Shape;144;p9"/>
          <p:cNvSpPr txBox="1">
            <a:spLocks noGrp="1"/>
          </p:cNvSpPr>
          <p:nvPr>
            <p:ph idx="1"/>
          </p:nvPr>
        </p:nvSpPr>
        <p:spPr>
          <a:xfrm>
            <a:off x="1503947" y="2017487"/>
            <a:ext cx="9678714" cy="1182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45700" tIns="45700" rIns="45700" bIns="45700" anchor="t" anchorCtr="0">
            <a:normAutofit fontScale="85000" lnSpcReduction="10000"/>
          </a:bodyPr>
          <a:lstStyle/>
          <a:p>
            <a:pPr marL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br>
              <a:rPr lang="es-ES" b="0" dirty="0"/>
            </a:br>
            <a:r>
              <a:rPr lang="es-ES" sz="2400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Para matricularte deberás colocar </a:t>
            </a:r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l</a:t>
            </a:r>
            <a:r>
              <a:rPr lang="es-ES" sz="2400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a clave de acceso que te llegará a través del correo electrónico. Cada Aula tiene su propia clave. 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3D8E1C3-1810-4B63-9319-5E54DA4A2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947" y="3657601"/>
            <a:ext cx="4344749" cy="206049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AC6EEDA-919F-4F16-AC13-E1774F0FA84B}"/>
              </a:ext>
            </a:extLst>
          </p:cNvPr>
          <p:cNvSpPr txBox="1"/>
          <p:nvPr/>
        </p:nvSpPr>
        <p:spPr>
          <a:xfrm>
            <a:off x="6582574" y="3534818"/>
            <a:ext cx="4391527" cy="45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</a:t>
            </a:r>
            <a:endParaRPr lang="es-AR" sz="18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Globo: línea con borde y barra de énfasis 7">
            <a:extLst>
              <a:ext uri="{FF2B5EF4-FFF2-40B4-BE49-F238E27FC236}">
                <a16:creationId xmlns:a16="http://schemas.microsoft.com/office/drawing/2014/main" id="{729430A9-14EB-40A8-9BAC-45C9D4410C64}"/>
              </a:ext>
            </a:extLst>
          </p:cNvPr>
          <p:cNvSpPr/>
          <p:nvPr/>
        </p:nvSpPr>
        <p:spPr>
          <a:xfrm>
            <a:off x="6791134" y="3760713"/>
            <a:ext cx="4391527" cy="2060492"/>
          </a:xfrm>
          <a:prstGeom prst="accentBorderCallout1">
            <a:avLst>
              <a:gd name="adj1" fmla="val 18750"/>
              <a:gd name="adj2" fmla="val -8333"/>
              <a:gd name="adj3" fmla="val 37538"/>
              <a:gd name="adj4" fmla="val -400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S" sz="18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Primer paso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Ingresá a la carpeta  llamada “TAGU”. Haciendo clic allí verás las carpetas </a:t>
            </a:r>
            <a:r>
              <a:rPr lang="es-ES" sz="18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Segundo cuatrimestre 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y </a:t>
            </a:r>
            <a:r>
              <a:rPr lang="es-ES" sz="18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Coordinación Académica.</a:t>
            </a:r>
            <a:endParaRPr lang="es-AR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0F4F042-186D-4F71-A0FF-1EA9D82D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516" y="212491"/>
            <a:ext cx="8975558" cy="1604277"/>
          </a:xfrm>
        </p:spPr>
        <p:txBody>
          <a:bodyPr>
            <a:normAutofit/>
          </a:bodyPr>
          <a:lstStyle/>
          <a:p>
            <a:br>
              <a:rPr lang="es-ES" sz="60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</a:br>
            <a:endParaRPr lang="es-AR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D8D0FE0-367F-42B9-97B8-4AEA21F5D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95" y="2502715"/>
            <a:ext cx="6054890" cy="2480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lobo: línea con borde y barra de énfasis 3">
            <a:extLst>
              <a:ext uri="{FF2B5EF4-FFF2-40B4-BE49-F238E27FC236}">
                <a16:creationId xmlns:a16="http://schemas.microsoft.com/office/drawing/2014/main" id="{BBDE1269-C4D1-4AB9-A5BA-16FAE562CF58}"/>
              </a:ext>
            </a:extLst>
          </p:cNvPr>
          <p:cNvSpPr/>
          <p:nvPr/>
        </p:nvSpPr>
        <p:spPr>
          <a:xfrm>
            <a:off x="7650858" y="2502715"/>
            <a:ext cx="3694921" cy="2254252"/>
          </a:xfrm>
          <a:prstGeom prst="accentBorderCallout1">
            <a:avLst>
              <a:gd name="adj1" fmla="val 113"/>
              <a:gd name="adj2" fmla="val -9459"/>
              <a:gd name="adj3" fmla="val 19449"/>
              <a:gd name="adj4" fmla="val -9320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Segundo</a:t>
            </a:r>
            <a:r>
              <a:rPr lang="es-ES" sz="18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paso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Ingresá a la carpeta  llamada “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2do Cuatrimestre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”. Haciendo clic allí verás la lista de todas las materias.</a:t>
            </a:r>
            <a:endParaRPr lang="es-AR" b="1" dirty="0"/>
          </a:p>
        </p:txBody>
      </p:sp>
      <p:sp>
        <p:nvSpPr>
          <p:cNvPr id="9" name="Google Shape;143;p9">
            <a:extLst>
              <a:ext uri="{FF2B5EF4-FFF2-40B4-BE49-F238E27FC236}">
                <a16:creationId xmlns:a16="http://schemas.microsoft.com/office/drawing/2014/main" id="{D38396C6-80E5-4F68-994E-0CEEA00E63D4}"/>
              </a:ext>
            </a:extLst>
          </p:cNvPr>
          <p:cNvSpPr txBox="1">
            <a:spLocks/>
          </p:cNvSpPr>
          <p:nvPr/>
        </p:nvSpPr>
        <p:spPr bwMode="black">
          <a:xfrm>
            <a:off x="1024128" y="585216"/>
            <a:ext cx="10158534" cy="1011355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>
              <a:lnSpc>
                <a:spcPct val="100000"/>
              </a:lnSpc>
              <a:buClr>
                <a:srgbClr val="000000"/>
              </a:buClr>
              <a:buSzPts val="3959"/>
              <a:buFont typeface="Arial"/>
              <a:buNone/>
            </a:pPr>
            <a:r>
              <a:rPr lang="es-E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PROCEDIMIENTO PARA  MATRICULARTE EN el aula de cada MATERIA a la que te inscribiste</a:t>
            </a:r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93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D8CDCE-4067-439B-9A42-F98AC559E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74" y="2465883"/>
            <a:ext cx="8773799" cy="35619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6121F5A-BBFA-4C95-AC81-6B8620DA2C38}"/>
              </a:ext>
            </a:extLst>
          </p:cNvPr>
          <p:cNvSpPr txBox="1"/>
          <p:nvPr/>
        </p:nvSpPr>
        <p:spPr>
          <a:xfrm>
            <a:off x="1552075" y="1450220"/>
            <a:ext cx="8313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b="1" i="0" strike="noStrik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br>
              <a:rPr lang="es-ES" sz="2000" b="1" i="0" u="none" strike="noStrike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</a:br>
            <a:r>
              <a:rPr lang="es-ES" sz="200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Calibri"/>
              </a:rPr>
              <a:t>L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Calibri"/>
              </a:rPr>
              <a:t>istado de todas las materias de la TAGU</a:t>
            </a:r>
            <a:endParaRPr lang="es-AR" sz="2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Google Shape;143;p9">
            <a:extLst>
              <a:ext uri="{FF2B5EF4-FFF2-40B4-BE49-F238E27FC236}">
                <a16:creationId xmlns:a16="http://schemas.microsoft.com/office/drawing/2014/main" id="{DECFB948-8C7D-4CCA-B376-1E940C812AF7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10158534" cy="101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959"/>
              <a:buFont typeface="Arial"/>
              <a:buNone/>
            </a:pPr>
            <a:r>
              <a:rPr lang="es-E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PROCEDIMIENTO PARA  MATRICULARTE EN el aula de cada MATERIA a la que te inscribiste</a:t>
            </a:r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8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848140" y="2304016"/>
            <a:ext cx="10617030" cy="351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Bienvenidos y bienvenidas a la TAGU (Tecnicatura en Administración y Gestión Universitaria). </a:t>
            </a:r>
            <a:endParaRPr sz="2400" b="0" u="none" strike="sng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Twentieth Century"/>
              <a:sym typeface="Twentieth Century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Nuestro propósito es orientarlos en el conocimiento de la TAGU a través del Campus Académica que está alojado en una plataforma  Moodle.</a:t>
            </a:r>
            <a:endParaRPr sz="2400" b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br>
              <a:rPr lang="es-ES" sz="18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ctrTitle" idx="4294967295"/>
          </p:nvPr>
        </p:nvSpPr>
        <p:spPr>
          <a:xfrm>
            <a:off x="1107661" y="642890"/>
            <a:ext cx="102362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sz="2400" b="1" i="0" u="none" strike="noStrike" cap="none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sym typeface="Twentieth Century"/>
              </a:rPr>
              <a:t>GUIA DEL CAMPUS PARA ESTUDIANTES INGRESANTES DE TAGU</a:t>
            </a:r>
            <a:endParaRPr sz="2400" b="1" i="0" u="none" strike="noStrike" cap="none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sym typeface="Twentieth Centur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8C3256-729C-4E2F-A7E9-5B5CB9833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990" y="2883842"/>
            <a:ext cx="7173413" cy="34717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8DF44A0-7757-48F5-B70A-5E776B8ACAA4}"/>
              </a:ext>
            </a:extLst>
          </p:cNvPr>
          <p:cNvSpPr txBox="1"/>
          <p:nvPr/>
        </p:nvSpPr>
        <p:spPr>
          <a:xfrm>
            <a:off x="1643575" y="1596866"/>
            <a:ext cx="8904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Calibri"/>
              </a:rPr>
              <a:t>Segundo Paso: </a:t>
            </a:r>
            <a:r>
              <a:rPr lang="es-ES" sz="180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Calibri"/>
              </a:rPr>
              <a:t> podrás  acceder a las materias en las que te hayas matriculado ingresando con la clave de acceso que te llegará por correo electrónico</a:t>
            </a:r>
            <a:r>
              <a:rPr lang="es-ES" sz="240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Calibri"/>
              </a:rPr>
              <a:t>. </a:t>
            </a:r>
            <a:endParaRPr lang="es-A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4711BB-A25C-430F-92FD-AA0A7BAA5CC7}"/>
              </a:ext>
            </a:extLst>
          </p:cNvPr>
          <p:cNvSpPr txBox="1"/>
          <p:nvPr/>
        </p:nvSpPr>
        <p:spPr>
          <a:xfrm>
            <a:off x="1472418" y="502410"/>
            <a:ext cx="92305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" sz="40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000" b="1" i="0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PROCEDIMIENTO PARA  MATRICULARTE EN CADA MATERIA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911481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3A726C2-CD12-4454-BF8C-43AF2E257E68}"/>
              </a:ext>
            </a:extLst>
          </p:cNvPr>
          <p:cNvSpPr txBox="1"/>
          <p:nvPr/>
        </p:nvSpPr>
        <p:spPr>
          <a:xfrm>
            <a:off x="1034716" y="502410"/>
            <a:ext cx="96682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" sz="40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000" b="1" i="0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PROCEDIMIENTO PARA  MATRICULARTE EN CADA MATERIA</a:t>
            </a:r>
            <a:endParaRPr lang="es-AR" sz="20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FB4E048-A0E6-4EEE-8A8C-38C1BA6C1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43" y="2505287"/>
            <a:ext cx="7034383" cy="37126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8FE02E0-D1BA-4C8B-9599-5429889985F9}"/>
              </a:ext>
            </a:extLst>
          </p:cNvPr>
          <p:cNvSpPr txBox="1"/>
          <p:nvPr/>
        </p:nvSpPr>
        <p:spPr>
          <a:xfrm>
            <a:off x="1589649" y="1828800"/>
            <a:ext cx="886264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8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UNA VEZ QUE INGRESÁS A UNA MATERIA</a:t>
            </a:r>
            <a:endParaRPr lang="es-A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986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D73F3EF-B59D-455A-AB36-754804AA426B}"/>
              </a:ext>
            </a:extLst>
          </p:cNvPr>
          <p:cNvSpPr txBox="1"/>
          <p:nvPr/>
        </p:nvSpPr>
        <p:spPr>
          <a:xfrm>
            <a:off x="846828" y="2096086"/>
            <a:ext cx="10747717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8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Novedades: 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es un espacio de anuncios semanales y publicaciones de clases, se encuentran  las propuestas de clases con sus recorridos y también se comunica  la fecha y hora de las clases sincrónicas con el enlace.</a:t>
            </a:r>
          </a:p>
          <a:p>
            <a:endParaRPr lang="es-ES" sz="18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es-ES" sz="18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Mensajería para la comunicación con tu profesor: 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es un espacio de comunicación privada que permite la posibilidad de enviar mensajes individuales y grupales a docentes y/o compañeros/as.</a:t>
            </a:r>
          </a:p>
          <a:p>
            <a:endParaRPr lang="es-ES" sz="18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es-ES" sz="18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Programa:  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Comunica el diseño, desarrollo y evaluación de la materia.</a:t>
            </a:r>
            <a:endParaRPr lang="es-ES" sz="18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es-ES" sz="18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es-ES" sz="18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Cronograma: 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Comunica el calendario de trabajo de las actividades propuestas en cada materia.</a:t>
            </a:r>
            <a:endParaRPr lang="es-A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12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627396" cy="107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Calibri"/>
              <a:buNone/>
            </a:pP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CÓMO VAN A VER LAS PROPUESTAS Y ACTIVIDADES EN EL CAMPUS</a:t>
            </a:r>
            <a:endParaRPr sz="2000" b="1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endParaRPr/>
          </a:p>
        </p:txBody>
      </p:sp>
      <p:sp>
        <p:nvSpPr>
          <p:cNvPr id="156" name="Google Shape;156;p11"/>
          <p:cNvSpPr txBox="1">
            <a:spLocks noGrp="1"/>
          </p:cNvSpPr>
          <p:nvPr>
            <p:ph type="body" idx="2"/>
          </p:nvPr>
        </p:nvSpPr>
        <p:spPr>
          <a:xfrm>
            <a:off x="-460266" y="2605575"/>
            <a:ext cx="7445424" cy="481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br>
              <a:rPr lang="es-ES" b="0"/>
            </a:br>
            <a:endParaRPr/>
          </a:p>
        </p:txBody>
      </p:sp>
      <p:sp>
        <p:nvSpPr>
          <p:cNvPr id="157" name="Google Shape;157;p11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endParaRPr/>
          </a:p>
        </p:txBody>
      </p:sp>
      <p:sp>
        <p:nvSpPr>
          <p:cNvPr id="158" name="Google Shape;158;p11"/>
          <p:cNvSpPr txBox="1">
            <a:spLocks noGrp="1"/>
          </p:cNvSpPr>
          <p:nvPr>
            <p:ph type="body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pic>
        <p:nvPicPr>
          <p:cNvPr id="159" name="Google Shape;15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61749"/>
            <a:ext cx="10584873" cy="481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>
            <a:spLocks noGrp="1"/>
          </p:cNvSpPr>
          <p:nvPr>
            <p:ph type="title" idx="4294967295"/>
          </p:nvPr>
        </p:nvSpPr>
        <p:spPr>
          <a:xfrm>
            <a:off x="2208628" y="457200"/>
            <a:ext cx="7273510" cy="7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br>
              <a:rPr lang="es-ES" sz="20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</a:br>
            <a:br>
              <a:rPr lang="es-ES" sz="20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</a:br>
            <a:r>
              <a:rPr lang="es-ES" sz="20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PARA EDITAR EL PERFIL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66" name="Google Shape;166;p12"/>
          <p:cNvSpPr txBox="1">
            <a:spLocks noGrp="1"/>
          </p:cNvSpPr>
          <p:nvPr>
            <p:ph idx="4294967295"/>
          </p:nvPr>
        </p:nvSpPr>
        <p:spPr>
          <a:xfrm>
            <a:off x="851969" y="2287589"/>
            <a:ext cx="3600450" cy="251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8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Editar el perfil en el campus </a:t>
            </a:r>
            <a:endParaRPr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800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En el perfil compartimos la información personal con los docentes y estudiantes</a:t>
            </a:r>
            <a:r>
              <a:rPr lang="es-ES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. Es importante subir</a:t>
            </a:r>
            <a:r>
              <a:rPr lang="es-ES" sz="1800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la imagen del rostro al perfil,</a:t>
            </a:r>
            <a:r>
              <a:rPr lang="es-ES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el</a:t>
            </a:r>
            <a:r>
              <a:rPr lang="es-ES" sz="1800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correo y si lo desean una  breve descripción.</a:t>
            </a:r>
            <a:endParaRPr sz="1800" b="0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800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Para el acceso al perfil deberán ir a Preferencias y Editar perfil.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165" name="Google Shape;165;p12"/>
          <p:cNvSpPr txBox="1">
            <a:spLocks noGrp="1"/>
          </p:cNvSpPr>
          <p:nvPr>
            <p:ph type="body" sz="half" idx="4294967295"/>
          </p:nvPr>
        </p:nvSpPr>
        <p:spPr>
          <a:xfrm>
            <a:off x="7146925" y="1852613"/>
            <a:ext cx="5045075" cy="400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br>
              <a:rPr lang="es-ES" sz="4000" b="0" dirty="0"/>
            </a:br>
            <a:endParaRPr sz="40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 sz="4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 sz="40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 sz="40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lvl="0" indent="-2000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25"/>
              <a:buNone/>
            </a:pPr>
            <a:endParaRPr sz="11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500" b="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br>
              <a:rPr lang="es-ES" sz="1500" dirty="0"/>
            </a:br>
            <a:endParaRPr sz="1500" dirty="0"/>
          </a:p>
        </p:txBody>
      </p:sp>
      <p:pic>
        <p:nvPicPr>
          <p:cNvPr id="167" name="Google Shape;16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3026" y="1852741"/>
            <a:ext cx="4267200" cy="357508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2"/>
          <p:cNvSpPr/>
          <p:nvPr/>
        </p:nvSpPr>
        <p:spPr>
          <a:xfrm>
            <a:off x="4943061" y="3016527"/>
            <a:ext cx="939323" cy="46713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9" name="Google Shape;169;p12"/>
          <p:cNvSpPr txBox="1"/>
          <p:nvPr/>
        </p:nvSpPr>
        <p:spPr>
          <a:xfrm>
            <a:off x="742122" y="5658678"/>
            <a:ext cx="10005391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1" u="none" strike="noStrike" dirty="0">
                <a:solidFill>
                  <a:schemeClr val="tx1"/>
                </a:solidFill>
                <a:sym typeface="Arial"/>
              </a:rPr>
              <a:t>Los invitamos a:</a:t>
            </a:r>
            <a:endParaRPr sz="1400" b="1" i="1" dirty="0">
              <a:solidFill>
                <a:schemeClr val="tx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400" b="1" i="1" u="none" strike="noStrike" dirty="0">
                <a:solidFill>
                  <a:schemeClr val="tx1"/>
                </a:solidFill>
                <a:sym typeface="Arial"/>
              </a:rPr>
              <a:t>Subir una imagen del rostro al perfil </a:t>
            </a:r>
            <a:endParaRPr sz="1400" b="1" i="1" dirty="0">
              <a:solidFill>
                <a:schemeClr val="tx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400" b="1" i="1" u="none" strike="noStrike" dirty="0">
                <a:solidFill>
                  <a:schemeClr val="tx1"/>
                </a:solidFill>
                <a:sym typeface="Arial"/>
              </a:rPr>
              <a:t>Completar en la sección “descripción e intereses”, una breve reseña laboral y alguna actividad que les guste realizar o hobby.</a:t>
            </a:r>
            <a:endParaRPr sz="1400" b="1" i="1" dirty="0">
              <a:solidFill>
                <a:schemeClr val="tx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br>
              <a:rPr lang="es-ES" sz="1800" b="1" i="1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sz="1800" b="1" i="1" dirty="0">
              <a:solidFill>
                <a:schemeClr val="tx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9675812" cy="84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s-ES" sz="20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ACCESO DIRECTO AL CAMPUS ACADÉMICA DESDE EL CELULAR</a:t>
            </a:r>
            <a:endParaRPr sz="2000" b="1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1"/>
          </p:nvPr>
        </p:nvSpPr>
        <p:spPr>
          <a:xfrm>
            <a:off x="839788" y="1731818"/>
            <a:ext cx="5006830" cy="41371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16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Desde la versión Android</a:t>
            </a:r>
            <a:endParaRPr sz="1600" b="0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br>
              <a:rPr lang="es-ES" sz="1600" b="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</a:br>
            <a:r>
              <a:rPr lang="es-ES" sz="16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1.Después de abrir el navegador desde el celular ingresar al campus</a:t>
            </a:r>
            <a:endParaRPr sz="1600" b="0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1600" b="1" i="0" u="sng" strike="noStrike" dirty="0">
                <a:solidFill>
                  <a:srgbClr val="1155C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  <a:hlinkClick r:id="rId3"/>
              </a:rPr>
              <a:t>http://campusacademica.rec.uba.ar/</a:t>
            </a:r>
            <a:endParaRPr sz="1600" b="0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br>
              <a:rPr lang="es-ES" sz="1600" b="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</a:br>
            <a:r>
              <a:rPr lang="es-ES" sz="16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 2. Arriba a la derecha donde están los tres puntos desplegá el menú</a:t>
            </a:r>
            <a:r>
              <a:rPr lang="es-ES" sz="16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.</a:t>
            </a:r>
            <a:endParaRPr sz="16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s-E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6" name="Google Shape;17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9096" y="1528032"/>
            <a:ext cx="3326296" cy="4996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9466" y="1457674"/>
            <a:ext cx="2612507" cy="3184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3" name="Google Shape;18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3835" y="1457674"/>
            <a:ext cx="3835325" cy="2130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4" name="Google Shape;184;p14"/>
          <p:cNvSpPr txBox="1"/>
          <p:nvPr/>
        </p:nvSpPr>
        <p:spPr>
          <a:xfrm>
            <a:off x="6358597" y="894621"/>
            <a:ext cx="4770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s-E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5" name="Google Shape;185;p14"/>
          <p:cNvSpPr txBox="1"/>
          <p:nvPr/>
        </p:nvSpPr>
        <p:spPr>
          <a:xfrm>
            <a:off x="768765" y="894621"/>
            <a:ext cx="532737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3. Vas a ver la siguiente opción</a:t>
            </a: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186" name="Google Shape;186;p14"/>
          <p:cNvSpPr txBox="1"/>
          <p:nvPr/>
        </p:nvSpPr>
        <p:spPr>
          <a:xfrm>
            <a:off x="6611204" y="3998581"/>
            <a:ext cx="5162844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6</a:t>
            </a:r>
            <a:r>
              <a:rPr lang="es-ES" sz="16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. </a:t>
            </a:r>
            <a:r>
              <a:rPr lang="es-ES" sz="1600" b="1" i="0" u="none" strike="noStrik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Seleccioná</a:t>
            </a:r>
            <a:r>
              <a:rPr lang="es-ES" sz="16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“ Agregar ”</a:t>
            </a:r>
            <a:endParaRPr sz="1600" b="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B651CA-35ED-490E-870F-B541024F43BF}"/>
              </a:ext>
            </a:extLst>
          </p:cNvPr>
          <p:cNvSpPr txBox="1"/>
          <p:nvPr/>
        </p:nvSpPr>
        <p:spPr>
          <a:xfrm>
            <a:off x="1163850" y="5304170"/>
            <a:ext cx="4336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es-E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Seleccioná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</a:rPr>
              <a:t> “ Agregar a la pantalla principal”</a:t>
            </a:r>
            <a:endParaRPr lang="es-A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>
            <a:spLocks noGrp="1"/>
          </p:cNvSpPr>
          <p:nvPr>
            <p:ph type="body" idx="1"/>
          </p:nvPr>
        </p:nvSpPr>
        <p:spPr>
          <a:xfrm>
            <a:off x="1195754" y="996950"/>
            <a:ext cx="10585428" cy="142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7500" lnSpcReduction="2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7</a:t>
            </a:r>
            <a:r>
              <a:rPr lang="es-ES" sz="36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. Si vas a la pantalla de inicio/principal vas a encontrar un ícono del campus que te</a:t>
            </a:r>
            <a:endParaRPr sz="3600" b="0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sz="36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llevará directamente al mismo sin necesidad de ingresar al navegador de tu celular.</a:t>
            </a:r>
            <a:endParaRPr sz="3600" b="0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s-ES" b="0" dirty="0"/>
            </a:br>
            <a:endParaRPr dirty="0"/>
          </a:p>
        </p:txBody>
      </p:sp>
      <p:pic>
        <p:nvPicPr>
          <p:cNvPr id="192" name="Google Shape;19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6087" y="2628319"/>
            <a:ext cx="1959734" cy="21557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/>
          <p:nvPr/>
        </p:nvSpPr>
        <p:spPr>
          <a:xfrm>
            <a:off x="938254" y="2154032"/>
            <a:ext cx="5340626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Desde la versión iPhone (IOS)</a:t>
            </a:r>
            <a:endParaRPr sz="18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18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</a:br>
            <a:r>
              <a:rPr lang="es-ES" sz="18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1. Al abrir  Safari y acceder a la web:</a:t>
            </a:r>
          </a:p>
          <a:p>
            <a:r>
              <a:rPr lang="es-ES" sz="1800" b="1" i="0" u="none" strike="noStrike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http://campusacademica.rec.uba.ar/</a:t>
            </a:r>
            <a:endParaRPr lang="es-ES" sz="18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18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</a:br>
            <a:r>
              <a:rPr lang="es-ES" sz="18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2. Tocar en el botón de compartir como figura en la imagen (el icono central de la</a:t>
            </a:r>
            <a:r>
              <a:rPr lang="es-ES" sz="18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sym typeface="Twentieth Century"/>
              </a:rPr>
              <a:t> </a:t>
            </a:r>
            <a:r>
              <a:rPr lang="es-ES" sz="18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barra inferior)</a:t>
            </a:r>
            <a:endParaRPr sz="18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27A83F-694E-4F73-82FC-074F41692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826" y="1366837"/>
            <a:ext cx="3200808" cy="48123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/>
          <p:nvPr/>
        </p:nvSpPr>
        <p:spPr>
          <a:xfrm>
            <a:off x="874645" y="723757"/>
            <a:ext cx="106547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3. Al seleccionar, aparecerá  la siguiente pantalla.  Elegir  " Agregar a  inicio ".</a:t>
            </a:r>
            <a:endParaRPr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wentieth Century"/>
              <a:sym typeface="Twentieth Century"/>
            </a:endParaRPr>
          </a:p>
        </p:txBody>
      </p:sp>
      <p:pic>
        <p:nvPicPr>
          <p:cNvPr id="204" name="Google Shape;2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7105" y="1387130"/>
            <a:ext cx="2409825" cy="2466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5" name="Google Shape;205;p17"/>
          <p:cNvSpPr txBox="1"/>
          <p:nvPr/>
        </p:nvSpPr>
        <p:spPr>
          <a:xfrm>
            <a:off x="874646" y="4147930"/>
            <a:ext cx="10654746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 4. Seleccionar " Agregar ".  En la pantalla de inicio se encontrarán con el siguiente ícono de acceso directo. </a:t>
            </a:r>
            <a:endParaRPr sz="16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06" name="Google Shape;20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7004" y="4831211"/>
            <a:ext cx="1480724" cy="1621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1094875" y="1612224"/>
            <a:ext cx="10132872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C</a:t>
            </a:r>
            <a:r>
              <a:rPr lang="es-ES" sz="1800" b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rear usuario en el Campus Académica si no lo tienen.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800" b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Matricularte en el Aula de coordinación.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Conocer los materiales que se encuentran en el aula de coordinación. 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800" b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Matricularte en las aulas de las materias en las que te inscribiste.</a:t>
            </a:r>
            <a:endParaRPr lang="es-E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800" b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Enviar mensajes, editar el perfil,  recibir el foro novedades y 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</a:rPr>
              <a:t>configurar el acceso directo al celular si lo desean.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800" b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Encontrar y guardar el  material de estudio, recibir el foro novedades, participar en el foro de consultas generales y debates, contactar a las y los docentes de las asignaturas, entregar los trabajos prácticos y 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</a:rPr>
              <a:t> p</a:t>
            </a:r>
            <a:r>
              <a:rPr lang="es-ES" sz="1800" b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articipar en las clases sincrónicas a través de algunas plataformas (zoom y/o </a:t>
            </a:r>
            <a:r>
              <a:rPr lang="es-ES" sz="1800" b="0" u="none" strike="noStrik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meet</a:t>
            </a:r>
            <a:r>
              <a:rPr lang="es-ES" sz="1800" b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).</a:t>
            </a:r>
            <a:endParaRPr sz="1800" b="0" i="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240273C-7D04-4F5B-AA1B-72F974084324}"/>
              </a:ext>
            </a:extLst>
          </p:cNvPr>
          <p:cNvSpPr txBox="1"/>
          <p:nvPr/>
        </p:nvSpPr>
        <p:spPr>
          <a:xfrm>
            <a:off x="1209822" y="576775"/>
            <a:ext cx="9474220" cy="86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En esta guía encontrarás las herramientas tecnológicas para manejarte dentro del campus:</a:t>
            </a:r>
            <a:endParaRPr lang="es-ES" strike="sngStrik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 txBox="1"/>
          <p:nvPr/>
        </p:nvSpPr>
        <p:spPr>
          <a:xfrm>
            <a:off x="1676400" y="1025236"/>
            <a:ext cx="9157855" cy="726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Para las clases sincrónicas por Zoom o </a:t>
            </a:r>
            <a:r>
              <a:rPr lang="es-ES" sz="2000" b="1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Meet</a:t>
            </a:r>
            <a:r>
              <a:rPr lang="es-ES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tener en cuenta: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Descargar Zoom de zoom.us para PC o Celular. Si no lo </a:t>
            </a:r>
            <a:r>
              <a:rPr lang="es-ES" sz="2000" b="1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tenés</a:t>
            </a:r>
            <a:r>
              <a:rPr lang="es-ES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descargado, </a:t>
            </a:r>
            <a:r>
              <a:rPr lang="es-ES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hacer clic acá</a:t>
            </a:r>
            <a:r>
              <a:rPr lang="es-ES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Para utilizar </a:t>
            </a:r>
            <a:r>
              <a:rPr lang="es-ES" sz="2000" b="1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Meet</a:t>
            </a:r>
            <a:r>
              <a:rPr lang="es-ES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es necesario tener una cuenta de correo electrónico en Gmail. Si no </a:t>
            </a:r>
            <a:r>
              <a:rPr lang="es-ES" sz="2000" b="1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tenés</a:t>
            </a:r>
            <a:r>
              <a:rPr lang="es-ES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una cuenta en </a:t>
            </a:r>
            <a:r>
              <a:rPr lang="es-ES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lang="es-ES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mail, </a:t>
            </a:r>
            <a:r>
              <a:rPr lang="es-E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hacer clic acá.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8;p7">
            <a:extLst>
              <a:ext uri="{FF2B5EF4-FFF2-40B4-BE49-F238E27FC236}">
                <a16:creationId xmlns:a16="http://schemas.microsoft.com/office/drawing/2014/main" id="{15381D58-A824-44D9-8A12-070D05FDA2F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black">
          <a:xfrm>
            <a:off x="1634164" y="625642"/>
            <a:ext cx="8326700" cy="1527770"/>
          </a:xfrm>
          <a:prstGeom prst="rect">
            <a:avLst/>
          </a:prstGeom>
          <a:noFill/>
          <a:ln w="31750" cap="sq">
            <a:solidFill>
              <a:schemeClr val="tx1"/>
            </a:solidFill>
            <a:miter lim="800000"/>
          </a:ln>
        </p:spPr>
        <p:txBody>
          <a:bodyPr spcFirstLastPara="1" vert="horz" wrap="square" lIns="91425" tIns="45700" rIns="91425" bIns="4570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3959"/>
              <a:buFont typeface="Arial"/>
              <a:buNone/>
            </a:pPr>
            <a:r>
              <a:rPr lang="es-E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Consulten las recomendaciones y sugerencias sobre el modo de ordenar material de cada asignatura</a:t>
            </a:r>
            <a:endParaRPr lang="es-ES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319BB2-48FC-43A1-923B-971ABEE766E6}"/>
              </a:ext>
            </a:extLst>
          </p:cNvPr>
          <p:cNvSpPr txBox="1"/>
          <p:nvPr/>
        </p:nvSpPr>
        <p:spPr>
          <a:xfrm>
            <a:off x="1634164" y="3284621"/>
            <a:ext cx="8326700" cy="1415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En el Aula de coordinación en la solapa de Información útil para la cursada van a encontrar las </a:t>
            </a:r>
            <a:r>
              <a:rPr lang="es-ES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Recomendaciones para ordenar el material de las asignaturas</a:t>
            </a:r>
            <a:r>
              <a:rPr lang="es-ES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AR" sz="20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0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/>
        </p:nvSpPr>
        <p:spPr>
          <a:xfrm>
            <a:off x="1446226" y="1918146"/>
            <a:ext cx="9793356" cy="346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La frecuencia de las clases e</a:t>
            </a:r>
            <a:r>
              <a:rPr lang="es-ES" b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s semanal.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es-ES" b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os y las docentes les indicarán a través del </a:t>
            </a:r>
            <a:r>
              <a:rPr lang="es-ES" b="1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Foro Novedades</a:t>
            </a:r>
            <a:r>
              <a:rPr lang="es-ES" b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: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Días y horarios de clases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sincrónicas (Zoom o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Meet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es-ES" b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, el recorrido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de la clase con la </a:t>
            </a:r>
            <a:r>
              <a:rPr lang="es-ES" b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lectura del material</a:t>
            </a:r>
            <a:r>
              <a:rPr lang="es-ES" b="0" u="none" strike="noStrike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bibliográfico, actividades individuales y/o grupales, espacios de consulta y reflexión. 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Las</a:t>
            </a:r>
            <a:r>
              <a:rPr lang="es-ES" b="0" u="none" strike="noStrike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actividades o recursos obligatorios( participación en foros, entregas de tareas, participación de cuestionarios) para entregar con tiempos establecidos. 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b="0" u="none" strike="noStrike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Las materias se cursan enteramente en el aula virtual</a:t>
            </a:r>
            <a:r>
              <a:rPr lang="es-ES" sz="2000" b="0" u="none" strike="noStrike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.</a:t>
            </a:r>
            <a:endParaRPr sz="20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Twentieth Century"/>
              <a:sym typeface="Twentieth Century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5B0CF6D-6860-491F-8CC6-51F759801778}"/>
              </a:ext>
            </a:extLst>
          </p:cNvPr>
          <p:cNvSpPr txBox="1"/>
          <p:nvPr/>
        </p:nvSpPr>
        <p:spPr>
          <a:xfrm>
            <a:off x="1155032" y="759565"/>
            <a:ext cx="9329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Las materias varían en su propuesta y van a estar esperando este esquema</a:t>
            </a:r>
            <a:endParaRPr lang="es-A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 idx="4294967295"/>
          </p:nvPr>
        </p:nvSpPr>
        <p:spPr>
          <a:xfrm>
            <a:off x="1814732" y="692150"/>
            <a:ext cx="9636370" cy="89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Twentieth Century"/>
              <a:buNone/>
            </a:pPr>
            <a:br>
              <a:rPr lang="es-ES" sz="2000" b="1" dirty="0"/>
            </a:br>
            <a:br>
              <a:rPr lang="es-ES" sz="2000" dirty="0"/>
            </a:br>
            <a:br>
              <a:rPr lang="es-ES" sz="2000" dirty="0"/>
            </a:br>
            <a:br>
              <a:rPr lang="es-ES" sz="2000" dirty="0"/>
            </a:br>
            <a:br>
              <a:rPr lang="es-ES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PROCEDIMIENTO PARA </a:t>
            </a:r>
            <a:r>
              <a:rPr lang="es-ES" sz="1800" b="1" cap="none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GENERAR</a:t>
            </a:r>
            <a:r>
              <a:rPr lang="es-ES" sz="18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TU USUARIO EN EL CAMPUS ACADÉMICA</a:t>
            </a:r>
            <a:br>
              <a:rPr lang="es-ES" sz="2000" dirty="0"/>
            </a:br>
            <a:br>
              <a:rPr lang="es-ES" sz="2000" dirty="0"/>
            </a:br>
            <a:br>
              <a:rPr lang="es-ES" sz="2000" dirty="0"/>
            </a:br>
            <a:br>
              <a:rPr lang="es-ES" sz="2000" b="1" i="0" u="none" strike="noStrike" dirty="0">
                <a:solidFill>
                  <a:srgbClr val="000000"/>
                </a:solidFill>
              </a:rPr>
            </a:br>
            <a:br>
              <a:rPr lang="es-ES" sz="2000" b="0" dirty="0"/>
            </a:br>
            <a:endParaRPr sz="2000" b="1" dirty="0"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sz="half" idx="4294967295"/>
          </p:nvPr>
        </p:nvSpPr>
        <p:spPr>
          <a:xfrm>
            <a:off x="6482446" y="1849582"/>
            <a:ext cx="5259387" cy="376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1800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Desde tu navegador </a:t>
            </a:r>
            <a:r>
              <a:rPr lang="es-ES" sz="1800" b="0" i="0" u="none" strike="noStrik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ingresá</a:t>
            </a:r>
            <a:r>
              <a:rPr lang="es-ES" sz="1800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al siguiente  enlace:  </a:t>
            </a:r>
            <a:r>
              <a:rPr lang="es-ES" sz="1800" b="1" i="0" u="sng" strike="noStrike" dirty="0">
                <a:solidFill>
                  <a:srgbClr val="1155C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  <a:hlinkClick r:id="rId3"/>
              </a:rPr>
              <a:t>http://campusacademica.rec.uba.ar</a:t>
            </a:r>
            <a:br>
              <a:rPr lang="es-ES" sz="1800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</a:br>
            <a:r>
              <a:rPr lang="es-ES" sz="1800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 la izquierda de la pantalla te encontrarás con este recuadro. </a:t>
            </a:r>
            <a:br>
              <a:rPr lang="es-ES" sz="1800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</a:b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8713" y="1849582"/>
            <a:ext cx="3738790" cy="41165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F30F887-E05E-47DB-BC88-85EC7F69E1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52864" y="2203635"/>
            <a:ext cx="3693496" cy="43007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4A85329-7949-496D-9E5B-35CD265A02F8}"/>
              </a:ext>
            </a:extLst>
          </p:cNvPr>
          <p:cNvSpPr txBox="1"/>
          <p:nvPr/>
        </p:nvSpPr>
        <p:spPr>
          <a:xfrm>
            <a:off x="2308485" y="1154243"/>
            <a:ext cx="757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SI NO TENÉS CUENTA CREADA</a:t>
            </a:r>
            <a:endParaRPr lang="es-AR" sz="2400" b="1" dirty="0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6D0329A3-880C-4C98-8369-AEF7F255C158}"/>
              </a:ext>
            </a:extLst>
          </p:cNvPr>
          <p:cNvSpPr/>
          <p:nvPr/>
        </p:nvSpPr>
        <p:spPr>
          <a:xfrm>
            <a:off x="3699612" y="5703757"/>
            <a:ext cx="1964617" cy="202367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Globo: línea doblada con barra de énfasis 11">
            <a:extLst>
              <a:ext uri="{FF2B5EF4-FFF2-40B4-BE49-F238E27FC236}">
                <a16:creationId xmlns:a16="http://schemas.microsoft.com/office/drawing/2014/main" id="{9EC78200-FAEE-4F26-A6D1-DE59AA90C4E8}"/>
              </a:ext>
            </a:extLst>
          </p:cNvPr>
          <p:cNvSpPr/>
          <p:nvPr/>
        </p:nvSpPr>
        <p:spPr>
          <a:xfrm>
            <a:off x="7185019" y="2253859"/>
            <a:ext cx="4212236" cy="430075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9693"/>
              <a:gd name="adj6" fmla="val -363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CO,,</a:t>
            </a:r>
            <a:r>
              <a:rPr lang="es-ES" dirty="0" err="1"/>
              <a:t>cc</a:t>
            </a:r>
            <a:endParaRPr lang="es-AR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AD3D329-B9D4-4ED3-A8FD-713F17DC022A}"/>
              </a:ext>
            </a:extLst>
          </p:cNvPr>
          <p:cNvSpPr txBox="1"/>
          <p:nvPr/>
        </p:nvSpPr>
        <p:spPr>
          <a:xfrm>
            <a:off x="7185019" y="2153412"/>
            <a:ext cx="4212236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/>
              <a:t>Completá</a:t>
            </a:r>
            <a:r>
              <a:rPr lang="es-ES" sz="2000" dirty="0"/>
              <a:t> todos los campos y luego haces clic en “crear cuenta”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/>
              <a:t>Recordá</a:t>
            </a:r>
            <a:r>
              <a:rPr lang="es-ES" sz="2000" dirty="0"/>
              <a:t> y </a:t>
            </a:r>
            <a:r>
              <a:rPr lang="es-ES" sz="2000" dirty="0" err="1"/>
              <a:t>tomá</a:t>
            </a:r>
            <a:r>
              <a:rPr lang="es-ES" sz="2000" dirty="0"/>
              <a:t> nota de la contraseña. Deberás recordarla cada vez que quieras ingresar al campus. Te sugerimos utilizar el DNI para usuario y contraseña.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Para terminar este proceso, recibirás un correo electrónico a la cuenta que pusiste de referencia.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Para confirmar tu </a:t>
            </a:r>
            <a:r>
              <a:rPr lang="es-ES" sz="2000" dirty="0" err="1"/>
              <a:t>ususario</a:t>
            </a:r>
            <a:r>
              <a:rPr lang="es-ES" sz="2000" dirty="0"/>
              <a:t>,  </a:t>
            </a:r>
            <a:r>
              <a:rPr lang="es-ES" sz="2000" dirty="0" err="1"/>
              <a:t>accedé</a:t>
            </a:r>
            <a:r>
              <a:rPr lang="es-ES" sz="2000" dirty="0"/>
              <a:t> a ese correo y </a:t>
            </a:r>
            <a:r>
              <a:rPr lang="es-ES" sz="2000" dirty="0" err="1"/>
              <a:t>hacé</a:t>
            </a:r>
            <a:r>
              <a:rPr lang="es-ES" sz="2000" dirty="0"/>
              <a:t> clic sobre el enlace que encuentres. Ese enlace te llevará directo al campus.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2223716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D49427-30B9-4D52-8BDD-BCE1F417F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77" y="2111086"/>
            <a:ext cx="6142317" cy="43133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C6C4FC7-6B45-47BB-AEDA-E9C6EE3DD08A}"/>
              </a:ext>
            </a:extLst>
          </p:cNvPr>
          <p:cNvSpPr txBox="1"/>
          <p:nvPr/>
        </p:nvSpPr>
        <p:spPr>
          <a:xfrm>
            <a:off x="1224643" y="457200"/>
            <a:ext cx="9127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Una vez que accediste a la Plataforma</a:t>
            </a:r>
            <a:endParaRPr lang="es-A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DAF7095B-ADBD-4F68-BEDC-45CBC2EB6DD5}"/>
              </a:ext>
            </a:extLst>
          </p:cNvPr>
          <p:cNvCxnSpPr>
            <a:cxnSpLocks/>
          </p:cNvCxnSpPr>
          <p:nvPr/>
        </p:nvCxnSpPr>
        <p:spPr>
          <a:xfrm flipV="1">
            <a:off x="1990087" y="4267775"/>
            <a:ext cx="6104238" cy="2001796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E2AC7C4B-6453-4F1A-82F9-AFCDF6E2FF9B}"/>
              </a:ext>
            </a:extLst>
          </p:cNvPr>
          <p:cNvSpPr/>
          <p:nvPr/>
        </p:nvSpPr>
        <p:spPr>
          <a:xfrm>
            <a:off x="7684438" y="2348373"/>
            <a:ext cx="3422822" cy="181334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Al hacer clic en </a:t>
            </a:r>
            <a:r>
              <a:rPr lang="es-ES" b="1" dirty="0"/>
              <a:t>Todos los cursos </a:t>
            </a:r>
            <a:r>
              <a:rPr lang="es-ES" dirty="0"/>
              <a:t>encontrarás la carpeta llamada </a:t>
            </a:r>
            <a:r>
              <a:rPr lang="es-ES" b="1" dirty="0"/>
              <a:t>TAGU</a:t>
            </a:r>
            <a:endParaRPr lang="es-AR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26D99FE-DE61-4353-BECA-693E4B01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834" y="4486488"/>
            <a:ext cx="1934274" cy="20960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08AAD4B-905B-45F4-AC1F-C6D8F5850F56}"/>
              </a:ext>
            </a:extLst>
          </p:cNvPr>
          <p:cNvSpPr txBox="1"/>
          <p:nvPr/>
        </p:nvSpPr>
        <p:spPr>
          <a:xfrm>
            <a:off x="832078" y="1323474"/>
            <a:ext cx="881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En la sección </a:t>
            </a: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</a:rPr>
              <a:t>Mis cursos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, vas a encontrar </a:t>
            </a: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</a:rPr>
              <a:t>Todos los cursos</a:t>
            </a:r>
            <a:endParaRPr lang="es-A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5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302B23-7C9E-44FF-B907-259E0BE23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2" y="1959429"/>
            <a:ext cx="6540350" cy="39379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lobo: línea doblada con barra de énfasis 6">
            <a:extLst>
              <a:ext uri="{FF2B5EF4-FFF2-40B4-BE49-F238E27FC236}">
                <a16:creationId xmlns:a16="http://schemas.microsoft.com/office/drawing/2014/main" id="{B19689AC-0358-4B6F-8F64-A55C66259F80}"/>
              </a:ext>
            </a:extLst>
          </p:cNvPr>
          <p:cNvSpPr/>
          <p:nvPr/>
        </p:nvSpPr>
        <p:spPr>
          <a:xfrm>
            <a:off x="7919357" y="3088854"/>
            <a:ext cx="3542520" cy="171171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9835"/>
              <a:gd name="adj6" fmla="val -1400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La barra superior te indica en qué lugar te </a:t>
            </a:r>
            <a:r>
              <a:rPr lang="es-E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encontrás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y a dónde </a:t>
            </a:r>
            <a:r>
              <a:rPr lang="es-E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podés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ir. </a:t>
            </a:r>
            <a:endParaRPr lang="es-A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7A8F32D-1BC1-49D3-88E3-B55AD4B90678}"/>
              </a:ext>
            </a:extLst>
          </p:cNvPr>
          <p:cNvSpPr txBox="1"/>
          <p:nvPr/>
        </p:nvSpPr>
        <p:spPr>
          <a:xfrm>
            <a:off x="1061356" y="506186"/>
            <a:ext cx="10091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Una vez que accediste a la Plataforma</a:t>
            </a:r>
            <a:endParaRPr lang="es-A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8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1163782" y="585216"/>
            <a:ext cx="9580418" cy="838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9"/>
              <a:buFont typeface="Arial"/>
              <a:buNone/>
            </a:pPr>
            <a:br>
              <a:rPr lang="es-ES" sz="3959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200" b="1" i="0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PROCEDIMIENTO PARA  MATRICULARTE EN EL AULA COORDINACIÓN ACADÉMICA</a:t>
            </a:r>
            <a:br>
              <a:rPr lang="es-ES" sz="3959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500" dirty="0"/>
          </a:p>
        </p:txBody>
      </p:sp>
      <p:sp>
        <p:nvSpPr>
          <p:cNvPr id="129" name="Google Shape;129;p7"/>
          <p:cNvSpPr txBox="1">
            <a:spLocks noGrp="1"/>
          </p:cNvSpPr>
          <p:nvPr>
            <p:ph type="body" idx="4294967295"/>
          </p:nvPr>
        </p:nvSpPr>
        <p:spPr>
          <a:xfrm>
            <a:off x="1163782" y="1497013"/>
            <a:ext cx="9580418" cy="422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2000" b="1" i="0" u="none" strike="noStrike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</a:t>
            </a:r>
          </a:p>
          <a:p>
            <a:pPr marL="9144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2000" b="1" i="0" u="none" strike="noStrike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s-ES" sz="2000" b="1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Primer paso: </a:t>
            </a:r>
            <a:r>
              <a:rPr lang="es-ES" sz="2000" b="1" i="0" u="none" strike="noStrike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</a:t>
            </a:r>
            <a:r>
              <a:rPr lang="es-ES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</a:t>
            </a:r>
            <a:r>
              <a:rPr lang="es-ES" sz="2000" i="0" u="none" strike="noStrike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ntrar a la Carpeta TAGU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b="0" i="0" u="none" strike="noStrike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br>
              <a:rPr lang="es-ES" sz="1900" b="0" dirty="0"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sz="1900" b="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900" i="0" u="none" strike="noStrike" dirty="0">
              <a:solidFill>
                <a:srgbClr val="2121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900" b="1" dirty="0">
              <a:solidFill>
                <a:srgbClr val="2121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900" b="1" i="0" u="none" strike="noStrike" dirty="0">
              <a:solidFill>
                <a:srgbClr val="2121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900" b="1" i="0" u="none" strike="noStrike" dirty="0">
              <a:solidFill>
                <a:srgbClr val="2121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900" b="1" dirty="0">
              <a:solidFill>
                <a:srgbClr val="2121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900" b="1" i="0" u="none" strike="noStrike" dirty="0">
              <a:solidFill>
                <a:srgbClr val="2121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br>
              <a:rPr lang="es-ES" b="0" dirty="0"/>
            </a:br>
            <a:endParaRPr sz="1800" b="1" i="0" u="none" strike="noStrike"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9015" y="2508571"/>
            <a:ext cx="6265834" cy="3021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que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1935</TotalTime>
  <Words>1396</Words>
  <Application>Microsoft Office PowerPoint</Application>
  <PresentationFormat>Panorámica</PresentationFormat>
  <Paragraphs>135</Paragraphs>
  <Slides>31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Gill Sans MT</vt:lpstr>
      <vt:lpstr>Noto Sans Symbols</vt:lpstr>
      <vt:lpstr>Twentieth Century</vt:lpstr>
      <vt:lpstr>Verdana</vt:lpstr>
      <vt:lpstr>Wingdings</vt:lpstr>
      <vt:lpstr>Paquete</vt:lpstr>
      <vt:lpstr>Presentación de PowerPoint</vt:lpstr>
      <vt:lpstr>GUIA DEL CAMPUS PARA ESTUDIANTES INGRESANTES DE TAGU</vt:lpstr>
      <vt:lpstr>Presentación de PowerPoint</vt:lpstr>
      <vt:lpstr>Presentación de PowerPoint</vt:lpstr>
      <vt:lpstr>     PROCEDIMIENTO PARA GENERAR TU USUARIO EN EL CAMPUS ACADÉMICA     </vt:lpstr>
      <vt:lpstr>Presentación de PowerPoint</vt:lpstr>
      <vt:lpstr>Presentación de PowerPoint</vt:lpstr>
      <vt:lpstr>Presentación de PowerPoint</vt:lpstr>
      <vt:lpstr> PROCEDIMIENTO PARA  MATRICULARTE EN EL AULA COORDINACIÓN ACADÉMICA </vt:lpstr>
      <vt:lpstr>Presentación de PowerPoint</vt:lpstr>
      <vt:lpstr>PROCEDIMIENTO PARA  MATRICULARTE EN EL AULA COORDINACIÓN ACADÉMICA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PROCEDIMIENTO PARA  MATRICULARTE EN el aula de cada MATERIA a la que te inscribiste</vt:lpstr>
      <vt:lpstr> </vt:lpstr>
      <vt:lpstr>Presentación de PowerPoint</vt:lpstr>
      <vt:lpstr>Presentación de PowerPoint</vt:lpstr>
      <vt:lpstr>Presentación de PowerPoint</vt:lpstr>
      <vt:lpstr>Presentación de PowerPoint</vt:lpstr>
      <vt:lpstr>CÓMO VAN A VER LAS PROPUESTAS Y ACTIVIDADES EN EL CAMPUS</vt:lpstr>
      <vt:lpstr>  PARA EDITAR EL PERFIL</vt:lpstr>
      <vt:lpstr>ACCESO DIRECTO AL CAMPUS ACADÉMICA DESDE EL CELULAR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Consulten las recomendaciones y sugerencias sobre el modo de ordenar material de cada asignatura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150</cp:revision>
  <dcterms:created xsi:type="dcterms:W3CDTF">2020-08-23T18:44:41Z</dcterms:created>
  <dcterms:modified xsi:type="dcterms:W3CDTF">2021-03-09T19:41:30Z</dcterms:modified>
</cp:coreProperties>
</file>