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1" r:id="rId3"/>
    <p:sldId id="258" r:id="rId4"/>
    <p:sldId id="300" r:id="rId5"/>
    <p:sldId id="257" r:id="rId6"/>
    <p:sldId id="298" r:id="rId7"/>
    <p:sldId id="261" r:id="rId8"/>
    <p:sldId id="270" r:id="rId9"/>
    <p:sldId id="296" r:id="rId10"/>
    <p:sldId id="271" r:id="rId11"/>
    <p:sldId id="273" r:id="rId12"/>
    <p:sldId id="299" r:id="rId13"/>
    <p:sldId id="276" r:id="rId14"/>
    <p:sldId id="297" r:id="rId15"/>
    <p:sldId id="304" r:id="rId16"/>
    <p:sldId id="305" r:id="rId17"/>
    <p:sldId id="268" r:id="rId18"/>
    <p:sldId id="269" r:id="rId19"/>
    <p:sldId id="301" r:id="rId20"/>
    <p:sldId id="302" r:id="rId21"/>
    <p:sldId id="272" r:id="rId22"/>
    <p:sldId id="303" r:id="rId2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959C89-C148-4CC0-9B1D-28F17CBA77E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D34C89-8391-4967-92C3-0A3B58619E9D}">
      <dgm:prSet/>
      <dgm:spPr/>
      <dgm:t>
        <a:bodyPr/>
        <a:lstStyle/>
        <a:p>
          <a:r>
            <a:rPr lang="es-ES"/>
            <a:t>El Proyecto es un plan de trabajo que tiene como misión la de prever, orientar y preparar bien el camino de lo que se va a hacer.</a:t>
          </a:r>
          <a:endParaRPr lang="en-US"/>
        </a:p>
      </dgm:t>
    </dgm:pt>
    <dgm:pt modelId="{B945CDF6-3CF4-4908-93AF-DE6D900FD5C0}" type="parTrans" cxnId="{F26006E8-DCDB-4A6B-8A45-A2A298DB1891}">
      <dgm:prSet/>
      <dgm:spPr/>
      <dgm:t>
        <a:bodyPr/>
        <a:lstStyle/>
        <a:p>
          <a:endParaRPr lang="en-US"/>
        </a:p>
      </dgm:t>
    </dgm:pt>
    <dgm:pt modelId="{2201CCAF-1A60-4335-8345-6C61FA9EDAFC}" type="sibTrans" cxnId="{F26006E8-DCDB-4A6B-8A45-A2A298DB1891}">
      <dgm:prSet/>
      <dgm:spPr/>
      <dgm:t>
        <a:bodyPr/>
        <a:lstStyle/>
        <a:p>
          <a:endParaRPr lang="en-US"/>
        </a:p>
      </dgm:t>
    </dgm:pt>
    <dgm:pt modelId="{ED9AD8FE-145D-4B72-ADB6-1358AC55282B}">
      <dgm:prSet/>
      <dgm:spPr/>
      <dgm:t>
        <a:bodyPr/>
        <a:lstStyle/>
        <a:p>
          <a:r>
            <a:rPr lang="es-ES"/>
            <a:t>Un proyecto es un avance anticipado de las acciones a realizar para conseguir unos determinados objetivos.</a:t>
          </a:r>
          <a:endParaRPr lang="en-US"/>
        </a:p>
      </dgm:t>
    </dgm:pt>
    <dgm:pt modelId="{F706436F-5F21-4B82-8365-7B9B7C1BC254}" type="parTrans" cxnId="{0362BA2A-C752-4BF7-A6F0-715044E39C65}">
      <dgm:prSet/>
      <dgm:spPr/>
      <dgm:t>
        <a:bodyPr/>
        <a:lstStyle/>
        <a:p>
          <a:endParaRPr lang="en-US"/>
        </a:p>
      </dgm:t>
    </dgm:pt>
    <dgm:pt modelId="{99C02FF7-4602-4A28-BA61-D1062237017A}" type="sibTrans" cxnId="{0362BA2A-C752-4BF7-A6F0-715044E39C65}">
      <dgm:prSet/>
      <dgm:spPr/>
      <dgm:t>
        <a:bodyPr/>
        <a:lstStyle/>
        <a:p>
          <a:endParaRPr lang="en-US"/>
        </a:p>
      </dgm:t>
    </dgm:pt>
    <dgm:pt modelId="{0EFFF324-D11D-4BDF-90B0-901FD1C815F3}" type="pres">
      <dgm:prSet presAssocID="{73959C89-C148-4CC0-9B1D-28F17CBA77E5}" presName="linear" presStyleCnt="0">
        <dgm:presLayoutVars>
          <dgm:animLvl val="lvl"/>
          <dgm:resizeHandles val="exact"/>
        </dgm:presLayoutVars>
      </dgm:prSet>
      <dgm:spPr/>
    </dgm:pt>
    <dgm:pt modelId="{F97B9A53-9731-40A6-9CF6-AE2D29DFC01B}" type="pres">
      <dgm:prSet presAssocID="{BDD34C89-8391-4967-92C3-0A3B58619E9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3527CFD-AC7A-41E5-8D52-0DA36F4D17B6}" type="pres">
      <dgm:prSet presAssocID="{2201CCAF-1A60-4335-8345-6C61FA9EDAFC}" presName="spacer" presStyleCnt="0"/>
      <dgm:spPr/>
    </dgm:pt>
    <dgm:pt modelId="{E68E7335-089C-455D-9FEE-252CEE56F472}" type="pres">
      <dgm:prSet presAssocID="{ED9AD8FE-145D-4B72-ADB6-1358AC55282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8A5A09-A72E-4382-8248-907DED8302EE}" type="presOf" srcId="{ED9AD8FE-145D-4B72-ADB6-1358AC55282B}" destId="{E68E7335-089C-455D-9FEE-252CEE56F472}" srcOrd="0" destOrd="0" presId="urn:microsoft.com/office/officeart/2005/8/layout/vList2"/>
    <dgm:cxn modelId="{0362BA2A-C752-4BF7-A6F0-715044E39C65}" srcId="{73959C89-C148-4CC0-9B1D-28F17CBA77E5}" destId="{ED9AD8FE-145D-4B72-ADB6-1358AC55282B}" srcOrd="1" destOrd="0" parTransId="{F706436F-5F21-4B82-8365-7B9B7C1BC254}" sibTransId="{99C02FF7-4602-4A28-BA61-D1062237017A}"/>
    <dgm:cxn modelId="{63EE54BE-86FB-4D12-8E75-690742B87EB4}" type="presOf" srcId="{73959C89-C148-4CC0-9B1D-28F17CBA77E5}" destId="{0EFFF324-D11D-4BDF-90B0-901FD1C815F3}" srcOrd="0" destOrd="0" presId="urn:microsoft.com/office/officeart/2005/8/layout/vList2"/>
    <dgm:cxn modelId="{4784CDD5-1206-4A68-9FEE-217CD65E0D44}" type="presOf" srcId="{BDD34C89-8391-4967-92C3-0A3B58619E9D}" destId="{F97B9A53-9731-40A6-9CF6-AE2D29DFC01B}" srcOrd="0" destOrd="0" presId="urn:microsoft.com/office/officeart/2005/8/layout/vList2"/>
    <dgm:cxn modelId="{F26006E8-DCDB-4A6B-8A45-A2A298DB1891}" srcId="{73959C89-C148-4CC0-9B1D-28F17CBA77E5}" destId="{BDD34C89-8391-4967-92C3-0A3B58619E9D}" srcOrd="0" destOrd="0" parTransId="{B945CDF6-3CF4-4908-93AF-DE6D900FD5C0}" sibTransId="{2201CCAF-1A60-4335-8345-6C61FA9EDAFC}"/>
    <dgm:cxn modelId="{829F816B-A0A3-4844-8E75-241EFFC52616}" type="presParOf" srcId="{0EFFF324-D11D-4BDF-90B0-901FD1C815F3}" destId="{F97B9A53-9731-40A6-9CF6-AE2D29DFC01B}" srcOrd="0" destOrd="0" presId="urn:microsoft.com/office/officeart/2005/8/layout/vList2"/>
    <dgm:cxn modelId="{34791342-CC49-4900-92AB-C82706EAFFE2}" type="presParOf" srcId="{0EFFF324-D11D-4BDF-90B0-901FD1C815F3}" destId="{B3527CFD-AC7A-41E5-8D52-0DA36F4D17B6}" srcOrd="1" destOrd="0" presId="urn:microsoft.com/office/officeart/2005/8/layout/vList2"/>
    <dgm:cxn modelId="{1BFB7B9B-AFEC-4DB6-804D-BCFADD0BB2D4}" type="presParOf" srcId="{0EFFF324-D11D-4BDF-90B0-901FD1C815F3}" destId="{E68E7335-089C-455D-9FEE-252CEE56F47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B9A53-9731-40A6-9CF6-AE2D29DFC01B}">
      <dsp:nvSpPr>
        <dsp:cNvPr id="0" name=""/>
        <dsp:cNvSpPr/>
      </dsp:nvSpPr>
      <dsp:spPr>
        <a:xfrm>
          <a:off x="0" y="349613"/>
          <a:ext cx="6263640" cy="23552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/>
            <a:t>El Proyecto es un plan de trabajo que tiene como misión la de prever, orientar y preparar bien el camino de lo que se va a hacer.</a:t>
          </a:r>
          <a:endParaRPr lang="en-US" sz="3300" kern="1200"/>
        </a:p>
      </dsp:txBody>
      <dsp:txXfrm>
        <a:off x="114972" y="464585"/>
        <a:ext cx="6033696" cy="2125266"/>
      </dsp:txXfrm>
    </dsp:sp>
    <dsp:sp modelId="{E68E7335-089C-455D-9FEE-252CEE56F472}">
      <dsp:nvSpPr>
        <dsp:cNvPr id="0" name=""/>
        <dsp:cNvSpPr/>
      </dsp:nvSpPr>
      <dsp:spPr>
        <a:xfrm>
          <a:off x="0" y="2799863"/>
          <a:ext cx="6263640" cy="23552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/>
            <a:t>Un proyecto es un avance anticipado de las acciones a realizar para conseguir unos determinados objetivos.</a:t>
          </a:r>
          <a:endParaRPr lang="en-US" sz="3300" kern="1200"/>
        </a:p>
      </dsp:txBody>
      <dsp:txXfrm>
        <a:off x="114972" y="2914835"/>
        <a:ext cx="6033696" cy="212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CCB8F-26FF-4376-87DC-2032167CA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AE36BD-64AE-4B9E-8213-9AE038CEF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C86C19-5A68-46DD-8F3A-EFDCFF45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44F52A-D5A1-44D8-843E-1AE90C3C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1CB932-2CFF-415D-A584-CB4B7BEC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351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31547-95A0-4195-BE4A-7B56ECFA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473FCB-D7CB-4CF9-9711-1CD36890C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122B34-C79D-4E5E-8602-7106CB80E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F10C53-D2EC-4249-B038-91DA60DF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DDA0BC-E45B-41BD-AD45-2CEC7AE2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59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4EBC37-7704-4884-8E11-5D167E070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0EE502-0032-4879-A450-D24F797CA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95C17E-A8B4-4BF3-8991-DE6F02E8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135DDD-C121-47C2-999F-078E26EE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C39413-1138-4E45-916E-E290EA58C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433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2946C-2B3C-40C7-9482-FBD7CE35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8333C5-2BD9-4218-8BFD-2C7E2D9E7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B87A52-0FD0-47C2-8C8F-9504A4B2D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43395A-C4C8-445A-8143-55595002E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601199-A7A4-42FE-80E8-A911A49C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655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A2DB3-8008-4F5B-9465-9857A6C2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6E48A8-1628-474E-B684-6D73B168A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0F2E70-DC65-435A-9C26-D393C52A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0EA8CD-B7D6-4825-90F4-4E36EF1E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1B3E28-1B51-4158-B459-C91FF3F0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194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E3EED-99F7-43EB-86A6-43DD5C3C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3B2690-D04E-4C0C-A9FD-2690ECBDD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C34B93-4B19-49AA-93C7-D62CB2EC6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B694EC-BC82-4A9B-AAD7-65E1AABC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3CDB53-4061-49B2-B456-0E71CFFD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B43E1A-C1DE-4872-869F-685AE4D1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124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02B0E-D06D-4176-B1FA-6AF9EA568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B2429A-EA66-40B6-B9C2-977BE7F5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0C3856-FC55-4297-806F-962A5B3DA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D029FA-E78D-4AB7-A5FA-2E2490A61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77C7F2-1202-4F0E-AFD5-02B0554EE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C080C7-5713-49AE-B69A-56C71B84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98DE62-1F6E-47D7-A37B-1B26723E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0B417D-117C-4E76-87AF-B08242A1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16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ED100-C5C2-4085-96DA-39C8E346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EF715A-74B5-417A-9869-B6265D82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A797753-6649-44F0-81DA-B31BF28A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420920-B285-4FD4-B8E0-721290D08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521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61D80E-58EF-451C-8A3B-B7D451EB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4D043C-81FC-41EF-8A65-BF946423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713C12-16FC-4A7F-A81E-6D69FABE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093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3D991-73B6-4DB1-A0B3-B95BD593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5050BB-CFEE-42B6-9A7E-E12749065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D24BDC-B382-4B13-88C7-37FE87056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90E1D2-7F49-4D1B-B206-B1359AE5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E7297C-160C-4708-93D2-CF0F7FC3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59915C-7AAD-48F5-B254-E6059584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49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76654E-C15A-4EAF-937D-E9A1829CD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3EC828-9EFC-439B-A65B-41DA00C2E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7D98C4-35D7-4CDC-87EF-B9FE30B38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DC1828-2D3E-414A-A570-168288D2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249857-B5DE-4987-AF7D-F85F71B4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1C024E-403D-44CC-B56D-5EE9C2AD0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6567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34AF5A-D766-4198-A336-2132B6AD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52E785-1245-42D5-AD7F-6E8C5B346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296FDC-5839-494F-AB1C-A1F6C4FC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F97F8-4A1B-4EA2-8D32-16110D01DF6C}" type="datetimeFigureOut">
              <a:rPr lang="es-AR" smtClean="0"/>
              <a:t>4/10/2023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F9BBE7-2672-4E3E-B09D-E56784C3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D75D8-973C-4073-86EE-60466BA17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60290-9779-4353-964F-3FC516DD0D1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887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ondo de espacio de trabajo">
            <a:extLst>
              <a:ext uri="{FF2B5EF4-FFF2-40B4-BE49-F238E27FC236}">
                <a16:creationId xmlns:a16="http://schemas.microsoft.com/office/drawing/2014/main" id="{F400D61C-E688-45B6-B02A-2C7C6ADA37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70" r="-1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200"/>
              <a:t>Taller de Practicas Profesionalizantes I</a:t>
            </a:r>
          </a:p>
          <a:p>
            <a:pPr>
              <a:buNone/>
            </a:pPr>
            <a:endParaRPr lang="es-AR" sz="2200"/>
          </a:p>
          <a:p>
            <a:pPr>
              <a:buNone/>
            </a:pPr>
            <a:r>
              <a:rPr lang="es-AR" sz="2200"/>
              <a:t>Prof. Stella Maris Zaba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772" name="Rectangle 7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3" name="Oval 7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69" name="1 Título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OBJETIVOS ESPECÍFICOS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770" name="2 Marcador de contenido"/>
          <p:cNvSpPr>
            <a:spLocks noGrp="1"/>
          </p:cNvSpPr>
          <p:nvPr>
            <p:ph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Complementan la realización del objetivo general, mediante la determinación de actividades principales o temas de análisis inherentes a la consecución de la meta u objetivo general.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7" name="1 Título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EJEMPLOS DE OBJ. ESPECÍFICOS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2 Marcador de contenido"/>
          <p:cNvSpPr>
            <a:spLocks noGrp="1"/>
          </p:cNvSpPr>
          <p:nvPr>
            <p:ph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Favorecer la comunicación entre dos áreas de la unidad académica a través de dispositivos específicos.</a:t>
            </a:r>
          </a:p>
          <a:p>
            <a:r>
              <a:rPr lang="en-US"/>
              <a:t>Capacitar al personal en las tareas del sector para que cumplan mas eficazmente sus roles y funciones.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br>
              <a:rPr lang="es-AR">
                <a:solidFill>
                  <a:srgbClr val="FFFFFF"/>
                </a:solidFill>
              </a:rPr>
            </a:br>
            <a:r>
              <a:rPr lang="es-AR">
                <a:solidFill>
                  <a:srgbClr val="FFFFFF"/>
                </a:solidFill>
              </a:rPr>
              <a:t>REDACCIÓN DE LOS OBJETIVOS</a:t>
            </a:r>
            <a:br>
              <a:rPr lang="es-AR">
                <a:solidFill>
                  <a:srgbClr val="FFFFFF"/>
                </a:solidFill>
              </a:rPr>
            </a:br>
            <a:endParaRPr lang="es-AR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s-AR" dirty="0"/>
              <a:t>En los enunciados que expresen nuestros objetivos, siempre escribir como primera palabra un verbo en infinitivo, es decir aquellos con terminaciones --</a:t>
            </a:r>
            <a:r>
              <a:rPr lang="es-AR" dirty="0" err="1"/>
              <a:t>ar</a:t>
            </a:r>
            <a:r>
              <a:rPr lang="es-AR" dirty="0"/>
              <a:t>, --</a:t>
            </a:r>
            <a:r>
              <a:rPr lang="es-AR" dirty="0" err="1"/>
              <a:t>er</a:t>
            </a:r>
            <a:r>
              <a:rPr lang="es-AR" dirty="0"/>
              <a:t>, --ir.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1" name="1 Título"/>
          <p:cNvSpPr>
            <a:spLocks noGrp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METAS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2" name="2 Marcador de contenido"/>
          <p:cNvSpPr>
            <a:spLocks noGrp="1"/>
          </p:cNvSpPr>
          <p:nvPr>
            <p:ph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AR" i="1" dirty="0"/>
              <a:t>Hace referencia al factor cuánto, cuando y como (calidad)</a:t>
            </a:r>
          </a:p>
          <a:p>
            <a:r>
              <a:rPr lang="es-AR" i="1" dirty="0"/>
              <a:t>Permiten delimitar numéricamente o porcentualmente la solución del problema, de manera que los objetivos lleguen a ser medibles.</a:t>
            </a:r>
          </a:p>
          <a:p>
            <a:r>
              <a:rPr lang="es-AR" i="1" dirty="0"/>
              <a:t>Permiten determinar el nivel y composición de los insumos, las actividades que se necesitan emprender y la forma en que se realizaran esas actividades.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METAS</a:t>
            </a:r>
            <a:endParaRPr lang="es-AR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AR" dirty="0"/>
              <a:t>Además de especificar qué queremos lograr (objetivos), también debemos precisar cuánto queremos producir, cuándo queremos hacerlo y de qué calidad.</a:t>
            </a:r>
          </a:p>
          <a:p>
            <a:r>
              <a:rPr lang="es-AR" dirty="0"/>
              <a:t>Por lo tanto, el establecimiento de metas (una para cada objetivo específico) nos aporta información relevante para monitorear y evaluar nuestro proyecto fijando metas que nos indiquen cuándo, cuánto y de qué calidad deben ser los productos y servicios que generemos.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30B2-526B-1E9B-8DE3-121E57402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es-AR" dirty="0"/>
              <a:t>Consigna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D9337D-46F5-EC4E-5F43-26A4BE87D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120"/>
            <a:ext cx="10515600" cy="508984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9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Estimadas/os alumnas/os,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9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nuevo espacio es para abrir el tema “Finalidad, objetivos y metas”.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9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Repasemos. Un proyecto tiene un objetivo general que apunta a resolver su problema central. También tiene objetivos específicos que apuntan a resolver las “causas raíz”, y cuyo cumplimiento permitirá a su vez cumplir el objetivo general. Por su parte, la finalidad es un objetivo de orden superior al que el proyecto </a:t>
            </a:r>
            <a:r>
              <a:rPr lang="es-AR" sz="2900" i="1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contribuye</a:t>
            </a:r>
            <a:r>
              <a:rPr lang="es-AR" sz="29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pero que por sí sólo no lograría cumplir (no está completamente dentro de su alcance). Por último, recordemos que una meta es la cuantificación y emplazamiento de un objetivo. Está bien visto que se expresan en infinitivo. Un buen objetivo responde a la pregunta “para qué”.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9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tienen que hacer?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9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Tomen la última versión corregida y actualizada de sus árboles de problema (aunque difiera parcial o totalmente de aquella que corregimos en su oportunidad) e inserten los objetivos en las tarjetas problemas, a continuación de estos y entre paréntesis. Forma sugerida: </a:t>
            </a:r>
          </a:p>
          <a:p>
            <a:pPr>
              <a:lnSpc>
                <a:spcPct val="150000"/>
              </a:lnSpc>
            </a:pPr>
            <a:r>
              <a:rPr lang="es-AR" sz="2900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 En esta consigna deberán redactar cuatro tipos de componentes de un proyecto los cuales deben guardar una estrecha coherencia entre sí. Detengámonos en cada uno: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50967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FCB476A7-B556-A699-CE39-0D3ED91D7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512760"/>
            <a:ext cx="11020213" cy="5940384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1" i="0" u="none" strike="noStrike" cap="none" normalizeH="0" baseline="0">
                <a:ln>
                  <a:noFill/>
                </a:ln>
                <a:effectLst/>
              </a:rPr>
              <a:t>1. Finalidad: </a:t>
            </a:r>
            <a:endParaRPr kumimoji="0" lang="en-US" altLang="es-AR" sz="12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La finalidad refiere al sentido más general que persigue el proyecto como horizonte a lograr. La finalidad no puede ser alcanzada como resultado directo del proyecto, sino que existe una relación mediada entre el proyecto y la finalidad (se espera que tras haber desarrollado exitosamente el proyecto, podamos aproximarnos hacia el cumplimiento de la finalidad).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1" i="0" u="none" strike="noStrike" cap="none" normalizeH="0" baseline="0">
                <a:ln>
                  <a:noFill/>
                </a:ln>
                <a:effectLst/>
              </a:rPr>
              <a:t>2. Objetivo general: </a:t>
            </a:r>
            <a:endParaRPr kumimoji="0" lang="en-US" altLang="es-AR" sz="12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Cada proyecto debe tener un único objetivo general que, a diferencia de la finalidad, éste si se puede alcanzar siempre que la gestión del proyecto sea exitosa.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Puede advertirse que, a diferencia de la finalidad, está a nuestro alcance la creación de productos o servicios que me permitan cumplir el objetivo general ya que, si ofrezco un curso de formación docente, estos mejorarán su metodología de enseñanza.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1" i="0" u="none" strike="noStrike" cap="none" normalizeH="0" baseline="0">
                <a:ln>
                  <a:noFill/>
                </a:ln>
                <a:effectLst/>
              </a:rPr>
              <a:t>3. Objetivos específicos: </a:t>
            </a:r>
            <a:endParaRPr kumimoji="0" lang="en-US" altLang="es-AR" sz="12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En estrecha relación con el objetivo general, los objetivos específicos pueden concebirse como prerrequisitos que debo cumplir para alcanzar el objetivo general. En otras palabras, suponen un nivel mayor de concreción y especificidad.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Asimismo, es importante señalar que los objetivos específicos deben presentarse de manera secuenciada.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Entonces, debo ordenar los objetivos específicos de modo que respeten dicha secuencia temporal.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1" i="0" u="none" strike="noStrike" cap="none" normalizeH="0" baseline="0">
                <a:ln>
                  <a:noFill/>
                </a:ln>
                <a:effectLst/>
              </a:rPr>
              <a:t>4.Metas </a:t>
            </a:r>
            <a:endParaRPr kumimoji="0" lang="en-US" altLang="es-AR" sz="12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Además de especificar qué queremos lograr (objetivos), también debemos precisar cuánto queremos producir, cuándo queremos hacerlo y de qué calidad.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A modo de ejemplo no es lo mismo ofrecer un curso a 10 docentes o a 5.000 (indicador de cantidad) ni tampoco es indistinto ofertar ese mismo curso todos los cuatrimestres o una vez cada dos años (indicador de tiempo). En igual sentido, no es lo mismo que el dictado del curso esté a cargo de especialistas en la enseñanza de la matemática que a cargo de docentes del área de historia (indicador de calidad).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Por lo tanto, el establecimiento de metas (una para cada objetivo específico) nos aporta información relevante para monitorear y evaluar nuestro proyecto fijando metas que nos indiquen cuándo, cuánto y de qué calidad deben ser los productos y servicios que generemos. 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Nombre de archivo: Para organizarnos, el nombre de archivo debe ser "Apellido - consigna 6 - v0" (Por ej.: Zaba - consigna 6 – v0). El documento debe estar en formato .doc o docx (no suban pdf).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1" i="0" u="none" strike="noStrike" cap="none" normalizeH="0" baseline="0">
                <a:ln>
                  <a:noFill/>
                </a:ln>
                <a:effectLst/>
              </a:rPr>
              <a:t>Errores comunes para estar atentos y evitarlos:</a:t>
            </a:r>
            <a:endParaRPr kumimoji="0" lang="en-US" altLang="es-AR" sz="12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La finalidad, objetivos y metas no deben ser excesivamente largos. Alcanza con formularlos en una única oración clara y concisa.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AR" sz="1200" b="0" i="0" u="none" strike="noStrike" cap="none" normalizeH="0" baseline="0">
                <a:ln>
                  <a:noFill/>
                </a:ln>
                <a:effectLst/>
              </a:rPr>
              <a:t>Las metas para que estén redactadas de forma correcta deben incluir los tres tipos de indicadores (cantidad, calidad y tiempo). De lo contrario, aportarán información incompleta para su posterior monitoreo y evaluación.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AR" sz="12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41" name="Isosceles Triangle 32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Isosceles Triangle 34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ocimiento Anotar Escoger Reunir Citar Identificar Recopilar Clasificar Indicar Seleccionar Combinar Informar Señalar Ad...">
            <a:extLst>
              <a:ext uri="{FF2B5EF4-FFF2-40B4-BE49-F238E27FC236}">
                <a16:creationId xmlns:a16="http://schemas.microsoft.com/office/drawing/2014/main" id="{3779D11D-9EA5-44F3-A074-00B879260C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3" y="508674"/>
            <a:ext cx="8697433" cy="562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72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mprensión Colocar Especificar Interpretar Combinar Explicar Justificar Comentar Exponer Modificar Comprender Formular Or...">
            <a:extLst>
              <a:ext uri="{FF2B5EF4-FFF2-40B4-BE49-F238E27FC236}">
                <a16:creationId xmlns:a16="http://schemas.microsoft.com/office/drawing/2014/main" id="{C972CF79-2F36-400E-B903-6109F116FE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186" y="494289"/>
            <a:ext cx="7825894" cy="586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76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licación Actuar Diagramar Experimentar Adoptar Dramatizar Explicar Afianzar Efectuar Localizar Afirmar Ejecutar Obtener ...">
            <a:extLst>
              <a:ext uri="{FF2B5EF4-FFF2-40B4-BE49-F238E27FC236}">
                <a16:creationId xmlns:a16="http://schemas.microsoft.com/office/drawing/2014/main" id="{015C25AC-FBE5-4B54-AE41-BA1F2BCB0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652" y="435935"/>
            <a:ext cx="7585850" cy="568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26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6544" y="1911096"/>
            <a:ext cx="8055864" cy="2076651"/>
          </a:xfrm>
        </p:spPr>
        <p:txBody>
          <a:bodyPr anchor="b">
            <a:normAutofit/>
          </a:bodyPr>
          <a:lstStyle/>
          <a:p>
            <a:r>
              <a:rPr lang="es-AR" sz="6600">
                <a:solidFill>
                  <a:srgbClr val="FFFFFF"/>
                </a:solidFill>
              </a:rPr>
              <a:t>Finalidad, Objetivos y Metas del proyecto</a:t>
            </a:r>
            <a:endParaRPr lang="es-ES_tradnl" sz="6600">
              <a:solidFill>
                <a:srgbClr val="FFFFFF"/>
              </a:solidFill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27832" y="4353507"/>
            <a:ext cx="5733288" cy="932688"/>
          </a:xfrm>
        </p:spPr>
        <p:txBody>
          <a:bodyPr>
            <a:normAutofit/>
          </a:bodyPr>
          <a:lstStyle/>
          <a:p>
            <a:r>
              <a:rPr lang="es-AR">
                <a:solidFill>
                  <a:srgbClr val="FFFFFF"/>
                </a:solidFill>
              </a:rPr>
              <a:t>2022</a:t>
            </a: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7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nálisis Agrupar Construir Diseñar Analizar Contrastar Distinguir Asociar Crear Establecer Calcular Debatir Estudiar Catal...">
            <a:extLst>
              <a:ext uri="{FF2B5EF4-FFF2-40B4-BE49-F238E27FC236}">
                <a16:creationId xmlns:a16="http://schemas.microsoft.com/office/drawing/2014/main" id="{C5F9831B-3D1B-4FD3-ABE4-6AFA247173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778" y="728580"/>
            <a:ext cx="7592399" cy="569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590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íntesis Elaborar Inferir Proponer Establecer Integrar Reconstruir Exponer Narrar Redactar Fabricar Organizar Reestructura...">
            <a:extLst>
              <a:ext uri="{FF2B5EF4-FFF2-40B4-BE49-F238E27FC236}">
                <a16:creationId xmlns:a16="http://schemas.microsoft.com/office/drawing/2014/main" id="{6B95330D-1365-4A28-AFF9-537A5B948B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779" y="414511"/>
            <a:ext cx="7284053" cy="546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05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17D84334-95D2-45C9-AC15-D633FB0A5A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900" y="754911"/>
            <a:ext cx="6827184" cy="512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91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24741" y="620392"/>
            <a:ext cx="3808268" cy="55046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¿El proyecto y los objetivos?</a:t>
            </a:r>
            <a:endParaRPr lang="en-US" sz="60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364" name="2 Marcador de contenido">
            <a:extLst>
              <a:ext uri="{FF2B5EF4-FFF2-40B4-BE49-F238E27FC236}">
                <a16:creationId xmlns:a16="http://schemas.microsoft.com/office/drawing/2014/main" id="{FA78D206-B471-4FEE-A9FD-B19E3C630E8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7511320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4D938A4-397D-4F8D-ADFF-E916F0E8C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918EF5-212E-4158-BE9E-79A9AA173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944" y="365125"/>
            <a:ext cx="5393360" cy="1325563"/>
          </a:xfrm>
        </p:spPr>
        <p:txBody>
          <a:bodyPr>
            <a:normAutofit/>
          </a:bodyPr>
          <a:lstStyle/>
          <a:p>
            <a:r>
              <a:rPr lang="es-AR" dirty="0"/>
              <a:t>Importancia de los objetivos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036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61ABFD-DE05-41FD-A6B7-6D40196C1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5036" y="1026771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áfico 4" descr="Contorno de rosto de anjo contorno">
            <a:extLst>
              <a:ext uri="{FF2B5EF4-FFF2-40B4-BE49-F238E27FC236}">
                <a16:creationId xmlns:a16="http://schemas.microsoft.com/office/drawing/2014/main" id="{A0C5D0D8-AB87-40EC-83AE-0B1AC963F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0036" y="1109670"/>
            <a:ext cx="2482114" cy="2482114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356045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37614" y="2755933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F646DF8-223D-47DD-95B1-F2654229E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Gráfico 6" descr="Contorno de rosto irritado con relleno sólido">
            <a:extLst>
              <a:ext uri="{FF2B5EF4-FFF2-40B4-BE49-F238E27FC236}">
                <a16:creationId xmlns:a16="http://schemas.microsoft.com/office/drawing/2014/main" id="{19E1C9AA-23DA-42FF-BA50-F038D34A50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22326" y="4626194"/>
            <a:ext cx="2066062" cy="2066062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6F94F4-9753-4FB8-8FE6-A8210786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943" y="1825625"/>
            <a:ext cx="5393361" cy="4351338"/>
          </a:xfrm>
        </p:spPr>
        <p:txBody>
          <a:bodyPr>
            <a:normAutofit/>
          </a:bodyPr>
          <a:lstStyle/>
          <a:p>
            <a:r>
              <a:rPr lang="es-AR" dirty="0"/>
              <a:t>Serán nuestra guia y ruta de las actividades a realizar, por lo que dan direccionalidad al proyecto</a:t>
            </a:r>
          </a:p>
          <a:p>
            <a:r>
              <a:rPr lang="es-AR" dirty="0"/>
              <a:t>Con base en los objetivos se realiza la evaluación del éxito o fracaso del proyecto </a:t>
            </a: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53204" y="402001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3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 vert="horz" lIns="0" tIns="45720" rIns="0" bIns="0" rtlCol="0">
            <a:normAutofit/>
          </a:bodyPr>
          <a:lstStyle/>
          <a:p>
            <a:r>
              <a:rPr lang="es-EC">
                <a:solidFill>
                  <a:srgbClr val="FFFFFF"/>
                </a:solidFill>
              </a:rPr>
              <a:t>Finalidad </a:t>
            </a:r>
          </a:p>
        </p:txBody>
      </p:sp>
      <p:sp>
        <p:nvSpPr>
          <p:cNvPr id="74" name="Arc 73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s-AR" sz="2400"/>
              <a:t>La finalidad refiere al sentido más general que persigue el proyecto como horizonte a lograr. La finalidad no puede ser alcanzada como resultado directo del proyecto, sino que existe una relación mediada entre el proyecto y la finalidad (se espera que tras haber desarrollado exitosamente el proyecto, podamos aproximarnos hacia el cumplimiento de la finalidad).</a:t>
            </a:r>
          </a:p>
          <a:p>
            <a:endParaRPr lang="es-AR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82241" cy="1325563"/>
          </a:xfrm>
        </p:spPr>
        <p:txBody>
          <a:bodyPr>
            <a:normAutofit/>
          </a:bodyPr>
          <a:lstStyle/>
          <a:p>
            <a:r>
              <a:rPr lang="es-AR" dirty="0"/>
              <a:t>¿Qué son los objetivos?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s-AR" sz="2400" dirty="0"/>
              <a:t>Los objetivos son los resultados deseados que se esperan alcanzar con la ejecución de las actividades que integran un proyecto, empresa o entidad.</a:t>
            </a:r>
          </a:p>
          <a:p>
            <a:r>
              <a:rPr lang="es-AR" sz="2400" dirty="0"/>
              <a:t>CARACTERÍSTICAS DE LOS OBJETIVOS</a:t>
            </a:r>
          </a:p>
          <a:p>
            <a:r>
              <a:rPr lang="es-AR" sz="2400" dirty="0"/>
              <a:t>• Medibles o cuantificables. </a:t>
            </a:r>
          </a:p>
          <a:p>
            <a:r>
              <a:rPr lang="es-AR" sz="2400" dirty="0"/>
              <a:t>• Realista. </a:t>
            </a:r>
          </a:p>
          <a:p>
            <a:r>
              <a:rPr lang="es-AR" sz="2400" dirty="0"/>
              <a:t>• Limitados en el tiempo. </a:t>
            </a:r>
          </a:p>
          <a:p>
            <a:r>
              <a:rPr lang="es-AR" sz="2400" dirty="0"/>
              <a:t>• Realizables. </a:t>
            </a:r>
          </a:p>
          <a:p>
            <a:r>
              <a:rPr lang="es-AR" sz="2400" dirty="0"/>
              <a:t>• Precisos.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1 Título"/>
          <p:cNvSpPr>
            <a:spLocks noGrp="1"/>
          </p:cNvSpPr>
          <p:nvPr>
            <p:ph type="title" idx="4294967295"/>
          </p:nvPr>
        </p:nvSpPr>
        <p:spPr>
          <a:xfrm>
            <a:off x="956826" y="1112969"/>
            <a:ext cx="3937298" cy="41660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 objetivo general 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554" name="2 Marcador de contenido"/>
          <p:cNvSpPr>
            <a:spLocks noGrp="1"/>
          </p:cNvSpPr>
          <p:nvPr>
            <p:ph idx="4294967295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s-AR" dirty="0"/>
              <a:t>Cada proyecto debe tener un único objetivo general que, a diferencia de la finalidad, éste si se puede alcanzar siempre que la gestión del proyecto sea exitosa.</a:t>
            </a:r>
          </a:p>
          <a:p>
            <a:r>
              <a:rPr lang="es-AR" dirty="0"/>
              <a:t>Es lo que se espera del proyecto. No siempre es medible.</a:t>
            </a:r>
          </a:p>
          <a:p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1" name="1 Título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5558489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OBJETIVO GENERAL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722" name="2 Marcador de contenido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Relacionado directamente con la solución del problema.</a:t>
            </a:r>
          </a:p>
          <a:p>
            <a:r>
              <a:rPr lang="en-US" sz="2200"/>
              <a:t>Un proyecto social es de acción por lo tanto el objetivo general debe incluir verbos.</a:t>
            </a:r>
          </a:p>
          <a:p>
            <a:r>
              <a:rPr lang="en-US" sz="2200"/>
              <a:t>PARTES DE UN OBJETIVO GENERAL</a:t>
            </a:r>
          </a:p>
          <a:p>
            <a:r>
              <a:rPr lang="en-US" sz="2200"/>
              <a:t>Verbo de acción</a:t>
            </a:r>
          </a:p>
          <a:p>
            <a:r>
              <a:rPr lang="en-US" sz="2200"/>
              <a:t>Dirigido a…..</a:t>
            </a:r>
          </a:p>
          <a:p>
            <a:r>
              <a:rPr lang="en-US" sz="2200"/>
              <a:t>Cómo o mediante qué….</a:t>
            </a:r>
          </a:p>
          <a:p>
            <a:r>
              <a:rPr lang="en-US" sz="2200"/>
              <a:t>Ubicación del proyecto o lugar a desarrollarse.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Block Arc 76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Arc 84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OBJETIVOS ESPECÍFICOS</a:t>
            </a:r>
            <a:endParaRPr lang="es-AR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s-AR" dirty="0"/>
              <a:t>En estrecha relación con el objetivo general, los objetivos específicos pueden concebirse como prerrequisitos que debo cumplir para alcanzar el objetivo general. En otras palabras, suponen un nivel mayor de concreción y especificidad.</a:t>
            </a:r>
          </a:p>
          <a:p>
            <a:r>
              <a:rPr lang="es-AR" dirty="0"/>
              <a:t>Nivel de detalle mayor y complementarios con el general. </a:t>
            </a:r>
          </a:p>
          <a:p>
            <a:r>
              <a:rPr lang="es-AR" dirty="0"/>
              <a:t>Pueden ser metas parciales</a:t>
            </a:r>
          </a:p>
          <a:p>
            <a:endParaRPr lang="es-AR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1311</Words>
  <Application>Microsoft Office PowerPoint</Application>
  <PresentationFormat>Panorámica</PresentationFormat>
  <Paragraphs>77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Abadi</vt:lpstr>
      <vt:lpstr>Arial</vt:lpstr>
      <vt:lpstr>Calibri</vt:lpstr>
      <vt:lpstr>Calibri Light</vt:lpstr>
      <vt:lpstr>Tema de Office</vt:lpstr>
      <vt:lpstr>Presentación de PowerPoint</vt:lpstr>
      <vt:lpstr>Finalidad, Objetivos y Metas del proyecto</vt:lpstr>
      <vt:lpstr>¿El proyecto y los objetivos?</vt:lpstr>
      <vt:lpstr>Importancia de los objetivos</vt:lpstr>
      <vt:lpstr>Finalidad </vt:lpstr>
      <vt:lpstr>¿Qué son los objetivos?</vt:lpstr>
      <vt:lpstr>El objetivo general </vt:lpstr>
      <vt:lpstr>OBJETIVO GENERAL</vt:lpstr>
      <vt:lpstr>OBJETIVOS ESPECÍFICOS</vt:lpstr>
      <vt:lpstr>OBJETIVOS ESPECÍFICOS</vt:lpstr>
      <vt:lpstr>EJEMPLOS DE OBJ. ESPECÍFICOS</vt:lpstr>
      <vt:lpstr> REDACCIÓN DE LOS OBJETIVOS </vt:lpstr>
      <vt:lpstr>METAS</vt:lpstr>
      <vt:lpstr>METAS</vt:lpstr>
      <vt:lpstr>Consigna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Stella Maris Zaba</dc:creator>
  <cp:lastModifiedBy>UNSO2</cp:lastModifiedBy>
  <cp:revision>7</cp:revision>
  <dcterms:created xsi:type="dcterms:W3CDTF">2021-10-06T22:46:35Z</dcterms:created>
  <dcterms:modified xsi:type="dcterms:W3CDTF">2023-10-04T14:21:08Z</dcterms:modified>
</cp:coreProperties>
</file>