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0" r:id="rId3"/>
    <p:sldId id="269" r:id="rId4"/>
    <p:sldId id="264" r:id="rId5"/>
    <p:sldId id="261" r:id="rId6"/>
    <p:sldId id="263" r:id="rId7"/>
    <p:sldId id="265" r:id="rId8"/>
    <p:sldId id="267" r:id="rId9"/>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5F3E8-96E4-4A14-B19B-007F473D8E99}" type="datetimeFigureOut">
              <a:rPr lang="es-AR" smtClean="0"/>
              <a:t>26/9/2022</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A76A1-DBE4-4031-9D1C-762315875293}" type="slidenum">
              <a:rPr lang="es-AR" smtClean="0"/>
              <a:t>‹Nº›</a:t>
            </a:fld>
            <a:endParaRPr lang="es-AR"/>
          </a:p>
        </p:txBody>
      </p:sp>
    </p:spTree>
    <p:extLst>
      <p:ext uri="{BB962C8B-B14F-4D97-AF65-F5344CB8AC3E}">
        <p14:creationId xmlns:p14="http://schemas.microsoft.com/office/powerpoint/2010/main" val="78156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8" name="Google Shape;19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100">
              <a:latin typeface="Arial"/>
              <a:ea typeface="Arial"/>
              <a:cs typeface="Arial"/>
              <a:sym typeface="Arial"/>
            </a:endParaRPr>
          </a:p>
        </p:txBody>
      </p:sp>
    </p:spTree>
    <p:extLst>
      <p:ext uri="{BB962C8B-B14F-4D97-AF65-F5344CB8AC3E}">
        <p14:creationId xmlns:p14="http://schemas.microsoft.com/office/powerpoint/2010/main" val="154657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26/9/2022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28558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26/9/2022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63190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26/9/2022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18726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5"/>
        <p:cNvGrpSpPr/>
        <p:nvPr/>
      </p:nvGrpSpPr>
      <p:grpSpPr>
        <a:xfrm>
          <a:off x="0" y="0"/>
          <a:ext cx="0" cy="0"/>
          <a:chOff x="0" y="0"/>
          <a:chExt cx="0" cy="0"/>
        </a:xfrm>
      </p:grpSpPr>
      <p:sp>
        <p:nvSpPr>
          <p:cNvPr id="16" name="Google Shape;16;p15"/>
          <p:cNvSpPr/>
          <p:nvPr/>
        </p:nvSpPr>
        <p:spPr>
          <a:xfrm>
            <a:off x="10058401" y="876300"/>
            <a:ext cx="1733551" cy="577851"/>
          </a:xfrm>
          <a:prstGeom prst="triangle">
            <a:avLst>
              <a:gd name="adj" fmla="val 32426"/>
            </a:avLst>
          </a:prstGeom>
          <a:solidFill>
            <a:srgbClr val="263248"/>
          </a:solidFill>
          <a:ln>
            <a:noFill/>
          </a:ln>
        </p:spPr>
        <p:txBody>
          <a:bodyPr spcFirstLastPara="1" wrap="square" lIns="121900" tIns="121900" rIns="121900" bIns="121900"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nvGrpSpPr>
          <p:cNvPr id="17" name="Google Shape;17;p15"/>
          <p:cNvGrpSpPr/>
          <p:nvPr/>
        </p:nvGrpSpPr>
        <p:grpSpPr>
          <a:xfrm>
            <a:off x="0" y="-8467"/>
            <a:ext cx="11548533" cy="6866467"/>
            <a:chOff x="0" y="-7088"/>
            <a:chExt cx="8661398" cy="5150588"/>
          </a:xfrm>
        </p:grpSpPr>
        <p:sp>
          <p:nvSpPr>
            <p:cNvPr id="18" name="Google Shape;18;p15"/>
            <p:cNvSpPr/>
            <p:nvPr/>
          </p:nvSpPr>
          <p:spPr>
            <a:xfrm>
              <a:off x="0" y="-737"/>
              <a:ext cx="3524249" cy="5144237"/>
            </a:xfrm>
            <a:prstGeom prst="rect">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19" name="Google Shape;19;p15"/>
            <p:cNvSpPr/>
            <p:nvPr/>
          </p:nvSpPr>
          <p:spPr>
            <a:xfrm rot="10800000" flipH="1">
              <a:off x="3517899" y="-7088"/>
              <a:ext cx="5143499" cy="5144237"/>
            </a:xfrm>
            <a:prstGeom prst="rtTriangle">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0" name="Google Shape;20;p15"/>
          <p:cNvGrpSpPr/>
          <p:nvPr/>
        </p:nvGrpSpPr>
        <p:grpSpPr>
          <a:xfrm rot="10800000" flipH="1">
            <a:off x="0" y="1454151"/>
            <a:ext cx="11810999" cy="3949700"/>
            <a:chOff x="-8178042" y="-4493254"/>
            <a:chExt cx="19508069" cy="6522736"/>
          </a:xfrm>
        </p:grpSpPr>
        <p:sp>
          <p:nvSpPr>
            <p:cNvPr id="21" name="Google Shape;21;p15"/>
            <p:cNvSpPr/>
            <p:nvPr/>
          </p:nvSpPr>
          <p:spPr>
            <a:xfrm>
              <a:off x="-8178042" y="-4493254"/>
              <a:ext cx="12966924" cy="6522736"/>
            </a:xfrm>
            <a:prstGeom prst="rect">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sp>
          <p:nvSpPr>
            <p:cNvPr id="22" name="Google Shape;22;p15"/>
            <p:cNvSpPr/>
            <p:nvPr/>
          </p:nvSpPr>
          <p:spPr>
            <a:xfrm>
              <a:off x="4806361" y="-4493254"/>
              <a:ext cx="6523666" cy="6522736"/>
            </a:xfrm>
            <a:prstGeom prst="rtTriangle">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3" name="Google Shape;23;p15"/>
          <p:cNvGrpSpPr/>
          <p:nvPr/>
        </p:nvGrpSpPr>
        <p:grpSpPr>
          <a:xfrm>
            <a:off x="4902200" y="5704418"/>
            <a:ext cx="7308851" cy="577849"/>
            <a:chOff x="5582265" y="4646738"/>
            <a:chExt cx="5480829" cy="432996"/>
          </a:xfrm>
        </p:grpSpPr>
        <p:sp>
          <p:nvSpPr>
            <p:cNvPr id="24" name="Google Shape;24;p15"/>
            <p:cNvSpPr/>
            <p:nvPr/>
          </p:nvSpPr>
          <p:spPr>
            <a:xfrm rot="10800000">
              <a:off x="5582265" y="4948091"/>
              <a:ext cx="393642" cy="131643"/>
            </a:xfrm>
            <a:prstGeom prst="triangle">
              <a:avLst>
                <a:gd name="adj" fmla="val 32426"/>
              </a:avLst>
            </a:prstGeom>
            <a:solidFill>
              <a:srgbClr val="D26F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nvGrpSpPr>
            <p:cNvPr id="25" name="Google Shape;25;p15"/>
            <p:cNvGrpSpPr/>
            <p:nvPr/>
          </p:nvGrpSpPr>
          <p:grpSpPr>
            <a:xfrm flipH="1">
              <a:off x="5585440" y="4646738"/>
              <a:ext cx="5477654" cy="304525"/>
              <a:chOff x="-24158755" y="330075"/>
              <a:chExt cx="30567270" cy="1699361"/>
            </a:xfrm>
          </p:grpSpPr>
          <p:sp>
            <p:nvSpPr>
              <p:cNvPr id="26" name="Google Shape;26;p15"/>
              <p:cNvSpPr/>
              <p:nvPr/>
            </p:nvSpPr>
            <p:spPr>
              <a:xfrm>
                <a:off x="-24158755" y="330075"/>
                <a:ext cx="28910912" cy="1699361"/>
              </a:xfrm>
              <a:prstGeom prst="rect">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27" name="Google Shape;27;p15"/>
              <p:cNvSpPr/>
              <p:nvPr/>
            </p:nvSpPr>
            <p:spPr>
              <a:xfrm>
                <a:off x="4707873" y="330075"/>
                <a:ext cx="1700642" cy="1699361"/>
              </a:xfrm>
              <a:prstGeom prst="rtTriangle">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grpSp>
      <p:sp>
        <p:nvSpPr>
          <p:cNvPr id="28" name="Google Shape;28;p15"/>
          <p:cNvSpPr txBox="1">
            <a:spLocks noGrp="1"/>
          </p:cNvSpPr>
          <p:nvPr>
            <p:ph type="ctrTitle"/>
          </p:nvPr>
        </p:nvSpPr>
        <p:spPr>
          <a:xfrm>
            <a:off x="914400" y="1454333"/>
            <a:ext cx="7157200" cy="3949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800"/>
              <a:buFont typeface="Calibri"/>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Tree>
    <p:extLst>
      <p:ext uri="{BB962C8B-B14F-4D97-AF65-F5344CB8AC3E}">
        <p14:creationId xmlns:p14="http://schemas.microsoft.com/office/powerpoint/2010/main" val="263862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26/9/2022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97567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C6B7A86-3E85-4FB8-B7EB-30085989A802}" type="datetimeFigureOut">
              <a:rPr lang="es-AR" smtClean="0"/>
              <a:t>26/9/2022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75353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AC6B7A86-3E85-4FB8-B7EB-30085989A802}" type="datetimeFigureOut">
              <a:rPr lang="es-AR" smtClean="0"/>
              <a:t>26/9/2022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04943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AC6B7A86-3E85-4FB8-B7EB-30085989A802}" type="datetimeFigureOut">
              <a:rPr lang="es-AR" smtClean="0"/>
              <a:t>26/9/2022</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2018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AC6B7A86-3E85-4FB8-B7EB-30085989A802}" type="datetimeFigureOut">
              <a:rPr lang="es-AR" smtClean="0"/>
              <a:t>26/9/2022</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6755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C6B7A86-3E85-4FB8-B7EB-30085989A802}" type="datetimeFigureOut">
              <a:rPr lang="es-AR" smtClean="0"/>
              <a:t>26/9/2022</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41394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26/9/2022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8732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26/9/2022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9546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B7A86-3E85-4FB8-B7EB-30085989A802}" type="datetimeFigureOut">
              <a:rPr lang="es-AR" smtClean="0"/>
              <a:t>26/9/2022</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2FA53-40C4-4875-9690-7387E3805A5A}" type="slidenum">
              <a:rPr lang="es-AR" smtClean="0"/>
              <a:t>‹Nº›</a:t>
            </a:fld>
            <a:endParaRPr lang="es-AR"/>
          </a:p>
        </p:txBody>
      </p:sp>
    </p:spTree>
    <p:extLst>
      <p:ext uri="{BB962C8B-B14F-4D97-AF65-F5344CB8AC3E}">
        <p14:creationId xmlns:p14="http://schemas.microsoft.com/office/powerpoint/2010/main" val="182504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
          <p:cNvSpPr txBox="1">
            <a:spLocks noGrp="1"/>
          </p:cNvSpPr>
          <p:nvPr>
            <p:ph type="ctrTitle"/>
          </p:nvPr>
        </p:nvSpPr>
        <p:spPr>
          <a:xfrm>
            <a:off x="285751" y="1619251"/>
            <a:ext cx="6923941" cy="3333749"/>
          </a:xfrm>
          <a:prstGeom prst="rect">
            <a:avLst/>
          </a:prstGeom>
          <a:noFill/>
          <a:ln>
            <a:noFill/>
          </a:ln>
        </p:spPr>
        <p:txBody>
          <a:bodyPr spcFirstLastPara="1" wrap="square" lIns="91425" tIns="45700" rIns="91425" bIns="45700" anchor="ctr" anchorCtr="0">
            <a:normAutofit/>
          </a:bodyPr>
          <a:lstStyle/>
          <a:p>
            <a:pPr lvl="0">
              <a:buClr>
                <a:srgbClr val="FFFFFF"/>
              </a:buClr>
            </a:pPr>
            <a:r>
              <a:rPr lang="es-AR" sz="3200" b="1" dirty="0" smtClean="0">
                <a:solidFill>
                  <a:srgbClr val="FFFFFF"/>
                </a:solidFill>
                <a:latin typeface="Calibri"/>
                <a:ea typeface="Calibri"/>
                <a:cs typeface="Calibri"/>
                <a:sym typeface="Calibri"/>
              </a:rPr>
              <a:t>PP3: Desarrollo e implementación de proyectos.</a:t>
            </a:r>
            <a:br>
              <a:rPr lang="es-AR" sz="3200" b="1" dirty="0" smtClean="0">
                <a:solidFill>
                  <a:srgbClr val="FFFFFF"/>
                </a:solidFill>
                <a:latin typeface="Calibri"/>
                <a:ea typeface="Calibri"/>
                <a:cs typeface="Calibri"/>
                <a:sym typeface="Calibri"/>
              </a:rPr>
            </a:br>
            <a:r>
              <a:rPr lang="es-AR" sz="3200" b="1" i="1" dirty="0" smtClean="0">
                <a:solidFill>
                  <a:srgbClr val="FFFFFF"/>
                </a:solidFill>
                <a:latin typeface="Calibri"/>
                <a:ea typeface="Calibri"/>
                <a:cs typeface="Calibri"/>
                <a:sym typeface="Calibri"/>
              </a:rPr>
              <a:t/>
            </a:r>
            <a:br>
              <a:rPr lang="es-AR" sz="3200" b="1" i="1" dirty="0" smtClean="0">
                <a:solidFill>
                  <a:srgbClr val="FFFFFF"/>
                </a:solidFill>
                <a:latin typeface="Calibri"/>
                <a:ea typeface="Calibri"/>
                <a:cs typeface="Calibri"/>
                <a:sym typeface="Calibri"/>
              </a:rPr>
            </a:br>
            <a:r>
              <a:rPr lang="es-AR" sz="3200" b="1" i="1" smtClean="0">
                <a:solidFill>
                  <a:srgbClr val="FFFFFF"/>
                </a:solidFill>
              </a:rPr>
              <a:t>Clase Nº4: </a:t>
            </a:r>
            <a:r>
              <a:rPr lang="es-ES" sz="3200" b="1" i="1" dirty="0">
                <a:solidFill>
                  <a:srgbClr val="FFFFFF"/>
                </a:solidFill>
              </a:rPr>
              <a:t>Selección de técnicas </a:t>
            </a:r>
            <a:r>
              <a:rPr lang="es-ES" sz="3200" b="1" i="1" dirty="0" smtClean="0">
                <a:solidFill>
                  <a:srgbClr val="FFFFFF"/>
                </a:solidFill>
              </a:rPr>
              <a:t>para medir la evolución de los indicadores</a:t>
            </a:r>
            <a:endParaRPr sz="3200" i="1" dirty="0"/>
          </a:p>
        </p:txBody>
      </p:sp>
      <p:sp>
        <p:nvSpPr>
          <p:cNvPr id="201" name="Google Shape;201;p1"/>
          <p:cNvSpPr/>
          <p:nvPr/>
        </p:nvSpPr>
        <p:spPr>
          <a:xfrm>
            <a:off x="5190260" y="5658943"/>
            <a:ext cx="7001740" cy="461665"/>
          </a:xfrm>
          <a:prstGeom prst="rect">
            <a:avLst/>
          </a:prstGeom>
          <a:noFill/>
          <a:ln>
            <a:noFill/>
          </a:ln>
        </p:spPr>
        <p:txBody>
          <a:bodyPr spcFirstLastPara="1" wrap="square" lIns="91425" tIns="45700" rIns="91425" bIns="45700" anchor="t" anchorCtr="0">
            <a:spAutoFit/>
          </a:bodyPr>
          <a:lstStyle/>
          <a:p>
            <a:pPr lvl="0" algn="ctr"/>
            <a:r>
              <a:rPr lang="es-AR" sz="2400" b="1" dirty="0">
                <a:solidFill>
                  <a:srgbClr val="F2F2F2"/>
                </a:solidFill>
                <a:ea typeface="Calibri"/>
                <a:cs typeface="Calibri"/>
                <a:sym typeface="Calibri"/>
              </a:rPr>
              <a:t>Prof. </a:t>
            </a:r>
            <a:r>
              <a:rPr lang="es-AR" sz="2400" b="1">
                <a:solidFill>
                  <a:srgbClr val="F2F2F2"/>
                </a:solidFill>
                <a:ea typeface="Calibri"/>
                <a:cs typeface="Calibri"/>
                <a:sym typeface="Calibri"/>
              </a:rPr>
              <a:t>Brian Fuksman</a:t>
            </a:r>
            <a:endParaRPr lang="es-AR" sz="2400" dirty="0"/>
          </a:p>
        </p:txBody>
      </p:sp>
    </p:spTree>
    <p:extLst>
      <p:ext uri="{BB962C8B-B14F-4D97-AF65-F5344CB8AC3E}">
        <p14:creationId xmlns:p14="http://schemas.microsoft.com/office/powerpoint/2010/main" val="2379812763"/>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 y="79130"/>
            <a:ext cx="11975123" cy="923330"/>
          </a:xfrm>
          <a:prstGeom prst="rect">
            <a:avLst/>
          </a:prstGeom>
          <a:noFill/>
        </p:spPr>
        <p:txBody>
          <a:bodyPr wrap="square" rtlCol="0">
            <a:spAutoFit/>
          </a:bodyPr>
          <a:lstStyle/>
          <a:p>
            <a:r>
              <a:rPr lang="es-AR" b="1" u="sng" dirty="0" smtClean="0"/>
              <a:t>La adopción del modelo de evaluación</a:t>
            </a:r>
          </a:p>
          <a:p>
            <a:r>
              <a:rPr lang="es-AR" dirty="0" smtClean="0"/>
              <a:t>Existen distintos tipos o modelos de evaluaciones que presuponen diversas lógicas de estudiar los resultados o impactos de los proyectos</a:t>
            </a:r>
            <a:endParaRPr lang="es-AR" dirty="0"/>
          </a:p>
        </p:txBody>
      </p:sp>
      <p:graphicFrame>
        <p:nvGraphicFramePr>
          <p:cNvPr id="5" name="Tabla 4"/>
          <p:cNvGraphicFramePr>
            <a:graphicFrameLocks noGrp="1"/>
          </p:cNvGraphicFramePr>
          <p:nvPr>
            <p:extLst>
              <p:ext uri="{D42A27DB-BD31-4B8C-83A1-F6EECF244321}">
                <p14:modId xmlns:p14="http://schemas.microsoft.com/office/powerpoint/2010/main" val="3094874527"/>
              </p:ext>
            </p:extLst>
          </p:nvPr>
        </p:nvGraphicFramePr>
        <p:xfrm>
          <a:off x="97694" y="1115320"/>
          <a:ext cx="11974145" cy="5095240"/>
        </p:xfrm>
        <a:graphic>
          <a:graphicData uri="http://schemas.openxmlformats.org/drawingml/2006/table">
            <a:tbl>
              <a:tblPr firstRow="1" bandRow="1">
                <a:tableStyleId>{5C22544A-7EE6-4342-B048-85BDC9FD1C3A}</a:tableStyleId>
              </a:tblPr>
              <a:tblGrid>
                <a:gridCol w="1557030">
                  <a:extLst>
                    <a:ext uri="{9D8B030D-6E8A-4147-A177-3AD203B41FA5}">
                      <a16:colId xmlns:a16="http://schemas.microsoft.com/office/drawing/2014/main" val="3344122218"/>
                    </a:ext>
                  </a:extLst>
                </a:gridCol>
                <a:gridCol w="5405499">
                  <a:extLst>
                    <a:ext uri="{9D8B030D-6E8A-4147-A177-3AD203B41FA5}">
                      <a16:colId xmlns:a16="http://schemas.microsoft.com/office/drawing/2014/main" val="1944526063"/>
                    </a:ext>
                  </a:extLst>
                </a:gridCol>
                <a:gridCol w="5011616">
                  <a:extLst>
                    <a:ext uri="{9D8B030D-6E8A-4147-A177-3AD203B41FA5}">
                      <a16:colId xmlns:a16="http://schemas.microsoft.com/office/drawing/2014/main" val="4054760968"/>
                    </a:ext>
                  </a:extLst>
                </a:gridCol>
              </a:tblGrid>
              <a:tr h="370840">
                <a:tc>
                  <a:txBody>
                    <a:bodyPr/>
                    <a:lstStyle/>
                    <a:p>
                      <a:r>
                        <a:rPr lang="es-AR" sz="1100" dirty="0" smtClean="0"/>
                        <a:t>Modelo</a:t>
                      </a:r>
                      <a:endParaRPr lang="es-AR" sz="1100" dirty="0"/>
                    </a:p>
                  </a:txBody>
                  <a:tcPr/>
                </a:tc>
                <a:tc>
                  <a:txBody>
                    <a:bodyPr/>
                    <a:lstStyle/>
                    <a:p>
                      <a:r>
                        <a:rPr lang="es-AR" sz="1100" dirty="0" smtClean="0"/>
                        <a:t>Definición</a:t>
                      </a:r>
                      <a:endParaRPr lang="es-AR" sz="1100" dirty="0"/>
                    </a:p>
                  </a:txBody>
                  <a:tcPr/>
                </a:tc>
                <a:tc>
                  <a:txBody>
                    <a:bodyPr/>
                    <a:lstStyle/>
                    <a:p>
                      <a:r>
                        <a:rPr lang="es-AR" sz="1100" dirty="0" smtClean="0"/>
                        <a:t>Limitaciones</a:t>
                      </a:r>
                      <a:endParaRPr lang="es-AR" sz="1100" dirty="0"/>
                    </a:p>
                  </a:txBody>
                  <a:tcPr/>
                </a:tc>
                <a:extLst>
                  <a:ext uri="{0D108BD9-81ED-4DB2-BD59-A6C34878D82A}">
                    <a16:rowId xmlns:a16="http://schemas.microsoft.com/office/drawing/2014/main" val="1963609923"/>
                  </a:ext>
                </a:extLst>
              </a:tr>
              <a:tr h="370840">
                <a:tc>
                  <a:txBody>
                    <a:bodyPr/>
                    <a:lstStyle/>
                    <a:p>
                      <a:r>
                        <a:rPr lang="es-AR" sz="1100" dirty="0" smtClean="0"/>
                        <a:t>1) Experimental clásico</a:t>
                      </a:r>
                      <a:endParaRPr lang="es-AR" sz="1100" dirty="0"/>
                    </a:p>
                  </a:txBody>
                  <a:tcPr/>
                </a:tc>
                <a:tc>
                  <a:txBody>
                    <a:bodyPr/>
                    <a:lstStyle/>
                    <a:p>
                      <a:pPr marL="285750" indent="-285750" algn="just">
                        <a:buFont typeface="Wingdings" panose="05000000000000000000" pitchFamily="2" charset="2"/>
                        <a:buChar char="ü"/>
                      </a:pPr>
                      <a:r>
                        <a:rPr lang="es-ES" sz="1100" dirty="0" smtClean="0"/>
                        <a:t>Implica la conformación de dos muestras: un grupo “con proyecto” o población beneficiaria (grupo experimental) que recibe el estímulo (en este caso, las acciones del proyecto en cuestión) y un grupo “sin proyecto” (grupo de control). Estas </a:t>
                      </a:r>
                      <a:r>
                        <a:rPr lang="es-ES" sz="1100" dirty="0" err="1" smtClean="0"/>
                        <a:t>submuestras</a:t>
                      </a:r>
                      <a:r>
                        <a:rPr lang="es-ES" sz="1100" dirty="0" smtClean="0"/>
                        <a:t> se seleccionan antes de iniciarse las operaciones de la intervención (en la situación de línea de base) y deben diferir solo en que la primera recibe los bienes o servicios y la segunda no. </a:t>
                      </a:r>
                    </a:p>
                    <a:p>
                      <a:pPr marL="285750" indent="-285750" algn="just">
                        <a:buFont typeface="Wingdings" panose="05000000000000000000" pitchFamily="2" charset="2"/>
                        <a:buChar char="ü"/>
                      </a:pPr>
                      <a:r>
                        <a:rPr lang="es-ES" sz="1100" dirty="0" smtClean="0"/>
                        <a:t>Las diferencias iniciales entre estos grupos deberían ser mínimas; si fueran estadísticamente significativas, sería necesario realizar una nueva selección. De lo contrario, no es posible medir el impacto.</a:t>
                      </a:r>
                    </a:p>
                    <a:p>
                      <a:pPr marL="285750" indent="-285750" algn="just">
                        <a:buFont typeface="Wingdings" panose="05000000000000000000" pitchFamily="2" charset="2"/>
                        <a:buChar char="ü"/>
                      </a:pPr>
                      <a:r>
                        <a:rPr lang="es-ES" sz="1100" dirty="0" smtClean="0"/>
                        <a:t>Se debe analizar únicamente una variable a la vez y mantener las otras constantes.</a:t>
                      </a:r>
                      <a:endParaRPr lang="es-AR" sz="1100" dirty="0"/>
                    </a:p>
                  </a:txBody>
                  <a:tcPr/>
                </a:tc>
                <a:tc>
                  <a:txBody>
                    <a:bodyPr/>
                    <a:lstStyle/>
                    <a:p>
                      <a:pPr marL="285750" indent="-285750">
                        <a:buFont typeface="Wingdings" panose="05000000000000000000" pitchFamily="2" charset="2"/>
                        <a:buChar char="q"/>
                      </a:pPr>
                      <a:r>
                        <a:rPr lang="es-ES" sz="1100" dirty="0" smtClean="0"/>
                        <a:t>Su aplicación se dificulta porque requiere la selección aleatoria de los integrantes de cada uno de los grupos. </a:t>
                      </a:r>
                    </a:p>
                    <a:p>
                      <a:pPr marL="285750" indent="-285750">
                        <a:buFont typeface="Wingdings" panose="05000000000000000000" pitchFamily="2" charset="2"/>
                        <a:buChar char="q"/>
                      </a:pPr>
                      <a:r>
                        <a:rPr lang="es-ES" sz="1100" dirty="0" smtClean="0"/>
                        <a:t>La dificultad de constituir dos poblaciones idénticas, por lo menos en los aspectos relevantes (los que contribuyen al efecto que se estudia). </a:t>
                      </a:r>
                    </a:p>
                    <a:p>
                      <a:pPr marL="285750" indent="-285750">
                        <a:buFont typeface="Wingdings" panose="05000000000000000000" pitchFamily="2" charset="2"/>
                        <a:buChar char="q"/>
                      </a:pPr>
                      <a:r>
                        <a:rPr lang="es-ES" sz="1100" dirty="0" smtClean="0"/>
                        <a:t>Dificultades éticas que derivan de aplicar proyectos solo a una parte de la población objetivo (el grupo experimental) para poder medir su impacto, excluyendo a otros que legítimamente requieren la misma atención o servicio.</a:t>
                      </a:r>
                      <a:endParaRPr lang="es-AR" sz="1100" dirty="0"/>
                    </a:p>
                  </a:txBody>
                  <a:tcPr/>
                </a:tc>
                <a:extLst>
                  <a:ext uri="{0D108BD9-81ED-4DB2-BD59-A6C34878D82A}">
                    <a16:rowId xmlns:a16="http://schemas.microsoft.com/office/drawing/2014/main" val="2400987959"/>
                  </a:ext>
                </a:extLst>
              </a:tr>
              <a:tr h="370840">
                <a:tc>
                  <a:txBody>
                    <a:bodyPr/>
                    <a:lstStyle/>
                    <a:p>
                      <a:r>
                        <a:rPr lang="es-AR" sz="1100" dirty="0" smtClean="0"/>
                        <a:t>2) Cuasi experimental</a:t>
                      </a:r>
                      <a:endParaRPr lang="es-AR" sz="1100" dirty="0"/>
                    </a:p>
                  </a:txBody>
                  <a:tcPr/>
                </a:tc>
                <a:tc>
                  <a:txBody>
                    <a:bodyPr/>
                    <a:lstStyle/>
                    <a:p>
                      <a:pPr marL="285750" indent="-285750">
                        <a:buFont typeface="Wingdings" panose="05000000000000000000" pitchFamily="2" charset="2"/>
                        <a:buChar char="ü"/>
                      </a:pPr>
                      <a:r>
                        <a:rPr lang="es-ES" sz="1100" dirty="0" smtClean="0"/>
                        <a:t>Un diseño cuasi experimental no realiza una asignación aleatoria de los individuos a los grupos de beneﬁciarios y de control. Por</a:t>
                      </a:r>
                      <a:r>
                        <a:rPr lang="es-ES" sz="1100" baseline="0" dirty="0" smtClean="0"/>
                        <a:t> el contrario, se remplaza esta situación de aleatoriedad por la conformación de grupos comparables mediante un “sistema de emparejamiento”</a:t>
                      </a:r>
                      <a:endParaRPr lang="es-ES" sz="1100" dirty="0" smtClean="0"/>
                    </a:p>
                    <a:p>
                      <a:pPr marL="0" indent="0">
                        <a:buFont typeface="Wingdings" panose="05000000000000000000" pitchFamily="2" charset="2"/>
                        <a:buNone/>
                      </a:pPr>
                      <a:endParaRPr lang="es-ES" sz="1100" dirty="0" smtClean="0"/>
                    </a:p>
                  </a:txBody>
                  <a:tcPr/>
                </a:tc>
                <a:tc>
                  <a:txBody>
                    <a:bodyPr/>
                    <a:lstStyle/>
                    <a:p>
                      <a:pPr algn="just"/>
                      <a:r>
                        <a:rPr lang="es-AR" sz="1100" dirty="0" smtClean="0"/>
                        <a:t>Además de todas</a:t>
                      </a:r>
                      <a:r>
                        <a:rPr lang="es-AR" sz="1100" baseline="0" dirty="0" smtClean="0"/>
                        <a:t> las limitaciones del modelo experimental clásico, se le agrega el hecho que:</a:t>
                      </a:r>
                    </a:p>
                    <a:p>
                      <a:pPr marL="171450" indent="-171450" algn="just">
                        <a:buFont typeface="Wingdings" panose="05000000000000000000" pitchFamily="2" charset="2"/>
                        <a:buChar char="q"/>
                      </a:pPr>
                      <a:r>
                        <a:rPr lang="es-ES" sz="1100" dirty="0" smtClean="0"/>
                        <a:t>el “sistema de emparejamiento por puntuación” se basa en emparejar individuos en función de características observables vinculadas a la probabilidad de participación prevista. Por tanto, si hay características «no observadas» que afectan la participación y cambian con el tiempo, las estimaciones serán sesgadas e inﬂuirán en los resultados observados</a:t>
                      </a:r>
                      <a:endParaRPr lang="es-AR" sz="1100" dirty="0"/>
                    </a:p>
                  </a:txBody>
                  <a:tcPr/>
                </a:tc>
                <a:extLst>
                  <a:ext uri="{0D108BD9-81ED-4DB2-BD59-A6C34878D82A}">
                    <a16:rowId xmlns:a16="http://schemas.microsoft.com/office/drawing/2014/main" val="2206123164"/>
                  </a:ext>
                </a:extLst>
              </a:tr>
              <a:tr h="370840">
                <a:tc>
                  <a:txBody>
                    <a:bodyPr/>
                    <a:lstStyle/>
                    <a:p>
                      <a:r>
                        <a:rPr lang="es-AR" sz="1100" dirty="0" smtClean="0"/>
                        <a:t>3) No experimental</a:t>
                      </a:r>
                    </a:p>
                    <a:p>
                      <a:r>
                        <a:rPr lang="es-ES" sz="1100" dirty="0" smtClean="0"/>
                        <a:t>A) Modelo antes-después (sin grupo de comparación)</a:t>
                      </a:r>
                      <a:endParaRPr lang="es-AR" sz="1100" dirty="0"/>
                    </a:p>
                  </a:txBody>
                  <a:tcPr/>
                </a:tc>
                <a:tc>
                  <a:txBody>
                    <a:bodyPr/>
                    <a:lstStyle/>
                    <a:p>
                      <a:pPr marL="0" indent="0">
                        <a:buFont typeface="Wingdings" panose="05000000000000000000" pitchFamily="2" charset="2"/>
                        <a:buNone/>
                      </a:pPr>
                      <a:r>
                        <a:rPr lang="es-ES" sz="1100" dirty="0" smtClean="0"/>
                        <a:t>Se trabaja solo con el grupo constituido por la población objetivo de la política, programa o proyecto. Se efectúa una medición antes de que la intervención sea implementada y se comparan los valores obtenidos con los resultados derivados de levantar una línea de comparación durante la operación, o después de que la iniciativa haya concluido.</a:t>
                      </a:r>
                    </a:p>
                  </a:txBody>
                  <a:tcPr/>
                </a:tc>
                <a:tc>
                  <a:txBody>
                    <a:bodyPr/>
                    <a:lstStyle/>
                    <a:p>
                      <a:pPr marL="171450" indent="-171450">
                        <a:buFont typeface="Wingdings" panose="05000000000000000000" pitchFamily="2" charset="2"/>
                        <a:buChar char="q"/>
                      </a:pPr>
                      <a:r>
                        <a:rPr lang="es-ES" sz="1100" dirty="0" smtClean="0"/>
                        <a:t>No permite eliminar el efecto del contexto y, por lo tanto, tampoco es posible determinar en qué medida los cambios registrados son imputables a la intervención.</a:t>
                      </a:r>
                      <a:endParaRPr lang="es-AR" sz="1100" dirty="0"/>
                    </a:p>
                  </a:txBody>
                  <a:tcPr/>
                </a:tc>
                <a:extLst>
                  <a:ext uri="{0D108BD9-81ED-4DB2-BD59-A6C34878D82A}">
                    <a16:rowId xmlns:a16="http://schemas.microsoft.com/office/drawing/2014/main" val="16699991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100" dirty="0" smtClean="0"/>
                        <a:t>3) No experimental</a:t>
                      </a:r>
                    </a:p>
                    <a:p>
                      <a:r>
                        <a:rPr lang="es-AR" sz="1100" dirty="0" smtClean="0"/>
                        <a:t>B) Modelo solo “después”</a:t>
                      </a:r>
                      <a:endParaRPr lang="es-AR" sz="1100" dirty="0"/>
                    </a:p>
                  </a:txBody>
                  <a:tcPr/>
                </a:tc>
                <a:tc>
                  <a:txBody>
                    <a:bodyPr/>
                    <a:lstStyle/>
                    <a:p>
                      <a:pPr marL="0" indent="0">
                        <a:buFont typeface="Wingdings" panose="05000000000000000000" pitchFamily="2" charset="2"/>
                        <a:buNone/>
                      </a:pPr>
                      <a:r>
                        <a:rPr lang="es-ES" sz="1100" dirty="0" smtClean="0"/>
                        <a:t>Considera a un solo grupo (la población objetivo del proyecto) y la medición solo puede efectuarse una vez finalizada la implementación. Efectuada la medición, hay que reconstruir cómo era la situación antes de comenzar la intervención, sobre la base de la información disponible. La comparación entre los datos de la medición y los obtenidos mediante la reconstrucción de la situación inicial permitirá emitir un juicio sobre el impacto</a:t>
                      </a:r>
                    </a:p>
                  </a:txBody>
                  <a:tcPr/>
                </a:tc>
                <a:tc>
                  <a:txBody>
                    <a:bodyPr/>
                    <a:lstStyle/>
                    <a:p>
                      <a:pPr marL="171450" indent="-171450">
                        <a:buFont typeface="Wingdings" panose="05000000000000000000" pitchFamily="2" charset="2"/>
                        <a:buChar char="q"/>
                      </a:pPr>
                      <a:r>
                        <a:rPr lang="es-AR" sz="1100" dirty="0" smtClean="0"/>
                        <a:t>Depende</a:t>
                      </a:r>
                      <a:r>
                        <a:rPr lang="es-AR" sz="1100" baseline="0" dirty="0" smtClean="0"/>
                        <a:t> en gran medida de valoraciones subjetivas</a:t>
                      </a:r>
                      <a:endParaRPr lang="es-AR" sz="1100" dirty="0"/>
                    </a:p>
                  </a:txBody>
                  <a:tcPr/>
                </a:tc>
                <a:extLst>
                  <a:ext uri="{0D108BD9-81ED-4DB2-BD59-A6C34878D82A}">
                    <a16:rowId xmlns:a16="http://schemas.microsoft.com/office/drawing/2014/main" val="4704390"/>
                  </a:ext>
                </a:extLst>
              </a:tr>
            </a:tbl>
          </a:graphicData>
        </a:graphic>
      </p:graphicFrame>
    </p:spTree>
    <p:extLst>
      <p:ext uri="{BB962C8B-B14F-4D97-AF65-F5344CB8AC3E}">
        <p14:creationId xmlns:p14="http://schemas.microsoft.com/office/powerpoint/2010/main" val="321476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23094" y="-246184"/>
            <a:ext cx="11667392" cy="1200329"/>
          </a:xfrm>
          <a:prstGeom prst="rect">
            <a:avLst/>
          </a:prstGeom>
        </p:spPr>
        <p:txBody>
          <a:bodyPr wrap="square">
            <a:spAutoFit/>
          </a:bodyPr>
          <a:lstStyle/>
          <a:p>
            <a:pPr marL="400050" indent="-400050" algn="just">
              <a:buAutoNum type="romanUcPeriod"/>
            </a:pPr>
            <a:endParaRPr lang="es-AR" b="1" u="sng" dirty="0" smtClean="0"/>
          </a:p>
          <a:p>
            <a:pPr algn="just"/>
            <a:r>
              <a:rPr lang="es-AR" b="1" u="sng" dirty="0"/>
              <a:t>Instrumentos y técnicas para construir evidencia </a:t>
            </a:r>
            <a:r>
              <a:rPr lang="es-AR" b="1" u="sng" dirty="0" smtClean="0"/>
              <a:t>empírica</a:t>
            </a:r>
          </a:p>
          <a:p>
            <a:pPr algn="just"/>
            <a:endParaRPr lang="es-AR" b="1" i="1" u="sng" dirty="0" smtClean="0"/>
          </a:p>
          <a:p>
            <a:pPr algn="just"/>
            <a:endParaRPr lang="es-AR" b="1" i="1" u="sng" dirty="0"/>
          </a:p>
        </p:txBody>
      </p:sp>
      <p:sp>
        <p:nvSpPr>
          <p:cNvPr id="2" name="Rectángulo 1"/>
          <p:cNvSpPr/>
          <p:nvPr/>
        </p:nvSpPr>
        <p:spPr>
          <a:xfrm>
            <a:off x="123094" y="492480"/>
            <a:ext cx="11904783" cy="5078313"/>
          </a:xfrm>
          <a:prstGeom prst="rect">
            <a:avLst/>
          </a:prstGeom>
        </p:spPr>
        <p:txBody>
          <a:bodyPr wrap="square">
            <a:spAutoFit/>
          </a:bodyPr>
          <a:lstStyle/>
          <a:p>
            <a:pPr algn="just"/>
            <a:r>
              <a:rPr lang="es-ES" dirty="0" smtClean="0"/>
              <a:t>La </a:t>
            </a:r>
            <a:r>
              <a:rPr lang="es-ES" dirty="0"/>
              <a:t>construcción de la evidencia empírica supone recolectar información que nos permita responder las preguntas de la </a:t>
            </a:r>
            <a:r>
              <a:rPr lang="es-ES" dirty="0" smtClean="0"/>
              <a:t>evaluación.</a:t>
            </a:r>
          </a:p>
          <a:p>
            <a:pPr algn="just"/>
            <a:endParaRPr lang="es-ES" dirty="0"/>
          </a:p>
          <a:p>
            <a:pPr algn="just"/>
            <a:r>
              <a:rPr lang="es-ES" dirty="0"/>
              <a:t>Para la elección de los instrumentos y herramientas deben tenerse en cuenta los objetivos de la evaluación, los recursos disponibles y los tiempos establecidos para su desarrollo. En este sentido resulta útil preguntarse: </a:t>
            </a:r>
          </a:p>
          <a:p>
            <a:pPr algn="just"/>
            <a:r>
              <a:rPr lang="es-ES" dirty="0" smtClean="0"/>
              <a:t>¿</a:t>
            </a:r>
            <a:r>
              <a:rPr lang="es-ES" dirty="0"/>
              <a:t>Cuál es el mejor instrumento de recolección para cada indicador? </a:t>
            </a:r>
          </a:p>
          <a:p>
            <a:pPr algn="just"/>
            <a:r>
              <a:rPr lang="es-ES" dirty="0" smtClean="0"/>
              <a:t>¿</a:t>
            </a:r>
            <a:r>
              <a:rPr lang="es-ES" dirty="0"/>
              <a:t>Cuáles de esos instrumentos son factibles de ser aplicados en esta evaluación particular</a:t>
            </a:r>
            <a:r>
              <a:rPr lang="es-ES" dirty="0" smtClean="0"/>
              <a:t>?</a:t>
            </a:r>
          </a:p>
          <a:p>
            <a:pPr algn="just"/>
            <a:endParaRPr lang="es-ES" dirty="0"/>
          </a:p>
          <a:p>
            <a:pPr algn="just"/>
            <a:endParaRPr lang="es-ES" dirty="0" smtClean="0"/>
          </a:p>
          <a:p>
            <a:pPr algn="just"/>
            <a:r>
              <a:rPr lang="es-ES" dirty="0"/>
              <a:t>Existen distintos tipos de técnicas. Cada una tiene sus ventajas y desventajas y, por lo tanto, siempre es deseable utilizar la mayor cantidad de técnicas para producir información relevante y que mejor refleje la realidad evaluada.</a:t>
            </a:r>
          </a:p>
          <a:p>
            <a:pPr algn="just"/>
            <a:endParaRPr lang="es-ES" dirty="0"/>
          </a:p>
          <a:p>
            <a:pPr algn="just"/>
            <a:r>
              <a:rPr lang="es-ES" dirty="0"/>
              <a:t>En esta clase priorizaremos el trabajo con 4 técnicas:</a:t>
            </a:r>
          </a:p>
          <a:p>
            <a:pPr marL="342900" indent="-342900" algn="just">
              <a:buAutoNum type="arabicPeriod"/>
            </a:pPr>
            <a:r>
              <a:rPr lang="es-AR" dirty="0"/>
              <a:t>Observación participante.</a:t>
            </a:r>
          </a:p>
          <a:p>
            <a:pPr marL="342900" indent="-342900" algn="just">
              <a:buAutoNum type="arabicPeriod"/>
            </a:pPr>
            <a:r>
              <a:rPr lang="es-AR" dirty="0"/>
              <a:t>Encuestas</a:t>
            </a:r>
          </a:p>
          <a:p>
            <a:pPr marL="342900" indent="-342900" algn="just">
              <a:buAutoNum type="arabicPeriod"/>
            </a:pPr>
            <a:r>
              <a:rPr lang="es-AR" dirty="0"/>
              <a:t>Entrevistas individuales</a:t>
            </a:r>
          </a:p>
          <a:p>
            <a:pPr marL="342900" indent="-342900" algn="just">
              <a:buAutoNum type="arabicPeriod"/>
            </a:pPr>
            <a:r>
              <a:rPr lang="es-AR" dirty="0"/>
              <a:t>Datos o fuentes secundarias</a:t>
            </a:r>
          </a:p>
          <a:p>
            <a:pPr algn="just"/>
            <a:endParaRPr lang="es-AR" dirty="0"/>
          </a:p>
        </p:txBody>
      </p:sp>
    </p:spTree>
    <p:extLst>
      <p:ext uri="{BB962C8B-B14F-4D97-AF65-F5344CB8AC3E}">
        <p14:creationId xmlns:p14="http://schemas.microsoft.com/office/powerpoint/2010/main" val="1133070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23094" y="0"/>
            <a:ext cx="11667392" cy="6463308"/>
          </a:xfrm>
          <a:prstGeom prst="rect">
            <a:avLst/>
          </a:prstGeom>
        </p:spPr>
        <p:txBody>
          <a:bodyPr wrap="square">
            <a:spAutoFit/>
          </a:bodyPr>
          <a:lstStyle/>
          <a:p>
            <a:pPr marL="400050" indent="-400050" algn="just">
              <a:buAutoNum type="romanUcPeriod"/>
            </a:pPr>
            <a:endParaRPr lang="es-AR" b="1" u="sng" dirty="0" smtClean="0"/>
          </a:p>
          <a:p>
            <a:pPr algn="just"/>
            <a:r>
              <a:rPr lang="es-AR" b="1" u="sng" dirty="0" smtClean="0"/>
              <a:t>I. Observaciones participante</a:t>
            </a:r>
          </a:p>
          <a:p>
            <a:pPr algn="just"/>
            <a:endParaRPr lang="es-AR" b="1" u="sng" dirty="0" smtClean="0"/>
          </a:p>
          <a:p>
            <a:pPr algn="just"/>
            <a:r>
              <a:rPr lang="es-AR" b="1" dirty="0" smtClean="0">
                <a:solidFill>
                  <a:srgbClr val="0070C0"/>
                </a:solidFill>
              </a:rPr>
              <a:t>¿Qué es y para qué se utiliza?</a:t>
            </a:r>
          </a:p>
          <a:p>
            <a:pPr algn="just"/>
            <a:r>
              <a:rPr lang="es-ES" dirty="0"/>
              <a:t>La observación es uno de los primeros modos de conocer y acercarse a una cuestión. Su propósito es obtener información sobre lo que las personas hacen, formularse nuevas preguntas, plantear hipótesis explicativas, verificar datos y priorizar cuestiones clave que puedan ser luego profundizadas, por ejemplo, a través de </a:t>
            </a:r>
            <a:r>
              <a:rPr lang="es-ES" dirty="0" smtClean="0"/>
              <a:t>encuestas, entrevistas </a:t>
            </a:r>
            <a:r>
              <a:rPr lang="es-ES" dirty="0"/>
              <a:t>o grupos focales. </a:t>
            </a:r>
            <a:r>
              <a:rPr lang="es-ES" dirty="0" smtClean="0"/>
              <a:t>Aunque </a:t>
            </a:r>
            <a:r>
              <a:rPr lang="es-ES" dirty="0"/>
              <a:t>uno de los beneficios principales de la observación es la posibilidad de acceder a los hechos de manera directa (y no a través del discurso de otros actores), es cierto que la presencia de un agente extraño siempre altera, en alguna medida, las interacciones y los comportamientos de los actores observados. </a:t>
            </a:r>
            <a:endParaRPr lang="es-AR" dirty="0"/>
          </a:p>
          <a:p>
            <a:pPr algn="just"/>
            <a:endParaRPr lang="es-AR" dirty="0" smtClean="0"/>
          </a:p>
          <a:p>
            <a:pPr algn="just"/>
            <a:r>
              <a:rPr lang="es-AR" b="1" dirty="0" smtClean="0">
                <a:solidFill>
                  <a:srgbClr val="0070C0"/>
                </a:solidFill>
              </a:rPr>
              <a:t>Pasos </a:t>
            </a:r>
            <a:r>
              <a:rPr lang="es-AR" b="1" dirty="0">
                <a:solidFill>
                  <a:srgbClr val="0070C0"/>
                </a:solidFill>
              </a:rPr>
              <a:t>para </a:t>
            </a:r>
            <a:r>
              <a:rPr lang="es-AR" b="1" dirty="0" smtClean="0">
                <a:solidFill>
                  <a:srgbClr val="0070C0"/>
                </a:solidFill>
              </a:rPr>
              <a:t>implementar una observación participante.</a:t>
            </a:r>
            <a:endParaRPr lang="es-AR" b="1" dirty="0">
              <a:solidFill>
                <a:srgbClr val="0070C0"/>
              </a:solidFill>
            </a:endParaRPr>
          </a:p>
          <a:p>
            <a:pPr marL="342900" indent="-342900" algn="just">
              <a:buAutoNum type="arabicParenR"/>
            </a:pPr>
            <a:r>
              <a:rPr lang="es-ES" dirty="0" smtClean="0"/>
              <a:t>Definir </a:t>
            </a:r>
            <a:r>
              <a:rPr lang="es-ES" dirty="0"/>
              <a:t>el objeto a observar, así como el momento propicio para realizar la observación. </a:t>
            </a:r>
            <a:endParaRPr lang="es-ES" dirty="0" smtClean="0"/>
          </a:p>
          <a:p>
            <a:pPr marL="342900" indent="-342900" algn="just">
              <a:buAutoNum type="arabicParenR"/>
            </a:pPr>
            <a:r>
              <a:rPr lang="es-ES" dirty="0" smtClean="0"/>
              <a:t>Desarrollar </a:t>
            </a:r>
            <a:r>
              <a:rPr lang="es-ES" dirty="0"/>
              <a:t>una </a:t>
            </a:r>
            <a:r>
              <a:rPr lang="es-ES" b="1" dirty="0"/>
              <a:t>guía de observación </a:t>
            </a:r>
            <a:r>
              <a:rPr lang="es-ES" dirty="0"/>
              <a:t>que funcione a modo de </a:t>
            </a:r>
            <a:r>
              <a:rPr lang="es-ES" b="1" dirty="0" err="1" smtClean="0"/>
              <a:t>checklist</a:t>
            </a:r>
            <a:r>
              <a:rPr lang="es-ES" b="1" dirty="0" smtClean="0"/>
              <a:t> </a:t>
            </a:r>
            <a:r>
              <a:rPr lang="es-ES" dirty="0" smtClean="0"/>
              <a:t>(preguntas que pueden ser respondidas de forma dicotómica “SI/NO”) </a:t>
            </a:r>
            <a:r>
              <a:rPr lang="es-ES" dirty="0"/>
              <a:t>e incluya una columna que permita realizar </a:t>
            </a:r>
            <a:r>
              <a:rPr lang="es-ES" b="1" dirty="0" smtClean="0"/>
              <a:t>comentarios </a:t>
            </a:r>
            <a:r>
              <a:rPr lang="es-ES" dirty="0" smtClean="0"/>
              <a:t>(aspectos cualitativos que resulten relevantes)</a:t>
            </a:r>
            <a:endParaRPr lang="es-ES" b="1" dirty="0" smtClean="0"/>
          </a:p>
          <a:p>
            <a:pPr marL="342900" indent="-342900" algn="just">
              <a:buAutoNum type="arabicParenR"/>
            </a:pPr>
            <a:r>
              <a:rPr lang="es-ES" dirty="0" smtClean="0"/>
              <a:t>Pactar </a:t>
            </a:r>
            <a:r>
              <a:rPr lang="es-ES" dirty="0"/>
              <a:t>con los actores a observar los tiempos de la observación. </a:t>
            </a:r>
            <a:endParaRPr lang="es-ES" dirty="0" smtClean="0"/>
          </a:p>
          <a:p>
            <a:pPr marL="342900" indent="-342900" algn="just">
              <a:buAutoNum type="arabicParenR"/>
            </a:pPr>
            <a:r>
              <a:rPr lang="es-ES" dirty="0"/>
              <a:t>R</a:t>
            </a:r>
            <a:r>
              <a:rPr lang="es-ES" dirty="0" smtClean="0"/>
              <a:t>ealizar </a:t>
            </a:r>
            <a:r>
              <a:rPr lang="es-ES" dirty="0"/>
              <a:t>la sesión de observación. </a:t>
            </a:r>
            <a:endParaRPr lang="es-ES" dirty="0" smtClean="0"/>
          </a:p>
          <a:p>
            <a:pPr marL="342900" indent="-342900" algn="just">
              <a:buAutoNum type="arabicParenR"/>
            </a:pPr>
            <a:r>
              <a:rPr lang="es-ES" dirty="0" smtClean="0"/>
              <a:t>Sistematizar </a:t>
            </a:r>
            <a:r>
              <a:rPr lang="es-ES" dirty="0"/>
              <a:t>la información recabada y elaborar conclusiones. </a:t>
            </a:r>
            <a:endParaRPr lang="es-ES" dirty="0" smtClean="0"/>
          </a:p>
          <a:p>
            <a:pPr marL="342900" indent="-342900" algn="just">
              <a:buAutoNum type="arabicParenR"/>
            </a:pPr>
            <a:endParaRPr lang="es-ES" dirty="0">
              <a:solidFill>
                <a:srgbClr val="0070C0"/>
              </a:solidFill>
            </a:endParaRPr>
          </a:p>
          <a:p>
            <a:r>
              <a:rPr lang="es-ES" b="1" dirty="0">
                <a:solidFill>
                  <a:srgbClr val="0070C0"/>
                </a:solidFill>
              </a:rPr>
              <a:t>Preguntas útiles para revisar la calidad de una observación participante:</a:t>
            </a:r>
          </a:p>
          <a:p>
            <a:r>
              <a:rPr lang="es-ES" dirty="0"/>
              <a:t>¿Tengo claro qué quiero observar? ¿Qué aspectos voy a priorizar o prestar mayor atención en la observación? (ya que no puedo observar todo</a:t>
            </a:r>
            <a:r>
              <a:rPr lang="es-ES" dirty="0" smtClean="0"/>
              <a:t>)</a:t>
            </a:r>
            <a:endParaRPr lang="es-ES" dirty="0"/>
          </a:p>
        </p:txBody>
      </p:sp>
    </p:spTree>
    <p:extLst>
      <p:ext uri="{BB962C8B-B14F-4D97-AF65-F5344CB8AC3E}">
        <p14:creationId xmlns:p14="http://schemas.microsoft.com/office/powerpoint/2010/main" val="3719409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4300" y="228600"/>
            <a:ext cx="11869615" cy="7109639"/>
          </a:xfrm>
          <a:prstGeom prst="rect">
            <a:avLst/>
          </a:prstGeom>
        </p:spPr>
        <p:txBody>
          <a:bodyPr wrap="square">
            <a:spAutoFit/>
          </a:bodyPr>
          <a:lstStyle/>
          <a:p>
            <a:pPr algn="just"/>
            <a:r>
              <a:rPr lang="es-AR" sz="1500" b="1" u="sng" dirty="0" smtClean="0"/>
              <a:t>II. Encuestas</a:t>
            </a:r>
          </a:p>
          <a:p>
            <a:pPr algn="just"/>
            <a:endParaRPr lang="es-AR" sz="1500" b="1" u="sng" dirty="0" smtClean="0"/>
          </a:p>
          <a:p>
            <a:pPr algn="just"/>
            <a:r>
              <a:rPr lang="es-AR" sz="1500" b="1" dirty="0" smtClean="0">
                <a:solidFill>
                  <a:srgbClr val="0070C0"/>
                </a:solidFill>
              </a:rPr>
              <a:t>¿Qué son y para qué se utilizan? </a:t>
            </a:r>
          </a:p>
          <a:p>
            <a:pPr algn="just"/>
            <a:r>
              <a:rPr lang="es-AR" sz="1500" dirty="0" smtClean="0"/>
              <a:t>Las encuestas son un instrumento para recolectar información. Proporciona </a:t>
            </a:r>
            <a:r>
              <a:rPr lang="es-AR" sz="1500" b="1" dirty="0" smtClean="0"/>
              <a:t>datos cuantitativos</a:t>
            </a:r>
            <a:r>
              <a:rPr lang="es-AR" sz="1500" dirty="0" smtClean="0"/>
              <a:t> y permite su comparación. Además, facilita la sistematización de la información proporcionada por un gran número de actores. En este caso, el cuestionario cuenta con un </a:t>
            </a:r>
            <a:r>
              <a:rPr lang="es-AR" sz="1500" b="1" dirty="0" smtClean="0"/>
              <a:t>número fijo de preguntas</a:t>
            </a:r>
            <a:r>
              <a:rPr lang="es-AR" sz="1500" dirty="0" smtClean="0"/>
              <a:t> y, muchas veces, las respuestas deben ajustarse a una cantidad prefijada de opciones. Este factor facilita la organización de la información, pero también puede generar que se pierdan de vista otras repuestas posibles.</a:t>
            </a:r>
          </a:p>
          <a:p>
            <a:pPr algn="just"/>
            <a:endParaRPr lang="es-AR" sz="1500" dirty="0"/>
          </a:p>
          <a:p>
            <a:pPr algn="just"/>
            <a:r>
              <a:rPr lang="es-AR" sz="1500" b="1" dirty="0">
                <a:solidFill>
                  <a:srgbClr val="0070C0"/>
                </a:solidFill>
              </a:rPr>
              <a:t>Pasos para diseñar e implementar una encuesta: </a:t>
            </a:r>
          </a:p>
          <a:p>
            <a:pPr marL="342900" indent="-342900" algn="just">
              <a:buAutoNum type="arabicParenR"/>
            </a:pPr>
            <a:r>
              <a:rPr lang="es-AR" sz="1500" b="1" dirty="0"/>
              <a:t>Esclarecer qué información se espera obtener. </a:t>
            </a:r>
          </a:p>
          <a:p>
            <a:pPr marL="342900" indent="-342900" algn="just">
              <a:buAutoNum type="arabicParenR"/>
            </a:pPr>
            <a:r>
              <a:rPr lang="es-AR" sz="1500" b="1" dirty="0"/>
              <a:t>Determinar quiénes serán </a:t>
            </a:r>
            <a:r>
              <a:rPr lang="es-AR" sz="1500" b="1" dirty="0" smtClean="0"/>
              <a:t>los encuestados.  </a:t>
            </a:r>
            <a:r>
              <a:rPr lang="es-AR" sz="1500" dirty="0"/>
              <a:t>Las encuestas pueden ser: </a:t>
            </a:r>
            <a:r>
              <a:rPr lang="es-AR" sz="1500" b="1" dirty="0"/>
              <a:t>a) </a:t>
            </a:r>
            <a:r>
              <a:rPr lang="es-ES" sz="1500" b="1" dirty="0">
                <a:solidFill>
                  <a:schemeClr val="dk1"/>
                </a:solidFill>
              </a:rPr>
              <a:t>censales </a:t>
            </a:r>
            <a:r>
              <a:rPr lang="es-ES" sz="1500" dirty="0">
                <a:solidFill>
                  <a:schemeClr val="dk1"/>
                </a:solidFill>
              </a:rPr>
              <a:t>(se releva todo el universo de la población objetivo); </a:t>
            </a:r>
            <a:r>
              <a:rPr lang="es-ES" sz="1500" b="1" dirty="0">
                <a:solidFill>
                  <a:schemeClr val="dk1"/>
                </a:solidFill>
              </a:rPr>
              <a:t>b) muestra probabilística </a:t>
            </a:r>
            <a:r>
              <a:rPr lang="es-ES" sz="1500" dirty="0">
                <a:solidFill>
                  <a:schemeClr val="dk1"/>
                </a:solidFill>
              </a:rPr>
              <a:t>(se releva a una porción representativa de la población y, por lo tanto, los resultados pueden generalizarse con un margen de error aceptable) o c</a:t>
            </a:r>
            <a:r>
              <a:rPr lang="es-ES" sz="1500" b="1" dirty="0">
                <a:solidFill>
                  <a:schemeClr val="dk1"/>
                </a:solidFill>
              </a:rPr>
              <a:t>) muestra no probabilística </a:t>
            </a:r>
            <a:r>
              <a:rPr lang="es-ES" sz="1500" dirty="0">
                <a:solidFill>
                  <a:schemeClr val="dk1"/>
                </a:solidFill>
              </a:rPr>
              <a:t>(se releva a una porción no representativa de la población y, por ende, los resultados no pueden generalizarse.</a:t>
            </a:r>
          </a:p>
          <a:p>
            <a:pPr marL="342900" indent="-342900" algn="just">
              <a:buAutoNum type="arabicParenR"/>
            </a:pPr>
            <a:r>
              <a:rPr lang="es-AR" sz="1500" b="1" dirty="0"/>
              <a:t>Redactar el cuestionario</a:t>
            </a:r>
            <a:r>
              <a:rPr lang="es-AR" sz="1500" dirty="0"/>
              <a:t>. Puede tener preguntas abiertas y/o cerradas. Las </a:t>
            </a:r>
            <a:r>
              <a:rPr lang="es-AR" sz="1500" b="1" dirty="0"/>
              <a:t>preguntas abiertas </a:t>
            </a:r>
            <a:r>
              <a:rPr lang="es-AR" sz="1500" dirty="0"/>
              <a:t>permiten al/la encuestado/a desarrollar sus opiniones; las </a:t>
            </a:r>
            <a:r>
              <a:rPr lang="es-AR" sz="1500" b="1" dirty="0"/>
              <a:t>cerradas</a:t>
            </a:r>
            <a:r>
              <a:rPr lang="es-AR" sz="1500" dirty="0"/>
              <a:t> habilitan una cantidad limitada de respuestas posibles. Una pregunta cerrada se utiliza, por ejemplo, para </a:t>
            </a:r>
            <a:r>
              <a:rPr lang="es-ES" sz="1500" dirty="0"/>
              <a:t>obtener información factual, valorar el acuerdo/ desacuerdo respecto de una propuesta o conocer la postura del/de la encuestado/a respecto de un determinado </a:t>
            </a:r>
            <a:r>
              <a:rPr lang="es-ES" sz="1500" dirty="0" smtClean="0"/>
              <a:t>juicio.</a:t>
            </a:r>
          </a:p>
          <a:p>
            <a:pPr marL="342900" indent="-342900" algn="just">
              <a:buAutoNum type="arabicParenR"/>
            </a:pPr>
            <a:r>
              <a:rPr lang="es-ES" sz="1500" b="1" dirty="0" smtClean="0"/>
              <a:t>Aplicar </a:t>
            </a:r>
            <a:r>
              <a:rPr lang="es-ES" sz="1500" b="1" dirty="0"/>
              <a:t>el cuestionario</a:t>
            </a:r>
            <a:r>
              <a:rPr lang="es-ES" sz="1500" dirty="0"/>
              <a:t>. Para aplicarlo es necesario contar con un tiempo y un espacio apropiado para que los/as encuestados/as  puedan responderlo. Además, se necesita un/a aplicador/a que distribuya el cuestionario entre los/las encuestados/as. Los cuestionarios pueden realizarse también en línea, a través de aplicaciones gratuitas. </a:t>
            </a:r>
          </a:p>
          <a:p>
            <a:pPr marL="342900" indent="-342900" algn="just">
              <a:buAutoNum type="arabicParenR"/>
            </a:pPr>
            <a:r>
              <a:rPr lang="es-ES" sz="1500" b="1" dirty="0"/>
              <a:t>Sistematizar los resultados</a:t>
            </a:r>
            <a:r>
              <a:rPr lang="es-ES" sz="1500" dirty="0"/>
              <a:t>. Finalmente, el/la evaluador/a deberá sistematizar los resultados para poder utilizar la información. Las herramientas en línea que permiten hacer encuestas suelen incluir también modalidades para sistematizar la información y la opción de sistematizar y descargar los resultados.</a:t>
            </a:r>
            <a:endParaRPr lang="es-AR" sz="1500" dirty="0"/>
          </a:p>
          <a:p>
            <a:endParaRPr lang="es-AR" sz="1500" dirty="0" smtClean="0"/>
          </a:p>
          <a:p>
            <a:r>
              <a:rPr lang="es-ES" sz="1500" b="1" dirty="0">
                <a:solidFill>
                  <a:srgbClr val="0070C0"/>
                </a:solidFill>
              </a:rPr>
              <a:t>Preguntas útiles para </a:t>
            </a:r>
            <a:r>
              <a:rPr lang="es-ES" sz="1500" b="1" dirty="0" smtClean="0">
                <a:solidFill>
                  <a:srgbClr val="0070C0"/>
                </a:solidFill>
              </a:rPr>
              <a:t>revisar la calidad de </a:t>
            </a:r>
            <a:r>
              <a:rPr lang="es-ES" sz="1500" b="1" dirty="0">
                <a:solidFill>
                  <a:srgbClr val="0070C0"/>
                </a:solidFill>
              </a:rPr>
              <a:t>un cuestionario </a:t>
            </a:r>
            <a:endParaRPr lang="es-ES" sz="1500" b="1" dirty="0" smtClean="0">
              <a:solidFill>
                <a:srgbClr val="0070C0"/>
              </a:solidFill>
            </a:endParaRPr>
          </a:p>
          <a:p>
            <a:r>
              <a:rPr lang="es-ES" sz="1500" dirty="0"/>
              <a:t>¿Las preguntas permitirán generar toda la información buscada? ¿Son necesarias todas las preguntas del cuestionario? ¿Todos/as los/as encuestados/as comprenderán cada una de las preguntas? ¿Los/as encuestados/as aportarán información exacta? </a:t>
            </a:r>
            <a:endParaRPr lang="es-AR" sz="1500" dirty="0" smtClean="0"/>
          </a:p>
          <a:p>
            <a:endParaRPr lang="es-AR" dirty="0" smtClean="0"/>
          </a:p>
          <a:p>
            <a:endParaRPr lang="es-AR" dirty="0"/>
          </a:p>
        </p:txBody>
      </p:sp>
    </p:spTree>
    <p:extLst>
      <p:ext uri="{BB962C8B-B14F-4D97-AF65-F5344CB8AC3E}">
        <p14:creationId xmlns:p14="http://schemas.microsoft.com/office/powerpoint/2010/main" val="4261527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4300" y="123093"/>
            <a:ext cx="11869615" cy="6186309"/>
          </a:xfrm>
          <a:prstGeom prst="rect">
            <a:avLst/>
          </a:prstGeom>
        </p:spPr>
        <p:txBody>
          <a:bodyPr wrap="square">
            <a:spAutoFit/>
          </a:bodyPr>
          <a:lstStyle/>
          <a:p>
            <a:pPr marL="400050" indent="-400050" algn="just">
              <a:buAutoNum type="romanUcPeriod"/>
            </a:pPr>
            <a:endParaRPr lang="es-AR" b="1" u="sng" dirty="0" smtClean="0"/>
          </a:p>
          <a:p>
            <a:pPr algn="just"/>
            <a:r>
              <a:rPr lang="es-AR" b="1" u="sng" dirty="0" smtClean="0"/>
              <a:t>III. Entrevistas individuales</a:t>
            </a:r>
          </a:p>
          <a:p>
            <a:pPr algn="just"/>
            <a:endParaRPr lang="es-AR" b="1" u="sng" dirty="0" smtClean="0"/>
          </a:p>
          <a:p>
            <a:pPr algn="just"/>
            <a:r>
              <a:rPr lang="es-AR" b="1" dirty="0" smtClean="0">
                <a:solidFill>
                  <a:srgbClr val="0070C0"/>
                </a:solidFill>
              </a:rPr>
              <a:t>¿Qué son y para qué se utilizan? </a:t>
            </a:r>
          </a:p>
          <a:p>
            <a:pPr algn="just"/>
            <a:r>
              <a:rPr lang="es-ES" dirty="0"/>
              <a:t>La entrevista es una forma especial de encuentro cara a cara entre </a:t>
            </a:r>
            <a:r>
              <a:rPr lang="es-ES" dirty="0" smtClean="0"/>
              <a:t>el evaluador y el </a:t>
            </a:r>
            <a:r>
              <a:rPr lang="es-ES" dirty="0"/>
              <a:t>entrevistado. </a:t>
            </a:r>
            <a:r>
              <a:rPr lang="es-ES" dirty="0" smtClean="0"/>
              <a:t>Permite recabar </a:t>
            </a:r>
            <a:r>
              <a:rPr lang="es-ES" dirty="0"/>
              <a:t>información cualitativa </a:t>
            </a:r>
            <a:r>
              <a:rPr lang="es-ES" dirty="0" smtClean="0"/>
              <a:t>sobre la </a:t>
            </a:r>
            <a:r>
              <a:rPr lang="es-ES" dirty="0"/>
              <a:t>perspectiva de los actores sobre distintos </a:t>
            </a:r>
            <a:r>
              <a:rPr lang="es-ES" dirty="0" smtClean="0"/>
              <a:t>fenómenos. </a:t>
            </a:r>
          </a:p>
          <a:p>
            <a:pPr algn="just"/>
            <a:endParaRPr lang="es-AR" dirty="0"/>
          </a:p>
          <a:p>
            <a:pPr algn="just"/>
            <a:r>
              <a:rPr lang="es-AR" b="1" dirty="0">
                <a:solidFill>
                  <a:srgbClr val="0070C0"/>
                </a:solidFill>
              </a:rPr>
              <a:t>Pasos para diseñar e implementar una encuesta: </a:t>
            </a:r>
          </a:p>
          <a:p>
            <a:pPr marL="342900" indent="-342900" algn="just">
              <a:buAutoNum type="arabicParenR"/>
            </a:pPr>
            <a:r>
              <a:rPr lang="es-ES" b="1" dirty="0" smtClean="0"/>
              <a:t>Esclarecer </a:t>
            </a:r>
            <a:r>
              <a:rPr lang="es-ES" b="1" dirty="0"/>
              <a:t>qué información se espera obtener. </a:t>
            </a:r>
            <a:endParaRPr lang="es-ES" b="1" dirty="0" smtClean="0"/>
          </a:p>
          <a:p>
            <a:pPr marL="342900" indent="-342900" algn="just">
              <a:buAutoNum type="arabicParenR"/>
            </a:pPr>
            <a:r>
              <a:rPr lang="es-ES" b="1" dirty="0" smtClean="0"/>
              <a:t>Definir </a:t>
            </a:r>
            <a:r>
              <a:rPr lang="es-ES" b="1" dirty="0"/>
              <a:t>quiénes son los actores clave que brindarán la información que se necesita</a:t>
            </a:r>
            <a:r>
              <a:rPr lang="es-ES" dirty="0"/>
              <a:t>. </a:t>
            </a:r>
            <a:endParaRPr lang="es-ES" dirty="0" smtClean="0"/>
          </a:p>
          <a:p>
            <a:pPr marL="342900" indent="-342900" algn="just">
              <a:buAutoNum type="arabicParenR"/>
            </a:pPr>
            <a:r>
              <a:rPr lang="es-ES" b="1" dirty="0" smtClean="0"/>
              <a:t>Construir la guía de entrevista.</a:t>
            </a:r>
            <a:r>
              <a:rPr lang="es-ES" dirty="0" smtClean="0"/>
              <a:t> La entrevista puede ser </a:t>
            </a:r>
            <a:r>
              <a:rPr lang="es-ES" b="1" dirty="0" smtClean="0"/>
              <a:t>a) estructurada </a:t>
            </a:r>
            <a:r>
              <a:rPr lang="es-ES" dirty="0" smtClean="0"/>
              <a:t>(existe un </a:t>
            </a:r>
            <a:r>
              <a:rPr lang="es-ES" dirty="0" err="1" smtClean="0"/>
              <a:t>guión</a:t>
            </a:r>
            <a:r>
              <a:rPr lang="es-ES" dirty="0" smtClean="0"/>
              <a:t> predefinido de preguntas que se aplican sin cambios)  </a:t>
            </a:r>
            <a:r>
              <a:rPr lang="es-ES" b="1" dirty="0" smtClean="0"/>
              <a:t>b) semiestructurada </a:t>
            </a:r>
            <a:r>
              <a:rPr lang="es-ES" dirty="0" smtClean="0"/>
              <a:t>(</a:t>
            </a:r>
            <a:r>
              <a:rPr lang="es-ES" dirty="0"/>
              <a:t>previamente se pauta un guion de preguntas, pero el entrevistador tiene libertad para repreguntar o formular nuevas preguntas en función de la </a:t>
            </a:r>
            <a:r>
              <a:rPr lang="es-ES" dirty="0" smtClean="0"/>
              <a:t>conversación) o </a:t>
            </a:r>
            <a:r>
              <a:rPr lang="es-ES" b="1" dirty="0" smtClean="0"/>
              <a:t>c) abiertas </a:t>
            </a:r>
            <a:r>
              <a:rPr lang="es-ES" dirty="0"/>
              <a:t> </a:t>
            </a:r>
            <a:r>
              <a:rPr lang="es-ES" dirty="0" smtClean="0"/>
              <a:t>(el entrevistador </a:t>
            </a:r>
            <a:r>
              <a:rPr lang="es-ES" dirty="0"/>
              <a:t>tiene plena libertad para formular las preguntas. Suele utilizarse </a:t>
            </a:r>
            <a:r>
              <a:rPr lang="es-ES" dirty="0" smtClean="0"/>
              <a:t>en </a:t>
            </a:r>
            <a:r>
              <a:rPr lang="es-ES" dirty="0"/>
              <a:t>instancias exploratorias cuando hay pocas investigaciones sobre el tema y, por lo tanto, resulta más difícil pautar previamente un </a:t>
            </a:r>
            <a:r>
              <a:rPr lang="es-ES" dirty="0" smtClean="0"/>
              <a:t>guion)</a:t>
            </a:r>
            <a:endParaRPr lang="es-ES" b="1" dirty="0" smtClean="0"/>
          </a:p>
          <a:p>
            <a:pPr marL="342900" indent="-342900" algn="just">
              <a:buAutoNum type="arabicParenR"/>
            </a:pPr>
            <a:r>
              <a:rPr lang="es-ES" b="1" dirty="0" smtClean="0"/>
              <a:t>Aplicar </a:t>
            </a:r>
            <a:r>
              <a:rPr lang="es-ES" b="1" dirty="0"/>
              <a:t>las entrevistas. </a:t>
            </a:r>
            <a:r>
              <a:rPr lang="es-ES" dirty="0" smtClean="0"/>
              <a:t>debe </a:t>
            </a:r>
            <a:r>
              <a:rPr lang="es-ES" dirty="0"/>
              <a:t>destinarse un primer momento a la generación de confianza entre </a:t>
            </a:r>
            <a:r>
              <a:rPr lang="es-ES" dirty="0" smtClean="0"/>
              <a:t>entrevistador </a:t>
            </a:r>
            <a:r>
              <a:rPr lang="es-ES" dirty="0"/>
              <a:t>y </a:t>
            </a:r>
            <a:r>
              <a:rPr lang="es-ES" dirty="0" smtClean="0"/>
              <a:t>entrevistado. Allí debe explicarse los objetivos de la entrevista y el tiempo aproximación de duración. También se debe pedir autorización si se desea grabar.</a:t>
            </a:r>
          </a:p>
          <a:p>
            <a:endParaRPr lang="es-ES" dirty="0" smtClean="0">
              <a:solidFill>
                <a:srgbClr val="0070C0"/>
              </a:solidFill>
            </a:endParaRPr>
          </a:p>
          <a:p>
            <a:endParaRPr lang="es-ES" b="1" dirty="0">
              <a:solidFill>
                <a:srgbClr val="0070C0"/>
              </a:solidFill>
            </a:endParaRPr>
          </a:p>
          <a:p>
            <a:r>
              <a:rPr lang="es-ES" b="1" dirty="0" smtClean="0">
                <a:solidFill>
                  <a:srgbClr val="0070C0"/>
                </a:solidFill>
              </a:rPr>
              <a:t>Preguntas útiles para revisar la calidad de una entrevista</a:t>
            </a:r>
          </a:p>
          <a:p>
            <a:r>
              <a:rPr lang="es-ES" dirty="0" smtClean="0"/>
              <a:t>¿Las preguntas están formuladas de forma clara? ¿Son necesarias todas las preguntas de la entrevista?</a:t>
            </a:r>
          </a:p>
        </p:txBody>
      </p:sp>
    </p:spTree>
    <p:extLst>
      <p:ext uri="{BB962C8B-B14F-4D97-AF65-F5344CB8AC3E}">
        <p14:creationId xmlns:p14="http://schemas.microsoft.com/office/powerpoint/2010/main" val="2489696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8262" y="342900"/>
            <a:ext cx="11869615" cy="5632311"/>
          </a:xfrm>
          <a:prstGeom prst="rect">
            <a:avLst/>
          </a:prstGeom>
        </p:spPr>
        <p:txBody>
          <a:bodyPr wrap="square">
            <a:spAutoFit/>
          </a:bodyPr>
          <a:lstStyle/>
          <a:p>
            <a:pPr marL="400050" indent="-400050" algn="just">
              <a:buAutoNum type="romanUcPeriod"/>
            </a:pPr>
            <a:endParaRPr lang="es-AR" b="1" u="sng" dirty="0" smtClean="0"/>
          </a:p>
          <a:p>
            <a:pPr algn="just"/>
            <a:r>
              <a:rPr lang="es-AR" b="1" u="sng" dirty="0" smtClean="0"/>
              <a:t>IV. Datos secundarios</a:t>
            </a:r>
          </a:p>
          <a:p>
            <a:pPr algn="just"/>
            <a:endParaRPr lang="es-AR" b="1" u="sng" dirty="0" smtClean="0"/>
          </a:p>
          <a:p>
            <a:pPr algn="just"/>
            <a:r>
              <a:rPr lang="es-AR" b="1" dirty="0" smtClean="0">
                <a:solidFill>
                  <a:srgbClr val="0070C0"/>
                </a:solidFill>
              </a:rPr>
              <a:t>¿Qué son y para qué se utilizan? </a:t>
            </a:r>
          </a:p>
          <a:p>
            <a:pPr algn="just"/>
            <a:r>
              <a:rPr lang="es-ES" dirty="0"/>
              <a:t>S</a:t>
            </a:r>
            <a:r>
              <a:rPr lang="es-ES" dirty="0" smtClean="0"/>
              <a:t>on </a:t>
            </a:r>
            <a:r>
              <a:rPr lang="es-ES" dirty="0"/>
              <a:t>la fuente más económica para conseguir información. En este caso, se utiliza la información construida por otros. Al no estar diseñados para el objetivo de la evaluación, los datos pueden resultar insuficientes o inadecuados; sin embargo, muchas veces es la mejor opción para acercarse a un tema con pocos recursos. </a:t>
            </a:r>
            <a:endParaRPr lang="es-ES" dirty="0" smtClean="0"/>
          </a:p>
          <a:p>
            <a:pPr algn="just"/>
            <a:r>
              <a:rPr lang="es-ES" dirty="0" smtClean="0"/>
              <a:t>Las </a:t>
            </a:r>
            <a:r>
              <a:rPr lang="es-ES" dirty="0"/>
              <a:t>fuentes secundarias pueden ser de tres tipos: </a:t>
            </a:r>
          </a:p>
          <a:p>
            <a:pPr marL="285750" indent="-285750" algn="just">
              <a:buFont typeface="Wingdings" panose="05000000000000000000" pitchFamily="2" charset="2"/>
              <a:buChar char="q"/>
            </a:pPr>
            <a:r>
              <a:rPr lang="es-ES" b="1" dirty="0" smtClean="0"/>
              <a:t>Datos </a:t>
            </a:r>
            <a:r>
              <a:rPr lang="es-ES" b="1" dirty="0"/>
              <a:t>que existen, pero que no están publicados</a:t>
            </a:r>
            <a:r>
              <a:rPr lang="es-ES" dirty="0"/>
              <a:t>. Muchos son recolectados regularmente por organismos públicos y otros ad hoc para un programa o investigación específica. </a:t>
            </a:r>
            <a:endParaRPr lang="es-ES" dirty="0" smtClean="0"/>
          </a:p>
          <a:p>
            <a:pPr marL="285750" indent="-285750" algn="just">
              <a:buFont typeface="Wingdings" panose="05000000000000000000" pitchFamily="2" charset="2"/>
              <a:buChar char="q"/>
            </a:pPr>
            <a:r>
              <a:rPr lang="es-ES" b="1" dirty="0" smtClean="0"/>
              <a:t>Informes </a:t>
            </a:r>
            <a:r>
              <a:rPr lang="es-ES" b="1" dirty="0"/>
              <a:t>publicados por agencias del gobierno, organismos internacionales, universidades, organizaciones sin fines de lucro o empresas</a:t>
            </a:r>
            <a:r>
              <a:rPr lang="es-ES" dirty="0"/>
              <a:t>. </a:t>
            </a:r>
            <a:endParaRPr lang="es-ES" dirty="0" smtClean="0"/>
          </a:p>
          <a:p>
            <a:pPr marL="285750" indent="-285750" algn="just">
              <a:buFont typeface="Wingdings" panose="05000000000000000000" pitchFamily="2" charset="2"/>
              <a:buChar char="q"/>
            </a:pPr>
            <a:r>
              <a:rPr lang="es-ES" b="1" dirty="0" smtClean="0"/>
              <a:t>Informes </a:t>
            </a:r>
            <a:r>
              <a:rPr lang="es-ES" b="1" dirty="0"/>
              <a:t>previos del propio programa a evaluar</a:t>
            </a:r>
            <a:r>
              <a:rPr lang="es-ES" dirty="0"/>
              <a:t>: informes del proyecto, pero también otros documentos (como artículos, actas de reuniones, etc.). </a:t>
            </a:r>
            <a:endParaRPr lang="es-ES" dirty="0" smtClean="0"/>
          </a:p>
          <a:p>
            <a:pPr algn="just"/>
            <a:endParaRPr lang="es-ES" b="1" dirty="0">
              <a:solidFill>
                <a:srgbClr val="0070C0"/>
              </a:solidFill>
            </a:endParaRPr>
          </a:p>
          <a:p>
            <a:pPr algn="just"/>
            <a:r>
              <a:rPr lang="es-ES" b="1" dirty="0">
                <a:solidFill>
                  <a:srgbClr val="0070C0"/>
                </a:solidFill>
              </a:rPr>
              <a:t>Pasos para el correcto uso de datos secundarios </a:t>
            </a:r>
            <a:endParaRPr lang="es-ES" b="1" dirty="0" smtClean="0">
              <a:solidFill>
                <a:srgbClr val="0070C0"/>
              </a:solidFill>
            </a:endParaRPr>
          </a:p>
          <a:p>
            <a:pPr marL="342900" indent="-342900">
              <a:buAutoNum type="arabicParenR"/>
            </a:pPr>
            <a:r>
              <a:rPr lang="es-ES" dirty="0" smtClean="0"/>
              <a:t>Es </a:t>
            </a:r>
            <a:r>
              <a:rPr lang="es-ES" dirty="0"/>
              <a:t>necesario </a:t>
            </a:r>
            <a:r>
              <a:rPr lang="es-ES" dirty="0" smtClean="0"/>
              <a:t>detectar qué </a:t>
            </a:r>
            <a:r>
              <a:rPr lang="es-ES" dirty="0"/>
              <a:t>tipo de datos están disponibles y, entre ellos, seleccionar los que más se acercan a la información que se busca recopilar. </a:t>
            </a:r>
            <a:endParaRPr lang="es-ES" dirty="0" smtClean="0"/>
          </a:p>
          <a:p>
            <a:pPr marL="342900" indent="-342900">
              <a:buAutoNum type="arabicParenR"/>
            </a:pPr>
            <a:r>
              <a:rPr lang="es-ES" dirty="0" smtClean="0"/>
              <a:t>Detectar </a:t>
            </a:r>
            <a:r>
              <a:rPr lang="es-ES" dirty="0"/>
              <a:t>el objetivo para el cual fue producida la información. Esto permite tener en cuenta cuán cerca o lejos se encuentra de lo que se busca. </a:t>
            </a:r>
            <a:endParaRPr lang="es-ES" dirty="0" smtClean="0"/>
          </a:p>
        </p:txBody>
      </p:sp>
    </p:spTree>
    <p:extLst>
      <p:ext uri="{BB962C8B-B14F-4D97-AF65-F5344CB8AC3E}">
        <p14:creationId xmlns:p14="http://schemas.microsoft.com/office/powerpoint/2010/main" val="2733401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589582" y="126510"/>
            <a:ext cx="2936631"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AR" dirty="0" smtClean="0"/>
              <a:t>CONSIGNA SEMANAL</a:t>
            </a:r>
            <a:endParaRPr lang="es-AR" dirty="0"/>
          </a:p>
        </p:txBody>
      </p:sp>
      <p:sp>
        <p:nvSpPr>
          <p:cNvPr id="3" name="CuadroTexto 2"/>
          <p:cNvSpPr txBox="1"/>
          <p:nvPr/>
        </p:nvSpPr>
        <p:spPr>
          <a:xfrm>
            <a:off x="208081" y="976718"/>
            <a:ext cx="11983919" cy="2554545"/>
          </a:xfrm>
          <a:prstGeom prst="rect">
            <a:avLst/>
          </a:prstGeom>
          <a:noFill/>
        </p:spPr>
        <p:txBody>
          <a:bodyPr wrap="square" rtlCol="0">
            <a:spAutoFit/>
          </a:bodyPr>
          <a:lstStyle/>
          <a:p>
            <a:r>
              <a:rPr lang="es-AR" sz="1600" dirty="0" smtClean="0"/>
              <a:t>Para el </a:t>
            </a:r>
            <a:r>
              <a:rPr lang="es-AR" sz="1600" u="sng" dirty="0" smtClean="0"/>
              <a:t>Plan de Monitoreo</a:t>
            </a:r>
            <a:r>
              <a:rPr lang="es-AR" sz="1600" dirty="0" smtClean="0"/>
              <a:t>:</a:t>
            </a:r>
          </a:p>
          <a:p>
            <a:endParaRPr lang="es-AR" sz="1600" dirty="0"/>
          </a:p>
          <a:p>
            <a:pPr marL="285750" indent="-285750">
              <a:buFont typeface="Wingdings" panose="05000000000000000000" pitchFamily="2" charset="2"/>
              <a:buChar char="§"/>
            </a:pPr>
            <a:r>
              <a:rPr lang="es-AR" sz="1600" dirty="0" smtClean="0"/>
              <a:t>Identificar cuáles técnicas van a utilizar para producir la información necesaria para realizar el monitoreo.</a:t>
            </a:r>
          </a:p>
          <a:p>
            <a:pPr marL="285750" indent="-285750">
              <a:buFont typeface="Wingdings" panose="05000000000000000000" pitchFamily="2" charset="2"/>
              <a:buChar char="§"/>
            </a:pPr>
            <a:r>
              <a:rPr lang="es-AR" sz="1600" dirty="0"/>
              <a:t>En una hoja aparte (anexo) diseñar el instrumento (del monitoreo)</a:t>
            </a:r>
            <a:endParaRPr lang="es-AR" sz="1600" dirty="0" smtClean="0"/>
          </a:p>
          <a:p>
            <a:pPr marL="285750" indent="-285750">
              <a:buFont typeface="Wingdings" panose="05000000000000000000" pitchFamily="2" charset="2"/>
              <a:buChar char="§"/>
            </a:pPr>
            <a:endParaRPr lang="es-AR" sz="1600" dirty="0"/>
          </a:p>
          <a:p>
            <a:endParaRPr lang="es-AR" sz="1600" dirty="0" smtClean="0"/>
          </a:p>
          <a:p>
            <a:r>
              <a:rPr lang="es-AR" sz="1600" dirty="0"/>
              <a:t>Para el </a:t>
            </a:r>
            <a:r>
              <a:rPr lang="es-AR" sz="1600" u="sng" dirty="0"/>
              <a:t>Plan de </a:t>
            </a:r>
            <a:r>
              <a:rPr lang="es-AR" sz="1600" u="sng" dirty="0" smtClean="0"/>
              <a:t>Evaluación</a:t>
            </a:r>
            <a:r>
              <a:rPr lang="es-AR" sz="1600" dirty="0" smtClean="0"/>
              <a:t>:</a:t>
            </a:r>
            <a:endParaRPr lang="es-AR" sz="1600" dirty="0"/>
          </a:p>
          <a:p>
            <a:pPr marL="285750" indent="-285750">
              <a:buFont typeface="Wingdings" panose="05000000000000000000" pitchFamily="2" charset="2"/>
              <a:buChar char="§"/>
            </a:pPr>
            <a:r>
              <a:rPr lang="es-AR" sz="1600" dirty="0" smtClean="0"/>
              <a:t>Identificar cuál modelo de evaluación realizarán (experimental, </a:t>
            </a:r>
            <a:r>
              <a:rPr lang="es-AR" sz="1600" dirty="0" err="1" smtClean="0"/>
              <a:t>cuasiexperimental</a:t>
            </a:r>
            <a:r>
              <a:rPr lang="es-AR" sz="1600" dirty="0" smtClean="0"/>
              <a:t> o no-experimentales)</a:t>
            </a:r>
          </a:p>
          <a:p>
            <a:pPr marL="285750" indent="-285750">
              <a:buFont typeface="Wingdings" panose="05000000000000000000" pitchFamily="2" charset="2"/>
              <a:buChar char="§"/>
            </a:pPr>
            <a:r>
              <a:rPr lang="es-AR" sz="1600" dirty="0"/>
              <a:t>Identificar cuáles técnicas van a utilizar para producir la información necesaria para realizar </a:t>
            </a:r>
            <a:r>
              <a:rPr lang="es-AR" sz="1600" dirty="0" smtClean="0"/>
              <a:t>la evaluación</a:t>
            </a:r>
            <a:endParaRPr lang="es-AR" sz="1600" dirty="0"/>
          </a:p>
          <a:p>
            <a:pPr marL="285750" indent="-285750">
              <a:buFont typeface="Wingdings" panose="05000000000000000000" pitchFamily="2" charset="2"/>
              <a:buChar char="§"/>
            </a:pPr>
            <a:r>
              <a:rPr lang="es-AR" sz="1600" dirty="0" smtClean="0"/>
              <a:t>En </a:t>
            </a:r>
            <a:r>
              <a:rPr lang="es-AR" sz="1600" dirty="0"/>
              <a:t>una hoja aparte (anexo) diseñar el instrumento </a:t>
            </a:r>
            <a:r>
              <a:rPr lang="es-AR" sz="1600" dirty="0" smtClean="0"/>
              <a:t>(de evaluación)</a:t>
            </a:r>
            <a:endParaRPr lang="es-AR" sz="1600" dirty="0"/>
          </a:p>
        </p:txBody>
      </p:sp>
    </p:spTree>
    <p:extLst>
      <p:ext uri="{BB962C8B-B14F-4D97-AF65-F5344CB8AC3E}">
        <p14:creationId xmlns:p14="http://schemas.microsoft.com/office/powerpoint/2010/main" val="30209742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1824</Words>
  <Application>Microsoft Office PowerPoint</Application>
  <PresentationFormat>Panorámica</PresentationFormat>
  <Paragraphs>110</Paragraphs>
  <Slides>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Arvo</vt:lpstr>
      <vt:lpstr>Calibri</vt:lpstr>
      <vt:lpstr>Calibri Light</vt:lpstr>
      <vt:lpstr>Wingdings</vt:lpstr>
      <vt:lpstr>Tema de Office</vt:lpstr>
      <vt:lpstr>PP3: Desarrollo e implementación de proyectos.  Clase Nº4: Selección de técnicas para medir la evolución de los indicadores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PP3: Desarrollo e implementación de proyectos. Clase Nº2</dc:title>
  <dc:creator>Brian Uriel Fuksman</dc:creator>
  <cp:lastModifiedBy>Brian Uriel Fuksman</cp:lastModifiedBy>
  <cp:revision>43</cp:revision>
  <dcterms:created xsi:type="dcterms:W3CDTF">2022-02-18T13:27:44Z</dcterms:created>
  <dcterms:modified xsi:type="dcterms:W3CDTF">2022-09-26T20:09:07Z</dcterms:modified>
</cp:coreProperties>
</file>