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43" r:id="rId2"/>
  </p:sldMasterIdLst>
  <p:notesMasterIdLst>
    <p:notesMasterId r:id="rId78"/>
  </p:notesMasterIdLst>
  <p:sldIdLst>
    <p:sldId id="257" r:id="rId3"/>
    <p:sldId id="338" r:id="rId4"/>
    <p:sldId id="341" r:id="rId5"/>
    <p:sldId id="346" r:id="rId6"/>
    <p:sldId id="342" r:id="rId7"/>
    <p:sldId id="343" r:id="rId8"/>
    <p:sldId id="262" r:id="rId9"/>
    <p:sldId id="264" r:id="rId10"/>
    <p:sldId id="265" r:id="rId11"/>
    <p:sldId id="268" r:id="rId12"/>
    <p:sldId id="269" r:id="rId13"/>
    <p:sldId id="270" r:id="rId14"/>
    <p:sldId id="271" r:id="rId15"/>
    <p:sldId id="272"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301" r:id="rId39"/>
    <p:sldId id="302" r:id="rId40"/>
    <p:sldId id="303" r:id="rId41"/>
    <p:sldId id="304" r:id="rId42"/>
    <p:sldId id="308" r:id="rId43"/>
    <p:sldId id="347" r:id="rId44"/>
    <p:sldId id="348" r:id="rId45"/>
    <p:sldId id="349" r:id="rId46"/>
    <p:sldId id="350" r:id="rId47"/>
    <p:sldId id="351" r:id="rId48"/>
    <p:sldId id="352" r:id="rId49"/>
    <p:sldId id="353" r:id="rId50"/>
    <p:sldId id="355" r:id="rId51"/>
    <p:sldId id="357" r:id="rId52"/>
    <p:sldId id="311" r:id="rId53"/>
    <p:sldId id="312" r:id="rId54"/>
    <p:sldId id="313" r:id="rId55"/>
    <p:sldId id="314" r:id="rId56"/>
    <p:sldId id="315"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Franklin Gothic Medium" panose="020B0603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Franklin Gothic Medium" panose="020B0603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Franklin Gothic Medium" panose="020B0603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Franklin Gothic Medium" panose="020B0603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Franklin Gothic Medium" panose="020B06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Medium" panose="020B06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Medium" panose="020B06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Medium" panose="020B06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Medium" panose="020B06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660"/>
  </p:normalViewPr>
  <p:slideViewPr>
    <p:cSldViewPr>
      <p:cViewPr varScale="1">
        <p:scale>
          <a:sx n="65" d="100"/>
          <a:sy n="65" d="100"/>
        </p:scale>
        <p:origin x="13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9278B-40CA-4BEF-B99E-ABF4A6F73480}"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s-AR"/>
        </a:p>
      </dgm:t>
    </dgm:pt>
    <dgm:pt modelId="{26C7267D-50E0-40D5-B44A-1B4602B70FD3}">
      <dgm:prSet/>
      <dgm:spPr/>
      <dgm:t>
        <a:bodyPr/>
        <a:lstStyle/>
        <a:p>
          <a:pPr rtl="0"/>
          <a:r>
            <a:rPr lang="es-ES" baseline="0" smtClean="0"/>
            <a:t>LOS CLASIFICADORES PRIMARIOS SON:</a:t>
          </a:r>
          <a:endParaRPr lang="es-AR"/>
        </a:p>
      </dgm:t>
    </dgm:pt>
    <dgm:pt modelId="{07070F4C-B250-41D3-90DF-2E07C2AD5B8C}" type="parTrans" cxnId="{445C0900-362F-44A4-8920-5F2773236903}">
      <dgm:prSet/>
      <dgm:spPr/>
      <dgm:t>
        <a:bodyPr/>
        <a:lstStyle/>
        <a:p>
          <a:endParaRPr lang="es-AR"/>
        </a:p>
      </dgm:t>
    </dgm:pt>
    <dgm:pt modelId="{AC3E8835-5368-4CCC-A049-210CB42BDE58}" type="sibTrans" cxnId="{445C0900-362F-44A4-8920-5F2773236903}">
      <dgm:prSet/>
      <dgm:spPr/>
      <dgm:t>
        <a:bodyPr/>
        <a:lstStyle/>
        <a:p>
          <a:endParaRPr lang="es-AR"/>
        </a:p>
      </dgm:t>
    </dgm:pt>
    <dgm:pt modelId="{60213EC4-7E66-4995-A223-F3322833348B}">
      <dgm:prSet custT="1"/>
      <dgm:spPr/>
      <dgm:t>
        <a:bodyPr/>
        <a:lstStyle/>
        <a:p>
          <a:pPr rtl="0"/>
          <a:r>
            <a:rPr lang="es-ES" sz="2400" baseline="0" dirty="0" smtClean="0"/>
            <a:t>INSTITUCIONAL</a:t>
          </a:r>
          <a:endParaRPr lang="es-AR" sz="2400" dirty="0"/>
        </a:p>
      </dgm:t>
    </dgm:pt>
    <dgm:pt modelId="{507B424C-A94A-4F56-A14F-309757429651}" type="parTrans" cxnId="{8BA16AD1-7E6F-427A-B881-87A09E3DFC9C}">
      <dgm:prSet/>
      <dgm:spPr/>
      <dgm:t>
        <a:bodyPr/>
        <a:lstStyle/>
        <a:p>
          <a:endParaRPr lang="es-AR"/>
        </a:p>
      </dgm:t>
    </dgm:pt>
    <dgm:pt modelId="{7E99B8FA-A39B-4BD2-80F6-5A196F53D601}" type="sibTrans" cxnId="{8BA16AD1-7E6F-427A-B881-87A09E3DFC9C}">
      <dgm:prSet/>
      <dgm:spPr/>
      <dgm:t>
        <a:bodyPr/>
        <a:lstStyle/>
        <a:p>
          <a:endParaRPr lang="es-AR"/>
        </a:p>
      </dgm:t>
    </dgm:pt>
    <dgm:pt modelId="{7E630303-394D-46DB-A96A-5443F50FE025}">
      <dgm:prSet custT="1"/>
      <dgm:spPr/>
      <dgm:t>
        <a:bodyPr/>
        <a:lstStyle/>
        <a:p>
          <a:pPr rtl="0"/>
          <a:r>
            <a:rPr lang="es-ES" sz="2400" b="1" u="sng" baseline="0" dirty="0" smtClean="0"/>
            <a:t>POR RUBROS DE RECURSOS </a:t>
          </a:r>
          <a:endParaRPr lang="es-AR" sz="2400" dirty="0"/>
        </a:p>
      </dgm:t>
    </dgm:pt>
    <dgm:pt modelId="{544631D5-6FF5-4D0C-9F23-D6C5DDFA0C2C}" type="parTrans" cxnId="{F1388ECB-0EDD-42F1-B194-8DEA27976BC4}">
      <dgm:prSet/>
      <dgm:spPr/>
      <dgm:t>
        <a:bodyPr/>
        <a:lstStyle/>
        <a:p>
          <a:endParaRPr lang="es-AR"/>
        </a:p>
      </dgm:t>
    </dgm:pt>
    <dgm:pt modelId="{6257E01C-F878-48F3-B4D1-E42A9B521988}" type="sibTrans" cxnId="{F1388ECB-0EDD-42F1-B194-8DEA27976BC4}">
      <dgm:prSet/>
      <dgm:spPr/>
      <dgm:t>
        <a:bodyPr/>
        <a:lstStyle/>
        <a:p>
          <a:endParaRPr lang="es-AR"/>
        </a:p>
      </dgm:t>
    </dgm:pt>
    <dgm:pt modelId="{7BF355C1-88F5-4075-836E-45EC13819E9B}">
      <dgm:prSet custT="1"/>
      <dgm:spPr/>
      <dgm:t>
        <a:bodyPr/>
        <a:lstStyle/>
        <a:p>
          <a:pPr rtl="0"/>
          <a:r>
            <a:rPr lang="es-ES" sz="2400" b="1" u="sng" baseline="0" dirty="0" smtClean="0"/>
            <a:t>POR OBJETO DEL GASTO</a:t>
          </a:r>
          <a:endParaRPr lang="es-AR" sz="2400" dirty="0"/>
        </a:p>
      </dgm:t>
    </dgm:pt>
    <dgm:pt modelId="{3D94326F-279D-446C-8EC3-3CC9CF58B76E}" type="parTrans" cxnId="{B920F04B-1558-4485-8AB3-15897EB6DC66}">
      <dgm:prSet/>
      <dgm:spPr/>
      <dgm:t>
        <a:bodyPr/>
        <a:lstStyle/>
        <a:p>
          <a:endParaRPr lang="es-AR"/>
        </a:p>
      </dgm:t>
    </dgm:pt>
    <dgm:pt modelId="{067F49E3-0A11-4450-93B1-5E55DAA2D6E8}" type="sibTrans" cxnId="{B920F04B-1558-4485-8AB3-15897EB6DC66}">
      <dgm:prSet/>
      <dgm:spPr/>
      <dgm:t>
        <a:bodyPr/>
        <a:lstStyle/>
        <a:p>
          <a:endParaRPr lang="es-AR"/>
        </a:p>
      </dgm:t>
    </dgm:pt>
    <dgm:pt modelId="{B9FEF4AD-1D93-4B5A-9DB2-F2E077F5C66F}">
      <dgm:prSet custT="1"/>
      <dgm:spPr/>
      <dgm:t>
        <a:bodyPr/>
        <a:lstStyle/>
        <a:p>
          <a:pPr rtl="0"/>
          <a:r>
            <a:rPr lang="es-ES" sz="2400" baseline="0" dirty="0" smtClean="0"/>
            <a:t>POR LOCALIZACIÓN GEOGRÁFICA</a:t>
          </a:r>
          <a:endParaRPr lang="es-AR" sz="2400" dirty="0"/>
        </a:p>
      </dgm:t>
    </dgm:pt>
    <dgm:pt modelId="{18B3646B-DD10-4C00-B5FC-3776BFF85518}" type="parTrans" cxnId="{A9F68717-23B2-4EBB-8A91-9E0339264662}">
      <dgm:prSet/>
      <dgm:spPr/>
      <dgm:t>
        <a:bodyPr/>
        <a:lstStyle/>
        <a:p>
          <a:endParaRPr lang="es-AR"/>
        </a:p>
      </dgm:t>
    </dgm:pt>
    <dgm:pt modelId="{7420B43D-199E-46FE-9AE6-30F1EF9F4BE4}" type="sibTrans" cxnId="{A9F68717-23B2-4EBB-8A91-9E0339264662}">
      <dgm:prSet/>
      <dgm:spPr/>
      <dgm:t>
        <a:bodyPr/>
        <a:lstStyle/>
        <a:p>
          <a:endParaRPr lang="es-AR"/>
        </a:p>
      </dgm:t>
    </dgm:pt>
    <dgm:pt modelId="{74C3E03C-EC5A-4780-86CD-48AE57D98279}">
      <dgm:prSet custT="1"/>
      <dgm:spPr/>
      <dgm:t>
        <a:bodyPr/>
        <a:lstStyle/>
        <a:p>
          <a:pPr rtl="0"/>
          <a:r>
            <a:rPr lang="es-ES" sz="2400" baseline="0" dirty="0" smtClean="0"/>
            <a:t>POR TIPO DE MONEDA</a:t>
          </a:r>
          <a:endParaRPr lang="es-AR" sz="2400" dirty="0"/>
        </a:p>
      </dgm:t>
    </dgm:pt>
    <dgm:pt modelId="{61ADF0A5-9289-4FCB-8027-3AD00E3C3B3F}" type="parTrans" cxnId="{9824D0E7-2131-40F4-AB6E-5A7E9A75E286}">
      <dgm:prSet/>
      <dgm:spPr/>
      <dgm:t>
        <a:bodyPr/>
        <a:lstStyle/>
        <a:p>
          <a:endParaRPr lang="es-AR"/>
        </a:p>
      </dgm:t>
    </dgm:pt>
    <dgm:pt modelId="{ACCE1287-5185-4D12-A2CF-64F85A97857C}" type="sibTrans" cxnId="{9824D0E7-2131-40F4-AB6E-5A7E9A75E286}">
      <dgm:prSet/>
      <dgm:spPr/>
      <dgm:t>
        <a:bodyPr/>
        <a:lstStyle/>
        <a:p>
          <a:endParaRPr lang="es-AR"/>
        </a:p>
      </dgm:t>
    </dgm:pt>
    <dgm:pt modelId="{EF312825-2A20-4A37-B399-4952B23179DE}">
      <dgm:prSet custT="1"/>
      <dgm:spPr/>
      <dgm:t>
        <a:bodyPr/>
        <a:lstStyle/>
        <a:p>
          <a:pPr rtl="0"/>
          <a:r>
            <a:rPr lang="es-ES" sz="2400" b="1" u="sng" baseline="0" dirty="0" smtClean="0"/>
            <a:t>POR FUENTE DE FINANCIAMIENTO</a:t>
          </a:r>
          <a:endParaRPr lang="es-AR" sz="2400" dirty="0"/>
        </a:p>
      </dgm:t>
    </dgm:pt>
    <dgm:pt modelId="{39A543EC-EDE0-4001-9DC6-1B6D61987DC1}" type="parTrans" cxnId="{9E96401E-87BA-4A9B-858B-A35B6C11FC8B}">
      <dgm:prSet/>
      <dgm:spPr/>
      <dgm:t>
        <a:bodyPr/>
        <a:lstStyle/>
        <a:p>
          <a:endParaRPr lang="es-AR"/>
        </a:p>
      </dgm:t>
    </dgm:pt>
    <dgm:pt modelId="{36D57EA2-D7C7-49EB-8F6F-BBB5DB3A61CC}" type="sibTrans" cxnId="{9E96401E-87BA-4A9B-858B-A35B6C11FC8B}">
      <dgm:prSet/>
      <dgm:spPr/>
      <dgm:t>
        <a:bodyPr/>
        <a:lstStyle/>
        <a:p>
          <a:endParaRPr lang="es-AR"/>
        </a:p>
      </dgm:t>
    </dgm:pt>
    <dgm:pt modelId="{06FF0046-43C6-42E2-B29E-13B81EA93D4C}">
      <dgm:prSet custT="1"/>
      <dgm:spPr/>
      <dgm:t>
        <a:bodyPr/>
        <a:lstStyle/>
        <a:p>
          <a:pPr rtl="0"/>
          <a:r>
            <a:rPr lang="es-ES" sz="2400" baseline="0" dirty="0" smtClean="0"/>
            <a:t>POR CATEGORÍA PROGRAMÁTICA</a:t>
          </a:r>
          <a:endParaRPr lang="es-AR" sz="2400" dirty="0"/>
        </a:p>
      </dgm:t>
    </dgm:pt>
    <dgm:pt modelId="{19100E7D-C831-4593-8112-C77724E54191}" type="parTrans" cxnId="{5CEC0254-959D-46FF-916B-FF906DEDB85F}">
      <dgm:prSet/>
      <dgm:spPr/>
      <dgm:t>
        <a:bodyPr/>
        <a:lstStyle/>
        <a:p>
          <a:endParaRPr lang="es-AR"/>
        </a:p>
      </dgm:t>
    </dgm:pt>
    <dgm:pt modelId="{511C82FA-0010-4B86-B3CE-8DEB1F173AFA}" type="sibTrans" cxnId="{5CEC0254-959D-46FF-916B-FF906DEDB85F}">
      <dgm:prSet/>
      <dgm:spPr/>
      <dgm:t>
        <a:bodyPr/>
        <a:lstStyle/>
        <a:p>
          <a:endParaRPr lang="es-AR"/>
        </a:p>
      </dgm:t>
    </dgm:pt>
    <dgm:pt modelId="{AA1B5DA1-57FD-41F0-A77F-8611183E6C6A}" type="pres">
      <dgm:prSet presAssocID="{9389278B-40CA-4BEF-B99E-ABF4A6F73480}" presName="Name0" presStyleCnt="0">
        <dgm:presLayoutVars>
          <dgm:dir/>
          <dgm:animLvl val="lvl"/>
          <dgm:resizeHandles val="exact"/>
        </dgm:presLayoutVars>
      </dgm:prSet>
      <dgm:spPr/>
      <dgm:t>
        <a:bodyPr/>
        <a:lstStyle/>
        <a:p>
          <a:endParaRPr lang="es-AR"/>
        </a:p>
      </dgm:t>
    </dgm:pt>
    <dgm:pt modelId="{A17B4F41-FC29-40D0-B9B4-60E6F0F25CBD}" type="pres">
      <dgm:prSet presAssocID="{26C7267D-50E0-40D5-B44A-1B4602B70FD3}" presName="linNode" presStyleCnt="0"/>
      <dgm:spPr/>
    </dgm:pt>
    <dgm:pt modelId="{C8B8008C-05E1-458A-8865-88A3907773A9}" type="pres">
      <dgm:prSet presAssocID="{26C7267D-50E0-40D5-B44A-1B4602B70FD3}" presName="parentText" presStyleLbl="node1" presStyleIdx="0" presStyleCnt="1">
        <dgm:presLayoutVars>
          <dgm:chMax val="1"/>
          <dgm:bulletEnabled val="1"/>
        </dgm:presLayoutVars>
      </dgm:prSet>
      <dgm:spPr/>
      <dgm:t>
        <a:bodyPr/>
        <a:lstStyle/>
        <a:p>
          <a:endParaRPr lang="es-AR"/>
        </a:p>
      </dgm:t>
    </dgm:pt>
    <dgm:pt modelId="{576B1B7C-5036-423A-A024-FF3517A3CE9E}" type="pres">
      <dgm:prSet presAssocID="{26C7267D-50E0-40D5-B44A-1B4602B70FD3}" presName="descendantText" presStyleLbl="alignAccFollowNode1" presStyleIdx="0" presStyleCnt="1">
        <dgm:presLayoutVars>
          <dgm:bulletEnabled val="1"/>
        </dgm:presLayoutVars>
      </dgm:prSet>
      <dgm:spPr/>
      <dgm:t>
        <a:bodyPr/>
        <a:lstStyle/>
        <a:p>
          <a:endParaRPr lang="es-AR"/>
        </a:p>
      </dgm:t>
    </dgm:pt>
  </dgm:ptLst>
  <dgm:cxnLst>
    <dgm:cxn modelId="{F1388ECB-0EDD-42F1-B194-8DEA27976BC4}" srcId="{26C7267D-50E0-40D5-B44A-1B4602B70FD3}" destId="{7E630303-394D-46DB-A96A-5443F50FE025}" srcOrd="1" destOrd="0" parTransId="{544631D5-6FF5-4D0C-9F23-D6C5DDFA0C2C}" sibTransId="{6257E01C-F878-48F3-B4D1-E42A9B521988}"/>
    <dgm:cxn modelId="{083BF882-7EBA-46CA-9158-8B9F708D7FEE}" type="presOf" srcId="{06FF0046-43C6-42E2-B29E-13B81EA93D4C}" destId="{576B1B7C-5036-423A-A024-FF3517A3CE9E}" srcOrd="0" destOrd="6" presId="urn:microsoft.com/office/officeart/2005/8/layout/vList5"/>
    <dgm:cxn modelId="{4B6810D9-371F-4D74-AF9D-F8B5FCFCACA2}" type="presOf" srcId="{B9FEF4AD-1D93-4B5A-9DB2-F2E077F5C66F}" destId="{576B1B7C-5036-423A-A024-FF3517A3CE9E}" srcOrd="0" destOrd="3" presId="urn:microsoft.com/office/officeart/2005/8/layout/vList5"/>
    <dgm:cxn modelId="{A9F68717-23B2-4EBB-8A91-9E0339264662}" srcId="{26C7267D-50E0-40D5-B44A-1B4602B70FD3}" destId="{B9FEF4AD-1D93-4B5A-9DB2-F2E077F5C66F}" srcOrd="3" destOrd="0" parTransId="{18B3646B-DD10-4C00-B5FC-3776BFF85518}" sibTransId="{7420B43D-199E-46FE-9AE6-30F1EF9F4BE4}"/>
    <dgm:cxn modelId="{A4612BAB-6F1C-47D0-8BD8-0902094E1D9C}" type="presOf" srcId="{EF312825-2A20-4A37-B399-4952B23179DE}" destId="{576B1B7C-5036-423A-A024-FF3517A3CE9E}" srcOrd="0" destOrd="5" presId="urn:microsoft.com/office/officeart/2005/8/layout/vList5"/>
    <dgm:cxn modelId="{9E96401E-87BA-4A9B-858B-A35B6C11FC8B}" srcId="{26C7267D-50E0-40D5-B44A-1B4602B70FD3}" destId="{EF312825-2A20-4A37-B399-4952B23179DE}" srcOrd="5" destOrd="0" parTransId="{39A543EC-EDE0-4001-9DC6-1B6D61987DC1}" sibTransId="{36D57EA2-D7C7-49EB-8F6F-BBB5DB3A61CC}"/>
    <dgm:cxn modelId="{B920F04B-1558-4485-8AB3-15897EB6DC66}" srcId="{26C7267D-50E0-40D5-B44A-1B4602B70FD3}" destId="{7BF355C1-88F5-4075-836E-45EC13819E9B}" srcOrd="2" destOrd="0" parTransId="{3D94326F-279D-446C-8EC3-3CC9CF58B76E}" sibTransId="{067F49E3-0A11-4450-93B1-5E55DAA2D6E8}"/>
    <dgm:cxn modelId="{5CEC0254-959D-46FF-916B-FF906DEDB85F}" srcId="{26C7267D-50E0-40D5-B44A-1B4602B70FD3}" destId="{06FF0046-43C6-42E2-B29E-13B81EA93D4C}" srcOrd="6" destOrd="0" parTransId="{19100E7D-C831-4593-8112-C77724E54191}" sibTransId="{511C82FA-0010-4B86-B3CE-8DEB1F173AFA}"/>
    <dgm:cxn modelId="{85D56342-216C-4BA0-A5B8-DC1D54408F8F}" type="presOf" srcId="{60213EC4-7E66-4995-A223-F3322833348B}" destId="{576B1B7C-5036-423A-A024-FF3517A3CE9E}" srcOrd="0" destOrd="0" presId="urn:microsoft.com/office/officeart/2005/8/layout/vList5"/>
    <dgm:cxn modelId="{8BA16AD1-7E6F-427A-B881-87A09E3DFC9C}" srcId="{26C7267D-50E0-40D5-B44A-1B4602B70FD3}" destId="{60213EC4-7E66-4995-A223-F3322833348B}" srcOrd="0" destOrd="0" parTransId="{507B424C-A94A-4F56-A14F-309757429651}" sibTransId="{7E99B8FA-A39B-4BD2-80F6-5A196F53D601}"/>
    <dgm:cxn modelId="{1387AD90-105C-4293-B6F0-9CE1C2304964}" type="presOf" srcId="{26C7267D-50E0-40D5-B44A-1B4602B70FD3}" destId="{C8B8008C-05E1-458A-8865-88A3907773A9}" srcOrd="0" destOrd="0" presId="urn:microsoft.com/office/officeart/2005/8/layout/vList5"/>
    <dgm:cxn modelId="{445C0900-362F-44A4-8920-5F2773236903}" srcId="{9389278B-40CA-4BEF-B99E-ABF4A6F73480}" destId="{26C7267D-50E0-40D5-B44A-1B4602B70FD3}" srcOrd="0" destOrd="0" parTransId="{07070F4C-B250-41D3-90DF-2E07C2AD5B8C}" sibTransId="{AC3E8835-5368-4CCC-A049-210CB42BDE58}"/>
    <dgm:cxn modelId="{05BDFB4B-3DBF-4667-9A41-6A35439AE9EF}" type="presOf" srcId="{9389278B-40CA-4BEF-B99E-ABF4A6F73480}" destId="{AA1B5DA1-57FD-41F0-A77F-8611183E6C6A}" srcOrd="0" destOrd="0" presId="urn:microsoft.com/office/officeart/2005/8/layout/vList5"/>
    <dgm:cxn modelId="{57826C63-D85F-4369-9878-E6096C74EE8C}" type="presOf" srcId="{74C3E03C-EC5A-4780-86CD-48AE57D98279}" destId="{576B1B7C-5036-423A-A024-FF3517A3CE9E}" srcOrd="0" destOrd="4" presId="urn:microsoft.com/office/officeart/2005/8/layout/vList5"/>
    <dgm:cxn modelId="{AA7408AF-6D5C-49CB-BA04-3BC2D3474DCA}" type="presOf" srcId="{7E630303-394D-46DB-A96A-5443F50FE025}" destId="{576B1B7C-5036-423A-A024-FF3517A3CE9E}" srcOrd="0" destOrd="1" presId="urn:microsoft.com/office/officeart/2005/8/layout/vList5"/>
    <dgm:cxn modelId="{5E6495A1-BBBF-4264-B845-F642380852D6}" type="presOf" srcId="{7BF355C1-88F5-4075-836E-45EC13819E9B}" destId="{576B1B7C-5036-423A-A024-FF3517A3CE9E}" srcOrd="0" destOrd="2" presId="urn:microsoft.com/office/officeart/2005/8/layout/vList5"/>
    <dgm:cxn modelId="{9824D0E7-2131-40F4-AB6E-5A7E9A75E286}" srcId="{26C7267D-50E0-40D5-B44A-1B4602B70FD3}" destId="{74C3E03C-EC5A-4780-86CD-48AE57D98279}" srcOrd="4" destOrd="0" parTransId="{61ADF0A5-9289-4FCB-8027-3AD00E3C3B3F}" sibTransId="{ACCE1287-5185-4D12-A2CF-64F85A97857C}"/>
    <dgm:cxn modelId="{0D7EC3A7-49B8-4ECF-8C25-CEAA94E1C319}" type="presParOf" srcId="{AA1B5DA1-57FD-41F0-A77F-8611183E6C6A}" destId="{A17B4F41-FC29-40D0-B9B4-60E6F0F25CBD}" srcOrd="0" destOrd="0" presId="urn:microsoft.com/office/officeart/2005/8/layout/vList5"/>
    <dgm:cxn modelId="{DB06E267-D4FD-444A-B5A7-FB393173F1CD}" type="presParOf" srcId="{A17B4F41-FC29-40D0-B9B4-60E6F0F25CBD}" destId="{C8B8008C-05E1-458A-8865-88A3907773A9}" srcOrd="0" destOrd="0" presId="urn:microsoft.com/office/officeart/2005/8/layout/vList5"/>
    <dgm:cxn modelId="{9D1EBF1E-675F-40D4-B30E-DB4499F80BBF}" type="presParOf" srcId="{A17B4F41-FC29-40D0-B9B4-60E6F0F25CBD}" destId="{576B1B7C-5036-423A-A024-FF3517A3CE9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89278B-40CA-4BEF-B99E-ABF4A6F7348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AR"/>
        </a:p>
      </dgm:t>
    </dgm:pt>
    <dgm:pt modelId="{26C7267D-50E0-40D5-B44A-1B4602B70FD3}">
      <dgm:prSet/>
      <dgm:spPr/>
      <dgm:t>
        <a:bodyPr/>
        <a:lstStyle/>
        <a:p>
          <a:pPr rtl="0"/>
          <a:r>
            <a:rPr lang="es-ES" dirty="0" smtClean="0"/>
            <a:t>LOS CLASIFICADORES DERIVADOS</a:t>
          </a:r>
          <a:r>
            <a:rPr lang="es-ES" baseline="0" dirty="0" smtClean="0"/>
            <a:t>:</a:t>
          </a:r>
          <a:endParaRPr lang="es-AR" dirty="0"/>
        </a:p>
      </dgm:t>
    </dgm:pt>
    <dgm:pt modelId="{07070F4C-B250-41D3-90DF-2E07C2AD5B8C}" type="parTrans" cxnId="{445C0900-362F-44A4-8920-5F2773236903}">
      <dgm:prSet/>
      <dgm:spPr/>
      <dgm:t>
        <a:bodyPr/>
        <a:lstStyle/>
        <a:p>
          <a:endParaRPr lang="es-AR"/>
        </a:p>
      </dgm:t>
    </dgm:pt>
    <dgm:pt modelId="{AC3E8835-5368-4CCC-A049-210CB42BDE58}" type="sibTrans" cxnId="{445C0900-362F-44A4-8920-5F2773236903}">
      <dgm:prSet/>
      <dgm:spPr/>
      <dgm:t>
        <a:bodyPr/>
        <a:lstStyle/>
        <a:p>
          <a:endParaRPr lang="es-AR"/>
        </a:p>
      </dgm:t>
    </dgm:pt>
    <dgm:pt modelId="{60213EC4-7E66-4995-A223-F3322833348B}">
      <dgm:prSet custT="1"/>
      <dgm:spPr/>
      <dgm:t>
        <a:bodyPr/>
        <a:lstStyle/>
        <a:p>
          <a:pPr rtl="0"/>
          <a:endParaRPr lang="es-AR" sz="2400" dirty="0"/>
        </a:p>
      </dgm:t>
    </dgm:pt>
    <dgm:pt modelId="{507B424C-A94A-4F56-A14F-309757429651}" type="parTrans" cxnId="{8BA16AD1-7E6F-427A-B881-87A09E3DFC9C}">
      <dgm:prSet/>
      <dgm:spPr/>
      <dgm:t>
        <a:bodyPr/>
        <a:lstStyle/>
        <a:p>
          <a:endParaRPr lang="es-AR"/>
        </a:p>
      </dgm:t>
    </dgm:pt>
    <dgm:pt modelId="{7E99B8FA-A39B-4BD2-80F6-5A196F53D601}" type="sibTrans" cxnId="{8BA16AD1-7E6F-427A-B881-87A09E3DFC9C}">
      <dgm:prSet/>
      <dgm:spPr/>
      <dgm:t>
        <a:bodyPr/>
        <a:lstStyle/>
        <a:p>
          <a:endParaRPr lang="es-AR"/>
        </a:p>
      </dgm:t>
    </dgm:pt>
    <dgm:pt modelId="{D6E82BFE-E32E-4C8A-9DE5-4B0475627A1B}">
      <dgm:prSet custT="1"/>
      <dgm:spPr/>
      <dgm:t>
        <a:bodyPr/>
        <a:lstStyle/>
        <a:p>
          <a:r>
            <a:rPr lang="es-ES" sz="2400" b="1" u="sng" dirty="0" smtClean="0"/>
            <a:t>POR FINALIDAD Y FUNCIÓN</a:t>
          </a:r>
          <a:endParaRPr lang="es-AR" sz="2400" u="sng" dirty="0"/>
        </a:p>
      </dgm:t>
    </dgm:pt>
    <dgm:pt modelId="{9D76F22C-7A74-4E37-A1A9-FD4568FCF760}" type="parTrans" cxnId="{04591715-BD27-4E81-9C36-662B423ECB04}">
      <dgm:prSet/>
      <dgm:spPr/>
      <dgm:t>
        <a:bodyPr/>
        <a:lstStyle/>
        <a:p>
          <a:endParaRPr lang="es-AR"/>
        </a:p>
      </dgm:t>
    </dgm:pt>
    <dgm:pt modelId="{9C359E3A-3D39-4A57-97B5-351B377DA6EB}" type="sibTrans" cxnId="{04591715-BD27-4E81-9C36-662B423ECB04}">
      <dgm:prSet/>
      <dgm:spPr/>
      <dgm:t>
        <a:bodyPr/>
        <a:lstStyle/>
        <a:p>
          <a:endParaRPr lang="es-AR"/>
        </a:p>
      </dgm:t>
    </dgm:pt>
    <dgm:pt modelId="{5D03AC9B-E6E3-4D59-AA28-44422C37E0E7}">
      <dgm:prSet custT="1"/>
      <dgm:spPr/>
      <dgm:t>
        <a:bodyPr/>
        <a:lstStyle/>
        <a:p>
          <a:r>
            <a:rPr lang="es-ES" sz="2400" dirty="0" smtClean="0"/>
            <a:t>POR NATURALEZA ECONÓMICA DE RECURSOS</a:t>
          </a:r>
          <a:endParaRPr lang="es-AR" sz="2400" dirty="0"/>
        </a:p>
      </dgm:t>
    </dgm:pt>
    <dgm:pt modelId="{72106A8C-6EF7-4661-8740-B4B7BAFAE051}" type="parTrans" cxnId="{1877935B-9926-4B58-853D-5746AAF5068D}">
      <dgm:prSet/>
      <dgm:spPr/>
      <dgm:t>
        <a:bodyPr/>
        <a:lstStyle/>
        <a:p>
          <a:endParaRPr lang="es-AR"/>
        </a:p>
      </dgm:t>
    </dgm:pt>
    <dgm:pt modelId="{995CC6B5-1376-4698-9FD5-E37AA1DA6962}" type="sibTrans" cxnId="{1877935B-9926-4B58-853D-5746AAF5068D}">
      <dgm:prSet/>
      <dgm:spPr/>
      <dgm:t>
        <a:bodyPr/>
        <a:lstStyle/>
        <a:p>
          <a:endParaRPr lang="es-AR"/>
        </a:p>
      </dgm:t>
    </dgm:pt>
    <dgm:pt modelId="{DD03F5BA-70BC-4897-AB42-2454F5A3FDEC}">
      <dgm:prSet custT="1"/>
      <dgm:spPr/>
      <dgm:t>
        <a:bodyPr/>
        <a:lstStyle/>
        <a:p>
          <a:r>
            <a:rPr lang="es-ES" sz="2400" dirty="0" smtClean="0"/>
            <a:t>POR NATURALEZA ECONÓMICA DE GASTOS. </a:t>
          </a:r>
          <a:endParaRPr lang="es-AR" sz="2400" dirty="0"/>
        </a:p>
      </dgm:t>
    </dgm:pt>
    <dgm:pt modelId="{6EF30B00-13D5-46E1-B753-82F6B9BCA235}" type="parTrans" cxnId="{D46F498C-467F-4617-936A-54EB7390E5E1}">
      <dgm:prSet/>
      <dgm:spPr/>
      <dgm:t>
        <a:bodyPr/>
        <a:lstStyle/>
        <a:p>
          <a:endParaRPr lang="es-AR"/>
        </a:p>
      </dgm:t>
    </dgm:pt>
    <dgm:pt modelId="{9504DFF8-C834-4C74-AA4A-44022C9DBF7D}" type="sibTrans" cxnId="{D46F498C-467F-4617-936A-54EB7390E5E1}">
      <dgm:prSet/>
      <dgm:spPr/>
      <dgm:t>
        <a:bodyPr/>
        <a:lstStyle/>
        <a:p>
          <a:endParaRPr lang="es-AR"/>
        </a:p>
      </dgm:t>
    </dgm:pt>
    <dgm:pt modelId="{20CCBCDB-8CA8-4348-B249-672996A65DB7}">
      <dgm:prSet/>
      <dgm:spPr/>
      <dgm:t>
        <a:bodyPr/>
        <a:lstStyle/>
        <a:p>
          <a:endParaRPr lang="es-AR" sz="3600" dirty="0"/>
        </a:p>
      </dgm:t>
    </dgm:pt>
    <dgm:pt modelId="{5D79BB26-3860-46CF-9787-832789A3A524}" type="parTrans" cxnId="{8B1369E0-E7E6-4794-AF38-DEB09BAFB84A}">
      <dgm:prSet/>
      <dgm:spPr/>
      <dgm:t>
        <a:bodyPr/>
        <a:lstStyle/>
        <a:p>
          <a:endParaRPr lang="es-AR"/>
        </a:p>
      </dgm:t>
    </dgm:pt>
    <dgm:pt modelId="{9071CC07-E6F5-4AF4-A295-087C62161372}" type="sibTrans" cxnId="{8B1369E0-E7E6-4794-AF38-DEB09BAFB84A}">
      <dgm:prSet/>
      <dgm:spPr/>
      <dgm:t>
        <a:bodyPr/>
        <a:lstStyle/>
        <a:p>
          <a:endParaRPr lang="es-AR"/>
        </a:p>
      </dgm:t>
    </dgm:pt>
    <dgm:pt modelId="{AA1B5DA1-57FD-41F0-A77F-8611183E6C6A}" type="pres">
      <dgm:prSet presAssocID="{9389278B-40CA-4BEF-B99E-ABF4A6F73480}" presName="Name0" presStyleCnt="0">
        <dgm:presLayoutVars>
          <dgm:dir/>
          <dgm:animLvl val="lvl"/>
          <dgm:resizeHandles val="exact"/>
        </dgm:presLayoutVars>
      </dgm:prSet>
      <dgm:spPr/>
      <dgm:t>
        <a:bodyPr/>
        <a:lstStyle/>
        <a:p>
          <a:endParaRPr lang="es-AR"/>
        </a:p>
      </dgm:t>
    </dgm:pt>
    <dgm:pt modelId="{A17B4F41-FC29-40D0-B9B4-60E6F0F25CBD}" type="pres">
      <dgm:prSet presAssocID="{26C7267D-50E0-40D5-B44A-1B4602B70FD3}" presName="linNode" presStyleCnt="0"/>
      <dgm:spPr/>
    </dgm:pt>
    <dgm:pt modelId="{C8B8008C-05E1-458A-8865-88A3907773A9}" type="pres">
      <dgm:prSet presAssocID="{26C7267D-50E0-40D5-B44A-1B4602B70FD3}" presName="parentText" presStyleLbl="node1" presStyleIdx="0" presStyleCnt="1">
        <dgm:presLayoutVars>
          <dgm:chMax val="1"/>
          <dgm:bulletEnabled val="1"/>
        </dgm:presLayoutVars>
      </dgm:prSet>
      <dgm:spPr/>
      <dgm:t>
        <a:bodyPr/>
        <a:lstStyle/>
        <a:p>
          <a:endParaRPr lang="es-AR"/>
        </a:p>
      </dgm:t>
    </dgm:pt>
    <dgm:pt modelId="{576B1B7C-5036-423A-A024-FF3517A3CE9E}" type="pres">
      <dgm:prSet presAssocID="{26C7267D-50E0-40D5-B44A-1B4602B70FD3}" presName="descendantText" presStyleLbl="alignAccFollowNode1" presStyleIdx="0" presStyleCnt="1">
        <dgm:presLayoutVars>
          <dgm:bulletEnabled val="1"/>
        </dgm:presLayoutVars>
      </dgm:prSet>
      <dgm:spPr/>
      <dgm:t>
        <a:bodyPr/>
        <a:lstStyle/>
        <a:p>
          <a:endParaRPr lang="es-AR"/>
        </a:p>
      </dgm:t>
    </dgm:pt>
  </dgm:ptLst>
  <dgm:cxnLst>
    <dgm:cxn modelId="{2D4ED7C7-48D7-4E34-A428-98217577BB6A}" type="presOf" srcId="{9389278B-40CA-4BEF-B99E-ABF4A6F73480}" destId="{AA1B5DA1-57FD-41F0-A77F-8611183E6C6A}" srcOrd="0" destOrd="0" presId="urn:microsoft.com/office/officeart/2005/8/layout/vList5"/>
    <dgm:cxn modelId="{D46F498C-467F-4617-936A-54EB7390E5E1}" srcId="{60213EC4-7E66-4995-A223-F3322833348B}" destId="{DD03F5BA-70BC-4897-AB42-2454F5A3FDEC}" srcOrd="2" destOrd="0" parTransId="{6EF30B00-13D5-46E1-B753-82F6B9BCA235}" sibTransId="{9504DFF8-C834-4C74-AA4A-44022C9DBF7D}"/>
    <dgm:cxn modelId="{D74BECAC-D197-4F87-B617-3985380ED97C}" type="presOf" srcId="{26C7267D-50E0-40D5-B44A-1B4602B70FD3}" destId="{C8B8008C-05E1-458A-8865-88A3907773A9}" srcOrd="0" destOrd="0" presId="urn:microsoft.com/office/officeart/2005/8/layout/vList5"/>
    <dgm:cxn modelId="{04591715-BD27-4E81-9C36-662B423ECB04}" srcId="{60213EC4-7E66-4995-A223-F3322833348B}" destId="{D6E82BFE-E32E-4C8A-9DE5-4B0475627A1B}" srcOrd="0" destOrd="0" parTransId="{9D76F22C-7A74-4E37-A1A9-FD4568FCF760}" sibTransId="{9C359E3A-3D39-4A57-97B5-351B377DA6EB}"/>
    <dgm:cxn modelId="{3FA26463-AD57-43A2-BDED-3CF21CD257F0}" type="presOf" srcId="{20CCBCDB-8CA8-4348-B249-672996A65DB7}" destId="{576B1B7C-5036-423A-A024-FF3517A3CE9E}" srcOrd="0" destOrd="4" presId="urn:microsoft.com/office/officeart/2005/8/layout/vList5"/>
    <dgm:cxn modelId="{C59E7750-1A40-4962-A3F1-154C19ADD5EF}" type="presOf" srcId="{5D03AC9B-E6E3-4D59-AA28-44422C37E0E7}" destId="{576B1B7C-5036-423A-A024-FF3517A3CE9E}" srcOrd="0" destOrd="2" presId="urn:microsoft.com/office/officeart/2005/8/layout/vList5"/>
    <dgm:cxn modelId="{8BA16AD1-7E6F-427A-B881-87A09E3DFC9C}" srcId="{26C7267D-50E0-40D5-B44A-1B4602B70FD3}" destId="{60213EC4-7E66-4995-A223-F3322833348B}" srcOrd="0" destOrd="0" parTransId="{507B424C-A94A-4F56-A14F-309757429651}" sibTransId="{7E99B8FA-A39B-4BD2-80F6-5A196F53D601}"/>
    <dgm:cxn modelId="{445C0900-362F-44A4-8920-5F2773236903}" srcId="{9389278B-40CA-4BEF-B99E-ABF4A6F73480}" destId="{26C7267D-50E0-40D5-B44A-1B4602B70FD3}" srcOrd="0" destOrd="0" parTransId="{07070F4C-B250-41D3-90DF-2E07C2AD5B8C}" sibTransId="{AC3E8835-5368-4CCC-A049-210CB42BDE58}"/>
    <dgm:cxn modelId="{901308BB-CA08-415B-9E3A-771E4DE5EEF8}" type="presOf" srcId="{60213EC4-7E66-4995-A223-F3322833348B}" destId="{576B1B7C-5036-423A-A024-FF3517A3CE9E}" srcOrd="0" destOrd="0" presId="urn:microsoft.com/office/officeart/2005/8/layout/vList5"/>
    <dgm:cxn modelId="{5B0CF330-37E5-4245-B76B-574C2EDEA847}" type="presOf" srcId="{D6E82BFE-E32E-4C8A-9DE5-4B0475627A1B}" destId="{576B1B7C-5036-423A-A024-FF3517A3CE9E}" srcOrd="0" destOrd="1" presId="urn:microsoft.com/office/officeart/2005/8/layout/vList5"/>
    <dgm:cxn modelId="{8B1369E0-E7E6-4794-AF38-DEB09BAFB84A}" srcId="{26C7267D-50E0-40D5-B44A-1B4602B70FD3}" destId="{20CCBCDB-8CA8-4348-B249-672996A65DB7}" srcOrd="1" destOrd="0" parTransId="{5D79BB26-3860-46CF-9787-832789A3A524}" sibTransId="{9071CC07-E6F5-4AF4-A295-087C62161372}"/>
    <dgm:cxn modelId="{BEC43698-B2FE-403B-95CB-E339569119AC}" type="presOf" srcId="{DD03F5BA-70BC-4897-AB42-2454F5A3FDEC}" destId="{576B1B7C-5036-423A-A024-FF3517A3CE9E}" srcOrd="0" destOrd="3" presId="urn:microsoft.com/office/officeart/2005/8/layout/vList5"/>
    <dgm:cxn modelId="{1877935B-9926-4B58-853D-5746AAF5068D}" srcId="{60213EC4-7E66-4995-A223-F3322833348B}" destId="{5D03AC9B-E6E3-4D59-AA28-44422C37E0E7}" srcOrd="1" destOrd="0" parTransId="{72106A8C-6EF7-4661-8740-B4B7BAFAE051}" sibTransId="{995CC6B5-1376-4698-9FD5-E37AA1DA6962}"/>
    <dgm:cxn modelId="{BFE4C304-242B-49B7-ADA5-73DAA3A5E3D5}" type="presParOf" srcId="{AA1B5DA1-57FD-41F0-A77F-8611183E6C6A}" destId="{A17B4F41-FC29-40D0-B9B4-60E6F0F25CBD}" srcOrd="0" destOrd="0" presId="urn:microsoft.com/office/officeart/2005/8/layout/vList5"/>
    <dgm:cxn modelId="{61E0AC8C-9366-486A-9752-E27FAF6C7666}" type="presParOf" srcId="{A17B4F41-FC29-40D0-B9B4-60E6F0F25CBD}" destId="{C8B8008C-05E1-458A-8865-88A3907773A9}" srcOrd="0" destOrd="0" presId="urn:microsoft.com/office/officeart/2005/8/layout/vList5"/>
    <dgm:cxn modelId="{42CED050-2AA9-4813-AAFE-4D58270B79AE}" type="presParOf" srcId="{A17B4F41-FC29-40D0-B9B4-60E6F0F25CBD}" destId="{576B1B7C-5036-423A-A024-FF3517A3CE9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4EC6DF-CE93-411F-9EA1-8269A6AD943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5FC09A01-CA54-49DA-9679-7D6D13F89CB3}" type="pres">
      <dgm:prSet presAssocID="{C14EC6DF-CE93-411F-9EA1-8269A6AD9439}" presName="outerComposite" presStyleCnt="0">
        <dgm:presLayoutVars>
          <dgm:chMax val="5"/>
          <dgm:dir/>
          <dgm:resizeHandles val="exact"/>
        </dgm:presLayoutVars>
      </dgm:prSet>
      <dgm:spPr/>
      <dgm:t>
        <a:bodyPr/>
        <a:lstStyle/>
        <a:p>
          <a:endParaRPr lang="es-AR"/>
        </a:p>
      </dgm:t>
    </dgm:pt>
    <dgm:pt modelId="{BE802644-63D4-48C2-BC0A-C9BF2375FFE6}" type="pres">
      <dgm:prSet presAssocID="{C14EC6DF-CE93-411F-9EA1-8269A6AD9439}" presName="dummyMaxCanvas" presStyleCnt="0">
        <dgm:presLayoutVars/>
      </dgm:prSet>
      <dgm:spPr/>
    </dgm:pt>
  </dgm:ptLst>
  <dgm:cxnLst>
    <dgm:cxn modelId="{1F3E6A10-A628-4D7A-B8E2-D70EAF2656A8}" type="presOf" srcId="{C14EC6DF-CE93-411F-9EA1-8269A6AD9439}" destId="{5FC09A01-CA54-49DA-9679-7D6D13F89CB3}" srcOrd="0" destOrd="0" presId="urn:microsoft.com/office/officeart/2005/8/layout/vProcess5"/>
    <dgm:cxn modelId="{21285798-5E3C-41CB-BBD3-B85E301D15CF}" type="presParOf" srcId="{5FC09A01-CA54-49DA-9679-7D6D13F89CB3}" destId="{BE802644-63D4-48C2-BC0A-C9BF2375FFE6}"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2D8FBF-2A88-457E-B9C6-B8CCA2C22E5E}" type="doc">
      <dgm:prSet loTypeId="urn:microsoft.com/office/officeart/2005/8/layout/rings+Icon" loCatId="officeonline" qsTypeId="urn:microsoft.com/office/officeart/2005/8/quickstyle/simple1" qsCatId="simple" csTypeId="urn:microsoft.com/office/officeart/2005/8/colors/colorful2" csCatId="colorful" phldr="1"/>
      <dgm:spPr/>
    </dgm:pt>
    <dgm:pt modelId="{F90F21F9-D01A-4BF9-8201-A76C2B4D8EF9}">
      <dgm:prSet phldrT="[Texto]"/>
      <dgm:spPr/>
      <dgm:t>
        <a:bodyPr/>
        <a:lstStyle/>
        <a:p>
          <a:r>
            <a:rPr lang="es-AR" dirty="0"/>
            <a:t>INSUMO</a:t>
          </a:r>
        </a:p>
      </dgm:t>
    </dgm:pt>
    <dgm:pt modelId="{5050BDB5-078D-4089-ADEF-F921BAC2368D}" type="parTrans" cxnId="{57D0EBBE-1127-45A5-8F4B-903EAC33432B}">
      <dgm:prSet/>
      <dgm:spPr/>
      <dgm:t>
        <a:bodyPr/>
        <a:lstStyle/>
        <a:p>
          <a:endParaRPr lang="es-AR"/>
        </a:p>
      </dgm:t>
    </dgm:pt>
    <dgm:pt modelId="{B817FA33-BB8B-4E54-B9C8-2829DEB6AA91}" type="sibTrans" cxnId="{57D0EBBE-1127-45A5-8F4B-903EAC33432B}">
      <dgm:prSet/>
      <dgm:spPr/>
      <dgm:t>
        <a:bodyPr/>
        <a:lstStyle/>
        <a:p>
          <a:endParaRPr lang="es-AR"/>
        </a:p>
      </dgm:t>
    </dgm:pt>
    <dgm:pt modelId="{BD49F936-744F-4902-9B66-5E0AC3762C85}">
      <dgm:prSet phldrT="[Texto]"/>
      <dgm:spPr/>
      <dgm:t>
        <a:bodyPr/>
        <a:lstStyle/>
        <a:p>
          <a:r>
            <a:rPr lang="es-AR" dirty="0"/>
            <a:t>PRODUCTO</a:t>
          </a:r>
        </a:p>
      </dgm:t>
    </dgm:pt>
    <dgm:pt modelId="{23070477-0495-4102-ACF9-4A97AB52C247}" type="parTrans" cxnId="{B240CF00-7B2B-4B89-9244-255DD8D413A8}">
      <dgm:prSet/>
      <dgm:spPr/>
      <dgm:t>
        <a:bodyPr/>
        <a:lstStyle/>
        <a:p>
          <a:endParaRPr lang="es-AR"/>
        </a:p>
      </dgm:t>
    </dgm:pt>
    <dgm:pt modelId="{1D8B6D57-8F34-45BC-A27F-8B070C9E804D}" type="sibTrans" cxnId="{B240CF00-7B2B-4B89-9244-255DD8D413A8}">
      <dgm:prSet/>
      <dgm:spPr/>
      <dgm:t>
        <a:bodyPr/>
        <a:lstStyle/>
        <a:p>
          <a:endParaRPr lang="es-AR"/>
        </a:p>
      </dgm:t>
    </dgm:pt>
    <dgm:pt modelId="{6A1B41BC-65F7-4F01-B55F-3854566E330B}" type="pres">
      <dgm:prSet presAssocID="{902D8FBF-2A88-457E-B9C6-B8CCA2C22E5E}" presName="Name0" presStyleCnt="0">
        <dgm:presLayoutVars>
          <dgm:chMax val="7"/>
          <dgm:dir/>
          <dgm:resizeHandles val="exact"/>
        </dgm:presLayoutVars>
      </dgm:prSet>
      <dgm:spPr/>
    </dgm:pt>
    <dgm:pt modelId="{DC224301-88DD-415A-8B32-D224A79EDACB}" type="pres">
      <dgm:prSet presAssocID="{902D8FBF-2A88-457E-B9C6-B8CCA2C22E5E}" presName="ellipse1" presStyleLbl="vennNode1" presStyleIdx="0" presStyleCnt="2">
        <dgm:presLayoutVars>
          <dgm:bulletEnabled val="1"/>
        </dgm:presLayoutVars>
      </dgm:prSet>
      <dgm:spPr/>
      <dgm:t>
        <a:bodyPr/>
        <a:lstStyle/>
        <a:p>
          <a:endParaRPr lang="es-AR"/>
        </a:p>
      </dgm:t>
    </dgm:pt>
    <dgm:pt modelId="{4B7E89BF-0526-4427-B0ED-6EBA23DD2AC0}" type="pres">
      <dgm:prSet presAssocID="{902D8FBF-2A88-457E-B9C6-B8CCA2C22E5E}" presName="ellipse2" presStyleLbl="vennNode1" presStyleIdx="1" presStyleCnt="2" custLinFactNeighborX="30542" custLinFactNeighborY="-66047">
        <dgm:presLayoutVars>
          <dgm:bulletEnabled val="1"/>
        </dgm:presLayoutVars>
      </dgm:prSet>
      <dgm:spPr/>
      <dgm:t>
        <a:bodyPr/>
        <a:lstStyle/>
        <a:p>
          <a:endParaRPr lang="es-AR"/>
        </a:p>
      </dgm:t>
    </dgm:pt>
  </dgm:ptLst>
  <dgm:cxnLst>
    <dgm:cxn modelId="{B240CF00-7B2B-4B89-9244-255DD8D413A8}" srcId="{902D8FBF-2A88-457E-B9C6-B8CCA2C22E5E}" destId="{BD49F936-744F-4902-9B66-5E0AC3762C85}" srcOrd="1" destOrd="0" parTransId="{23070477-0495-4102-ACF9-4A97AB52C247}" sibTransId="{1D8B6D57-8F34-45BC-A27F-8B070C9E804D}"/>
    <dgm:cxn modelId="{48421A80-89B0-47F5-9D8A-D908E7751953}" type="presOf" srcId="{BD49F936-744F-4902-9B66-5E0AC3762C85}" destId="{4B7E89BF-0526-4427-B0ED-6EBA23DD2AC0}" srcOrd="0" destOrd="0" presId="urn:microsoft.com/office/officeart/2005/8/layout/rings+Icon"/>
    <dgm:cxn modelId="{57D0EBBE-1127-45A5-8F4B-903EAC33432B}" srcId="{902D8FBF-2A88-457E-B9C6-B8CCA2C22E5E}" destId="{F90F21F9-D01A-4BF9-8201-A76C2B4D8EF9}" srcOrd="0" destOrd="0" parTransId="{5050BDB5-078D-4089-ADEF-F921BAC2368D}" sibTransId="{B817FA33-BB8B-4E54-B9C8-2829DEB6AA91}"/>
    <dgm:cxn modelId="{5244E22E-E6DD-48CA-8610-2EAC4E70F006}" type="presOf" srcId="{F90F21F9-D01A-4BF9-8201-A76C2B4D8EF9}" destId="{DC224301-88DD-415A-8B32-D224A79EDACB}" srcOrd="0" destOrd="0" presId="urn:microsoft.com/office/officeart/2005/8/layout/rings+Icon"/>
    <dgm:cxn modelId="{37A49084-DBCC-4737-94EF-5EED396F71FE}" type="presOf" srcId="{902D8FBF-2A88-457E-B9C6-B8CCA2C22E5E}" destId="{6A1B41BC-65F7-4F01-B55F-3854566E330B}" srcOrd="0" destOrd="0" presId="urn:microsoft.com/office/officeart/2005/8/layout/rings+Icon"/>
    <dgm:cxn modelId="{6E5E4E73-2020-4D10-91F9-C75097F22886}" type="presParOf" srcId="{6A1B41BC-65F7-4F01-B55F-3854566E330B}" destId="{DC224301-88DD-415A-8B32-D224A79EDACB}" srcOrd="0" destOrd="0" presId="urn:microsoft.com/office/officeart/2005/8/layout/rings+Icon"/>
    <dgm:cxn modelId="{D207D81B-63CC-4024-B22C-7B0894078FE3}" type="presParOf" srcId="{6A1B41BC-65F7-4F01-B55F-3854566E330B}" destId="{4B7E89BF-0526-4427-B0ED-6EBA23DD2AC0}" srcOrd="1"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E1ED3A-53C4-4BCD-8B4C-C1CC5E1B2770}"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AR"/>
        </a:p>
      </dgm:t>
    </dgm:pt>
    <dgm:pt modelId="{E99BB4BD-A45C-4732-8FA3-CE3252B0D6EA}">
      <dgm:prSet/>
      <dgm:spPr/>
      <dgm:t>
        <a:bodyPr/>
        <a:lstStyle/>
        <a:p>
          <a:pPr rtl="0"/>
          <a:r>
            <a:rPr lang="es-AR" baseline="0" dirty="0" smtClean="0"/>
            <a:t>INCISOS, </a:t>
          </a:r>
          <a:endParaRPr lang="es-AR" dirty="0"/>
        </a:p>
      </dgm:t>
    </dgm:pt>
    <dgm:pt modelId="{CF76E993-BEFE-4B64-BA84-C9134CB7A0A9}" type="parTrans" cxnId="{0392C18E-173B-4996-9292-609214087383}">
      <dgm:prSet/>
      <dgm:spPr/>
      <dgm:t>
        <a:bodyPr/>
        <a:lstStyle/>
        <a:p>
          <a:endParaRPr lang="es-AR"/>
        </a:p>
      </dgm:t>
    </dgm:pt>
    <dgm:pt modelId="{D8AF5A0C-44C0-4114-8795-115CD707F64D}" type="sibTrans" cxnId="{0392C18E-173B-4996-9292-609214087383}">
      <dgm:prSet/>
      <dgm:spPr/>
      <dgm:t>
        <a:bodyPr/>
        <a:lstStyle/>
        <a:p>
          <a:endParaRPr lang="es-AR"/>
        </a:p>
      </dgm:t>
    </dgm:pt>
    <dgm:pt modelId="{6421F07B-C513-40D9-80AD-36A640C09807}">
      <dgm:prSet/>
      <dgm:spPr/>
      <dgm:t>
        <a:bodyPr/>
        <a:lstStyle/>
        <a:p>
          <a:pPr rtl="0"/>
          <a:r>
            <a:rPr lang="es-AR" baseline="0" smtClean="0"/>
            <a:t>PARTIDAS PRINCIPALES, </a:t>
          </a:r>
          <a:endParaRPr lang="es-AR"/>
        </a:p>
      </dgm:t>
    </dgm:pt>
    <dgm:pt modelId="{9205B0E7-4CC2-43E4-AEA7-4C7328650C27}" type="parTrans" cxnId="{7A05D049-D61F-4FE1-B204-87DC6BB7A2DE}">
      <dgm:prSet/>
      <dgm:spPr/>
      <dgm:t>
        <a:bodyPr/>
        <a:lstStyle/>
        <a:p>
          <a:endParaRPr lang="es-AR"/>
        </a:p>
      </dgm:t>
    </dgm:pt>
    <dgm:pt modelId="{FBFF7CC2-733E-4A0A-B3FA-686540EB4FBD}" type="sibTrans" cxnId="{7A05D049-D61F-4FE1-B204-87DC6BB7A2DE}">
      <dgm:prSet/>
      <dgm:spPr/>
      <dgm:t>
        <a:bodyPr/>
        <a:lstStyle/>
        <a:p>
          <a:endParaRPr lang="es-AR"/>
        </a:p>
      </dgm:t>
    </dgm:pt>
    <dgm:pt modelId="{0D956239-35A2-4EE3-B296-007AECA24206}">
      <dgm:prSet/>
      <dgm:spPr/>
      <dgm:t>
        <a:bodyPr/>
        <a:lstStyle/>
        <a:p>
          <a:pPr rtl="0"/>
          <a:r>
            <a:rPr lang="es-AR" baseline="0" smtClean="0"/>
            <a:t>PARTIDAS PARCIALES </a:t>
          </a:r>
          <a:endParaRPr lang="es-AR"/>
        </a:p>
      </dgm:t>
    </dgm:pt>
    <dgm:pt modelId="{EB2B63E8-8728-4C2D-846A-3673F8F4485C}" type="parTrans" cxnId="{8519D542-BFF8-442F-B3A9-5961C4030FCE}">
      <dgm:prSet/>
      <dgm:spPr/>
      <dgm:t>
        <a:bodyPr/>
        <a:lstStyle/>
        <a:p>
          <a:endParaRPr lang="es-AR"/>
        </a:p>
      </dgm:t>
    </dgm:pt>
    <dgm:pt modelId="{512EA56B-859D-4F21-9E27-0CBA3E9276CE}" type="sibTrans" cxnId="{8519D542-BFF8-442F-B3A9-5961C4030FCE}">
      <dgm:prSet/>
      <dgm:spPr/>
      <dgm:t>
        <a:bodyPr/>
        <a:lstStyle/>
        <a:p>
          <a:endParaRPr lang="es-AR"/>
        </a:p>
      </dgm:t>
    </dgm:pt>
    <dgm:pt modelId="{483BD3DF-C2AF-4450-8615-73DC7D9029E0}">
      <dgm:prSet/>
      <dgm:spPr/>
      <dgm:t>
        <a:bodyPr/>
        <a:lstStyle/>
        <a:p>
          <a:pPr rtl="0"/>
          <a:r>
            <a:rPr lang="es-AR" baseline="0" dirty="0" smtClean="0"/>
            <a:t>PARTIDAS SUBPARCIALES</a:t>
          </a:r>
          <a:endParaRPr lang="es-AR" dirty="0"/>
        </a:p>
      </dgm:t>
    </dgm:pt>
    <dgm:pt modelId="{49021690-7A47-4E96-A082-1B553D2ACC1E}" type="parTrans" cxnId="{21DEC1E0-F592-443B-BC9E-2CAC1F2C6AB5}">
      <dgm:prSet/>
      <dgm:spPr/>
      <dgm:t>
        <a:bodyPr/>
        <a:lstStyle/>
        <a:p>
          <a:endParaRPr lang="es-AR"/>
        </a:p>
      </dgm:t>
    </dgm:pt>
    <dgm:pt modelId="{A9749DA3-73AA-4838-B8A2-A22CE9E27CED}" type="sibTrans" cxnId="{21DEC1E0-F592-443B-BC9E-2CAC1F2C6AB5}">
      <dgm:prSet/>
      <dgm:spPr/>
      <dgm:t>
        <a:bodyPr/>
        <a:lstStyle/>
        <a:p>
          <a:endParaRPr lang="es-AR"/>
        </a:p>
      </dgm:t>
    </dgm:pt>
    <dgm:pt modelId="{90536C6D-8065-4A75-8D0D-8E98C506753E}" type="pres">
      <dgm:prSet presAssocID="{65E1ED3A-53C4-4BCD-8B4C-C1CC5E1B2770}" presName="Name0" presStyleCnt="0">
        <dgm:presLayoutVars>
          <dgm:dir/>
          <dgm:animLvl val="lvl"/>
          <dgm:resizeHandles val="exact"/>
        </dgm:presLayoutVars>
      </dgm:prSet>
      <dgm:spPr/>
      <dgm:t>
        <a:bodyPr/>
        <a:lstStyle/>
        <a:p>
          <a:endParaRPr lang="es-AR"/>
        </a:p>
      </dgm:t>
    </dgm:pt>
    <dgm:pt modelId="{378A37AE-70B7-41F6-85FD-5A86D73A349E}" type="pres">
      <dgm:prSet presAssocID="{483BD3DF-C2AF-4450-8615-73DC7D9029E0}" presName="boxAndChildren" presStyleCnt="0"/>
      <dgm:spPr/>
    </dgm:pt>
    <dgm:pt modelId="{B1941A7B-10AF-409F-A371-F6FE26E95BCB}" type="pres">
      <dgm:prSet presAssocID="{483BD3DF-C2AF-4450-8615-73DC7D9029E0}" presName="parentTextBox" presStyleLbl="node1" presStyleIdx="0" presStyleCnt="4"/>
      <dgm:spPr/>
      <dgm:t>
        <a:bodyPr/>
        <a:lstStyle/>
        <a:p>
          <a:endParaRPr lang="es-AR"/>
        </a:p>
      </dgm:t>
    </dgm:pt>
    <dgm:pt modelId="{2EFDF457-3114-4594-8712-F20FF57522DF}" type="pres">
      <dgm:prSet presAssocID="{512EA56B-859D-4F21-9E27-0CBA3E9276CE}" presName="sp" presStyleCnt="0"/>
      <dgm:spPr/>
    </dgm:pt>
    <dgm:pt modelId="{42291E96-D86C-4C55-A782-C557A85878BF}" type="pres">
      <dgm:prSet presAssocID="{0D956239-35A2-4EE3-B296-007AECA24206}" presName="arrowAndChildren" presStyleCnt="0"/>
      <dgm:spPr/>
    </dgm:pt>
    <dgm:pt modelId="{8E4136EB-6189-4017-831A-76C6D7B86D43}" type="pres">
      <dgm:prSet presAssocID="{0D956239-35A2-4EE3-B296-007AECA24206}" presName="parentTextArrow" presStyleLbl="node1" presStyleIdx="1" presStyleCnt="4"/>
      <dgm:spPr/>
      <dgm:t>
        <a:bodyPr/>
        <a:lstStyle/>
        <a:p>
          <a:endParaRPr lang="es-AR"/>
        </a:p>
      </dgm:t>
    </dgm:pt>
    <dgm:pt modelId="{9434A7EC-C7E9-460E-ACAB-951E8BFCEB23}" type="pres">
      <dgm:prSet presAssocID="{FBFF7CC2-733E-4A0A-B3FA-686540EB4FBD}" presName="sp" presStyleCnt="0"/>
      <dgm:spPr/>
    </dgm:pt>
    <dgm:pt modelId="{260346DF-2F4C-4A26-A54A-6B179C9D9771}" type="pres">
      <dgm:prSet presAssocID="{6421F07B-C513-40D9-80AD-36A640C09807}" presName="arrowAndChildren" presStyleCnt="0"/>
      <dgm:spPr/>
    </dgm:pt>
    <dgm:pt modelId="{F8E086B2-E3FB-473B-86CC-C983AF81C656}" type="pres">
      <dgm:prSet presAssocID="{6421F07B-C513-40D9-80AD-36A640C09807}" presName="parentTextArrow" presStyleLbl="node1" presStyleIdx="2" presStyleCnt="4"/>
      <dgm:spPr/>
      <dgm:t>
        <a:bodyPr/>
        <a:lstStyle/>
        <a:p>
          <a:endParaRPr lang="es-AR"/>
        </a:p>
      </dgm:t>
    </dgm:pt>
    <dgm:pt modelId="{8BAB88E2-C742-406A-9768-A1BE97A448F6}" type="pres">
      <dgm:prSet presAssocID="{D8AF5A0C-44C0-4114-8795-115CD707F64D}" presName="sp" presStyleCnt="0"/>
      <dgm:spPr/>
    </dgm:pt>
    <dgm:pt modelId="{05905C0B-7070-44CF-BD03-A616297BE570}" type="pres">
      <dgm:prSet presAssocID="{E99BB4BD-A45C-4732-8FA3-CE3252B0D6EA}" presName="arrowAndChildren" presStyleCnt="0"/>
      <dgm:spPr/>
    </dgm:pt>
    <dgm:pt modelId="{5589BB31-B58E-4108-8267-D343ED9AC1D3}" type="pres">
      <dgm:prSet presAssocID="{E99BB4BD-A45C-4732-8FA3-CE3252B0D6EA}" presName="parentTextArrow" presStyleLbl="node1" presStyleIdx="3" presStyleCnt="4"/>
      <dgm:spPr/>
      <dgm:t>
        <a:bodyPr/>
        <a:lstStyle/>
        <a:p>
          <a:endParaRPr lang="es-AR"/>
        </a:p>
      </dgm:t>
    </dgm:pt>
  </dgm:ptLst>
  <dgm:cxnLst>
    <dgm:cxn modelId="{9D690FB6-B5C3-41D0-A99A-1DEA64C8C126}" type="presOf" srcId="{0D956239-35A2-4EE3-B296-007AECA24206}" destId="{8E4136EB-6189-4017-831A-76C6D7B86D43}" srcOrd="0" destOrd="0" presId="urn:microsoft.com/office/officeart/2005/8/layout/process4"/>
    <dgm:cxn modelId="{8519D542-BFF8-442F-B3A9-5961C4030FCE}" srcId="{65E1ED3A-53C4-4BCD-8B4C-C1CC5E1B2770}" destId="{0D956239-35A2-4EE3-B296-007AECA24206}" srcOrd="2" destOrd="0" parTransId="{EB2B63E8-8728-4C2D-846A-3673F8F4485C}" sibTransId="{512EA56B-859D-4F21-9E27-0CBA3E9276CE}"/>
    <dgm:cxn modelId="{1732340D-E3AB-4356-A1A6-9864465EEB1E}" type="presOf" srcId="{6421F07B-C513-40D9-80AD-36A640C09807}" destId="{F8E086B2-E3FB-473B-86CC-C983AF81C656}" srcOrd="0" destOrd="0" presId="urn:microsoft.com/office/officeart/2005/8/layout/process4"/>
    <dgm:cxn modelId="{A2655D10-498A-443D-B2BD-0B3D1B8C7483}" type="presOf" srcId="{65E1ED3A-53C4-4BCD-8B4C-C1CC5E1B2770}" destId="{90536C6D-8065-4A75-8D0D-8E98C506753E}" srcOrd="0" destOrd="0" presId="urn:microsoft.com/office/officeart/2005/8/layout/process4"/>
    <dgm:cxn modelId="{0392C18E-173B-4996-9292-609214087383}" srcId="{65E1ED3A-53C4-4BCD-8B4C-C1CC5E1B2770}" destId="{E99BB4BD-A45C-4732-8FA3-CE3252B0D6EA}" srcOrd="0" destOrd="0" parTransId="{CF76E993-BEFE-4B64-BA84-C9134CB7A0A9}" sibTransId="{D8AF5A0C-44C0-4114-8795-115CD707F64D}"/>
    <dgm:cxn modelId="{21DEC1E0-F592-443B-BC9E-2CAC1F2C6AB5}" srcId="{65E1ED3A-53C4-4BCD-8B4C-C1CC5E1B2770}" destId="{483BD3DF-C2AF-4450-8615-73DC7D9029E0}" srcOrd="3" destOrd="0" parTransId="{49021690-7A47-4E96-A082-1B553D2ACC1E}" sibTransId="{A9749DA3-73AA-4838-B8A2-A22CE9E27CED}"/>
    <dgm:cxn modelId="{7A05D049-D61F-4FE1-B204-87DC6BB7A2DE}" srcId="{65E1ED3A-53C4-4BCD-8B4C-C1CC5E1B2770}" destId="{6421F07B-C513-40D9-80AD-36A640C09807}" srcOrd="1" destOrd="0" parTransId="{9205B0E7-4CC2-43E4-AEA7-4C7328650C27}" sibTransId="{FBFF7CC2-733E-4A0A-B3FA-686540EB4FBD}"/>
    <dgm:cxn modelId="{761EC358-28E2-487D-BCC7-B60F7AD254F1}" type="presOf" srcId="{483BD3DF-C2AF-4450-8615-73DC7D9029E0}" destId="{B1941A7B-10AF-409F-A371-F6FE26E95BCB}" srcOrd="0" destOrd="0" presId="urn:microsoft.com/office/officeart/2005/8/layout/process4"/>
    <dgm:cxn modelId="{78D33022-9CC2-4E23-9C8E-4265BEF6584E}" type="presOf" srcId="{E99BB4BD-A45C-4732-8FA3-CE3252B0D6EA}" destId="{5589BB31-B58E-4108-8267-D343ED9AC1D3}" srcOrd="0" destOrd="0" presId="urn:microsoft.com/office/officeart/2005/8/layout/process4"/>
    <dgm:cxn modelId="{88900B43-B414-41EE-A094-A4BC5F11155C}" type="presParOf" srcId="{90536C6D-8065-4A75-8D0D-8E98C506753E}" destId="{378A37AE-70B7-41F6-85FD-5A86D73A349E}" srcOrd="0" destOrd="0" presId="urn:microsoft.com/office/officeart/2005/8/layout/process4"/>
    <dgm:cxn modelId="{9AD10F94-427E-4846-98F5-C4C5E4602AAF}" type="presParOf" srcId="{378A37AE-70B7-41F6-85FD-5A86D73A349E}" destId="{B1941A7B-10AF-409F-A371-F6FE26E95BCB}" srcOrd="0" destOrd="0" presId="urn:microsoft.com/office/officeart/2005/8/layout/process4"/>
    <dgm:cxn modelId="{8406A9E2-A078-414F-A7CE-9FF3F585EEE1}" type="presParOf" srcId="{90536C6D-8065-4A75-8D0D-8E98C506753E}" destId="{2EFDF457-3114-4594-8712-F20FF57522DF}" srcOrd="1" destOrd="0" presId="urn:microsoft.com/office/officeart/2005/8/layout/process4"/>
    <dgm:cxn modelId="{8A0520EE-986D-405C-9420-C4BA7437EAAD}" type="presParOf" srcId="{90536C6D-8065-4A75-8D0D-8E98C506753E}" destId="{42291E96-D86C-4C55-A782-C557A85878BF}" srcOrd="2" destOrd="0" presId="urn:microsoft.com/office/officeart/2005/8/layout/process4"/>
    <dgm:cxn modelId="{5D58BC64-5724-4297-B342-821AA2CF7BEF}" type="presParOf" srcId="{42291E96-D86C-4C55-A782-C557A85878BF}" destId="{8E4136EB-6189-4017-831A-76C6D7B86D43}" srcOrd="0" destOrd="0" presId="urn:microsoft.com/office/officeart/2005/8/layout/process4"/>
    <dgm:cxn modelId="{4A01860B-C84C-4E79-B6EB-3B98778CA875}" type="presParOf" srcId="{90536C6D-8065-4A75-8D0D-8E98C506753E}" destId="{9434A7EC-C7E9-460E-ACAB-951E8BFCEB23}" srcOrd="3" destOrd="0" presId="urn:microsoft.com/office/officeart/2005/8/layout/process4"/>
    <dgm:cxn modelId="{E3BC50B2-22B0-4A0B-8847-5647B0416D47}" type="presParOf" srcId="{90536C6D-8065-4A75-8D0D-8E98C506753E}" destId="{260346DF-2F4C-4A26-A54A-6B179C9D9771}" srcOrd="4" destOrd="0" presId="urn:microsoft.com/office/officeart/2005/8/layout/process4"/>
    <dgm:cxn modelId="{9C4C9987-E3C1-4B63-A57B-52D2972B4664}" type="presParOf" srcId="{260346DF-2F4C-4A26-A54A-6B179C9D9771}" destId="{F8E086B2-E3FB-473B-86CC-C983AF81C656}" srcOrd="0" destOrd="0" presId="urn:microsoft.com/office/officeart/2005/8/layout/process4"/>
    <dgm:cxn modelId="{87A87A59-D47D-4E70-A84F-A133B9A512AC}" type="presParOf" srcId="{90536C6D-8065-4A75-8D0D-8E98C506753E}" destId="{8BAB88E2-C742-406A-9768-A1BE97A448F6}" srcOrd="5" destOrd="0" presId="urn:microsoft.com/office/officeart/2005/8/layout/process4"/>
    <dgm:cxn modelId="{0CD87C65-0F55-4E4E-8677-43CD22BE4B00}" type="presParOf" srcId="{90536C6D-8065-4A75-8D0D-8E98C506753E}" destId="{05905C0B-7070-44CF-BD03-A616297BE570}" srcOrd="6" destOrd="0" presId="urn:microsoft.com/office/officeart/2005/8/layout/process4"/>
    <dgm:cxn modelId="{D1316203-D946-4628-9502-1820A4F6C94D}" type="presParOf" srcId="{05905C0B-7070-44CF-BD03-A616297BE570}" destId="{5589BB31-B58E-4108-8267-D343ED9AC1D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B1B7C-5036-423A-A024-FF3517A3CE9E}">
      <dsp:nvSpPr>
        <dsp:cNvPr id="0" name=""/>
        <dsp:cNvSpPr/>
      </dsp:nvSpPr>
      <dsp:spPr>
        <a:xfrm rot="5400000">
          <a:off x="3931233" y="-458120"/>
          <a:ext cx="3571596" cy="53807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s-ES" sz="2400" kern="1200" baseline="0" dirty="0" smtClean="0"/>
            <a:t>INSTITUCIONAL</a:t>
          </a:r>
          <a:endParaRPr lang="es-AR" sz="2400" kern="1200" dirty="0"/>
        </a:p>
        <a:p>
          <a:pPr marL="228600" lvl="1" indent="-228600" algn="l" defTabSz="1066800" rtl="0">
            <a:lnSpc>
              <a:spcPct val="90000"/>
            </a:lnSpc>
            <a:spcBef>
              <a:spcPct val="0"/>
            </a:spcBef>
            <a:spcAft>
              <a:spcPct val="15000"/>
            </a:spcAft>
            <a:buChar char="••"/>
          </a:pPr>
          <a:r>
            <a:rPr lang="es-ES" sz="2400" b="1" u="sng" kern="1200" baseline="0" dirty="0" smtClean="0"/>
            <a:t>POR RUBROS DE RECURSOS </a:t>
          </a:r>
          <a:endParaRPr lang="es-AR" sz="2400" kern="1200" dirty="0"/>
        </a:p>
        <a:p>
          <a:pPr marL="228600" lvl="1" indent="-228600" algn="l" defTabSz="1066800" rtl="0">
            <a:lnSpc>
              <a:spcPct val="90000"/>
            </a:lnSpc>
            <a:spcBef>
              <a:spcPct val="0"/>
            </a:spcBef>
            <a:spcAft>
              <a:spcPct val="15000"/>
            </a:spcAft>
            <a:buChar char="••"/>
          </a:pPr>
          <a:r>
            <a:rPr lang="es-ES" sz="2400" b="1" u="sng" kern="1200" baseline="0" dirty="0" smtClean="0"/>
            <a:t>POR OBJETO DEL GASTO</a:t>
          </a:r>
          <a:endParaRPr lang="es-AR" sz="2400" kern="1200" dirty="0"/>
        </a:p>
        <a:p>
          <a:pPr marL="228600" lvl="1" indent="-228600" algn="l" defTabSz="1066800" rtl="0">
            <a:lnSpc>
              <a:spcPct val="90000"/>
            </a:lnSpc>
            <a:spcBef>
              <a:spcPct val="0"/>
            </a:spcBef>
            <a:spcAft>
              <a:spcPct val="15000"/>
            </a:spcAft>
            <a:buChar char="••"/>
          </a:pPr>
          <a:r>
            <a:rPr lang="es-ES" sz="2400" kern="1200" baseline="0" dirty="0" smtClean="0"/>
            <a:t>POR LOCALIZACIÓN GEOGRÁFICA</a:t>
          </a:r>
          <a:endParaRPr lang="es-AR" sz="2400" kern="1200" dirty="0"/>
        </a:p>
        <a:p>
          <a:pPr marL="228600" lvl="1" indent="-228600" algn="l" defTabSz="1066800" rtl="0">
            <a:lnSpc>
              <a:spcPct val="90000"/>
            </a:lnSpc>
            <a:spcBef>
              <a:spcPct val="0"/>
            </a:spcBef>
            <a:spcAft>
              <a:spcPct val="15000"/>
            </a:spcAft>
            <a:buChar char="••"/>
          </a:pPr>
          <a:r>
            <a:rPr lang="es-ES" sz="2400" kern="1200" baseline="0" dirty="0" smtClean="0"/>
            <a:t>POR TIPO DE MONEDA</a:t>
          </a:r>
          <a:endParaRPr lang="es-AR" sz="2400" kern="1200" dirty="0"/>
        </a:p>
        <a:p>
          <a:pPr marL="228600" lvl="1" indent="-228600" algn="l" defTabSz="1066800" rtl="0">
            <a:lnSpc>
              <a:spcPct val="90000"/>
            </a:lnSpc>
            <a:spcBef>
              <a:spcPct val="0"/>
            </a:spcBef>
            <a:spcAft>
              <a:spcPct val="15000"/>
            </a:spcAft>
            <a:buChar char="••"/>
          </a:pPr>
          <a:r>
            <a:rPr lang="es-ES" sz="2400" b="1" u="sng" kern="1200" baseline="0" dirty="0" smtClean="0"/>
            <a:t>POR FUENTE DE FINANCIAMIENTO</a:t>
          </a:r>
          <a:endParaRPr lang="es-AR" sz="2400" kern="1200" dirty="0"/>
        </a:p>
        <a:p>
          <a:pPr marL="228600" lvl="1" indent="-228600" algn="l" defTabSz="1066800" rtl="0">
            <a:lnSpc>
              <a:spcPct val="90000"/>
            </a:lnSpc>
            <a:spcBef>
              <a:spcPct val="0"/>
            </a:spcBef>
            <a:spcAft>
              <a:spcPct val="15000"/>
            </a:spcAft>
            <a:buChar char="••"/>
          </a:pPr>
          <a:r>
            <a:rPr lang="es-ES" sz="2400" kern="1200" baseline="0" dirty="0" smtClean="0"/>
            <a:t>POR CATEGORÍA PROGRAMÁTICA</a:t>
          </a:r>
          <a:endParaRPr lang="es-AR" sz="2400" kern="1200" dirty="0"/>
        </a:p>
      </dsp:txBody>
      <dsp:txXfrm rot="-5400000">
        <a:off x="3026664" y="620800"/>
        <a:ext cx="5206385" cy="3222894"/>
      </dsp:txXfrm>
    </dsp:sp>
    <dsp:sp modelId="{C8B8008C-05E1-458A-8865-88A3907773A9}">
      <dsp:nvSpPr>
        <dsp:cNvPr id="0" name=""/>
        <dsp:cNvSpPr/>
      </dsp:nvSpPr>
      <dsp:spPr>
        <a:xfrm>
          <a:off x="0" y="0"/>
          <a:ext cx="3026664" cy="44644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s-ES" sz="2700" kern="1200" baseline="0" smtClean="0"/>
            <a:t>LOS CLASIFICADORES PRIMARIOS SON:</a:t>
          </a:r>
          <a:endParaRPr lang="es-AR" sz="2700" kern="1200"/>
        </a:p>
      </dsp:txBody>
      <dsp:txXfrm>
        <a:off x="147750" y="147750"/>
        <a:ext cx="2731164" cy="4168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B1B7C-5036-423A-A024-FF3517A3CE9E}">
      <dsp:nvSpPr>
        <dsp:cNvPr id="0" name=""/>
        <dsp:cNvSpPr/>
      </dsp:nvSpPr>
      <dsp:spPr>
        <a:xfrm rot="5400000">
          <a:off x="3931233" y="-458120"/>
          <a:ext cx="3571596" cy="53807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endParaRPr lang="es-AR" sz="2400" kern="1200" dirty="0"/>
        </a:p>
        <a:p>
          <a:pPr marL="457200" lvl="2" indent="-228600" algn="l" defTabSz="1066800">
            <a:lnSpc>
              <a:spcPct val="90000"/>
            </a:lnSpc>
            <a:spcBef>
              <a:spcPct val="0"/>
            </a:spcBef>
            <a:spcAft>
              <a:spcPct val="15000"/>
            </a:spcAft>
            <a:buChar char="••"/>
          </a:pPr>
          <a:r>
            <a:rPr lang="es-ES" sz="2400" b="1" u="sng" kern="1200" dirty="0" smtClean="0"/>
            <a:t>POR FINALIDAD Y FUNCIÓN</a:t>
          </a:r>
          <a:endParaRPr lang="es-AR" sz="2400" u="sng" kern="1200" dirty="0"/>
        </a:p>
        <a:p>
          <a:pPr marL="457200" lvl="2" indent="-228600" algn="l" defTabSz="1066800">
            <a:lnSpc>
              <a:spcPct val="90000"/>
            </a:lnSpc>
            <a:spcBef>
              <a:spcPct val="0"/>
            </a:spcBef>
            <a:spcAft>
              <a:spcPct val="15000"/>
            </a:spcAft>
            <a:buChar char="••"/>
          </a:pPr>
          <a:r>
            <a:rPr lang="es-ES" sz="2400" kern="1200" dirty="0" smtClean="0"/>
            <a:t>POR NATURALEZA ECONÓMICA DE RECURSOS</a:t>
          </a:r>
          <a:endParaRPr lang="es-AR" sz="2400" kern="1200" dirty="0"/>
        </a:p>
        <a:p>
          <a:pPr marL="457200" lvl="2" indent="-228600" algn="l" defTabSz="1066800">
            <a:lnSpc>
              <a:spcPct val="90000"/>
            </a:lnSpc>
            <a:spcBef>
              <a:spcPct val="0"/>
            </a:spcBef>
            <a:spcAft>
              <a:spcPct val="15000"/>
            </a:spcAft>
            <a:buChar char="••"/>
          </a:pPr>
          <a:r>
            <a:rPr lang="es-ES" sz="2400" kern="1200" dirty="0" smtClean="0"/>
            <a:t>POR NATURALEZA ECONÓMICA DE GASTOS. </a:t>
          </a:r>
          <a:endParaRPr lang="es-AR" sz="2400" kern="1200" dirty="0"/>
        </a:p>
        <a:p>
          <a:pPr marL="285750" lvl="1" indent="-285750" algn="l" defTabSz="1600200">
            <a:lnSpc>
              <a:spcPct val="90000"/>
            </a:lnSpc>
            <a:spcBef>
              <a:spcPct val="0"/>
            </a:spcBef>
            <a:spcAft>
              <a:spcPct val="15000"/>
            </a:spcAft>
            <a:buChar char="••"/>
          </a:pPr>
          <a:endParaRPr lang="es-AR" sz="3600" kern="1200" dirty="0"/>
        </a:p>
      </dsp:txBody>
      <dsp:txXfrm rot="-5400000">
        <a:off x="3026664" y="620800"/>
        <a:ext cx="5206385" cy="3222894"/>
      </dsp:txXfrm>
    </dsp:sp>
    <dsp:sp modelId="{C8B8008C-05E1-458A-8865-88A3907773A9}">
      <dsp:nvSpPr>
        <dsp:cNvPr id="0" name=""/>
        <dsp:cNvSpPr/>
      </dsp:nvSpPr>
      <dsp:spPr>
        <a:xfrm>
          <a:off x="0" y="0"/>
          <a:ext cx="3026664" cy="44644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s-ES" sz="2700" kern="1200" dirty="0" smtClean="0"/>
            <a:t>LOS CLASIFICADORES DERIVADOS</a:t>
          </a:r>
          <a:r>
            <a:rPr lang="es-ES" sz="2700" kern="1200" baseline="0" dirty="0" smtClean="0"/>
            <a:t>:</a:t>
          </a:r>
          <a:endParaRPr lang="es-AR" sz="2700" kern="1200" dirty="0"/>
        </a:p>
      </dsp:txBody>
      <dsp:txXfrm>
        <a:off x="147750" y="147750"/>
        <a:ext cx="2731164" cy="4168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24301-88DD-415A-8B32-D224A79EDACB}">
      <dsp:nvSpPr>
        <dsp:cNvPr id="0" name=""/>
        <dsp:cNvSpPr/>
      </dsp:nvSpPr>
      <dsp:spPr>
        <a:xfrm>
          <a:off x="1201724" y="0"/>
          <a:ext cx="2437821" cy="2437993"/>
        </a:xfrm>
        <a:prstGeom prst="ellipse">
          <a:avLst/>
        </a:prstGeom>
        <a:solidFill>
          <a:schemeClr val="accent2">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AR" sz="2400" kern="1200" dirty="0"/>
            <a:t>INSUMO</a:t>
          </a:r>
        </a:p>
      </dsp:txBody>
      <dsp:txXfrm>
        <a:off x="1558735" y="357036"/>
        <a:ext cx="1723799" cy="1723921"/>
      </dsp:txXfrm>
    </dsp:sp>
    <dsp:sp modelId="{4B7E89BF-0526-4427-B0ED-6EBA23DD2AC0}">
      <dsp:nvSpPr>
        <dsp:cNvPr id="0" name=""/>
        <dsp:cNvSpPr/>
      </dsp:nvSpPr>
      <dsp:spPr>
        <a:xfrm>
          <a:off x="3201012" y="15784"/>
          <a:ext cx="2437821" cy="2437993"/>
        </a:xfrm>
        <a:prstGeom prst="ellipse">
          <a:avLst/>
        </a:prstGeom>
        <a:solidFill>
          <a:schemeClr val="accent2">
            <a:alpha val="50000"/>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AR" sz="2400" kern="1200" dirty="0"/>
            <a:t>PRODUCTO</a:t>
          </a:r>
        </a:p>
      </dsp:txBody>
      <dsp:txXfrm>
        <a:off x="3558023" y="372820"/>
        <a:ext cx="1723799" cy="17239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41A7B-10AF-409F-A371-F6FE26E95BCB}">
      <dsp:nvSpPr>
        <dsp:cNvPr id="0" name=""/>
        <dsp:cNvSpPr/>
      </dsp:nvSpPr>
      <dsp:spPr>
        <a:xfrm>
          <a:off x="0" y="2627263"/>
          <a:ext cx="8496622" cy="57478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s-AR" sz="2000" kern="1200" baseline="0" dirty="0" smtClean="0"/>
            <a:t>PARTIDAS SUBPARCIALES</a:t>
          </a:r>
          <a:endParaRPr lang="es-AR" sz="2000" kern="1200" dirty="0"/>
        </a:p>
      </dsp:txBody>
      <dsp:txXfrm>
        <a:off x="0" y="2627263"/>
        <a:ext cx="8496622" cy="574781"/>
      </dsp:txXfrm>
    </dsp:sp>
    <dsp:sp modelId="{8E4136EB-6189-4017-831A-76C6D7B86D43}">
      <dsp:nvSpPr>
        <dsp:cNvPr id="0" name=""/>
        <dsp:cNvSpPr/>
      </dsp:nvSpPr>
      <dsp:spPr>
        <a:xfrm rot="10800000">
          <a:off x="0" y="1751872"/>
          <a:ext cx="8496622" cy="884013"/>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s-AR" sz="2000" kern="1200" baseline="0" smtClean="0"/>
            <a:t>PARTIDAS PARCIALES </a:t>
          </a:r>
          <a:endParaRPr lang="es-AR" sz="2000" kern="1200"/>
        </a:p>
      </dsp:txBody>
      <dsp:txXfrm rot="10800000">
        <a:off x="0" y="1751872"/>
        <a:ext cx="8496622" cy="574405"/>
      </dsp:txXfrm>
    </dsp:sp>
    <dsp:sp modelId="{F8E086B2-E3FB-473B-86CC-C983AF81C656}">
      <dsp:nvSpPr>
        <dsp:cNvPr id="0" name=""/>
        <dsp:cNvSpPr/>
      </dsp:nvSpPr>
      <dsp:spPr>
        <a:xfrm rot="10800000">
          <a:off x="0" y="876480"/>
          <a:ext cx="8496622" cy="884013"/>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s-AR" sz="2000" kern="1200" baseline="0" smtClean="0"/>
            <a:t>PARTIDAS PRINCIPALES, </a:t>
          </a:r>
          <a:endParaRPr lang="es-AR" sz="2000" kern="1200"/>
        </a:p>
      </dsp:txBody>
      <dsp:txXfrm rot="10800000">
        <a:off x="0" y="876480"/>
        <a:ext cx="8496622" cy="574405"/>
      </dsp:txXfrm>
    </dsp:sp>
    <dsp:sp modelId="{5589BB31-B58E-4108-8267-D343ED9AC1D3}">
      <dsp:nvSpPr>
        <dsp:cNvPr id="0" name=""/>
        <dsp:cNvSpPr/>
      </dsp:nvSpPr>
      <dsp:spPr>
        <a:xfrm rot="10800000">
          <a:off x="0" y="1088"/>
          <a:ext cx="8496622" cy="884013"/>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s-AR" sz="2000" kern="1200" baseline="0" dirty="0" smtClean="0"/>
            <a:t>INCISOS, </a:t>
          </a:r>
          <a:endParaRPr lang="es-AR" sz="2000" kern="1200" dirty="0"/>
        </a:p>
      </dsp:txBody>
      <dsp:txXfrm rot="10800000">
        <a:off x="0" y="1088"/>
        <a:ext cx="8496622" cy="57440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ings+Icon">
  <dgm:title val="Círculos interconectados"/>
  <dgm:desc val="Se usa para mostrar ideas o conceptos superpuestos o interconectados. Las siete primeras líneas del texto de nivel 1 se corresponden con un círculo. El texto sin usar no aparece, pero sigue estando disponible si cambia de diseño.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B58F574-6A1F-45EF-9F30-414DD0F97B82}" type="datetimeFigureOut">
              <a:rPr lang="es-AR"/>
              <a:pPr>
                <a:defRPr/>
              </a:pPr>
              <a:t>29/3/2020</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1E8F94BE-E019-4B98-B357-36D139E73370}" type="slidenum">
              <a:rPr lang="es-AR" altLang="es-AR"/>
              <a:pPr>
                <a:defRPr/>
              </a:pPr>
              <a:t>‹Nº›</a:t>
            </a:fld>
            <a:endParaRPr lang="es-AR" altLang="es-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a:defRPr/>
            </a:pPr>
            <a:fld id="{1E8F94BE-E019-4B98-B357-36D139E73370}" type="slidenum">
              <a:rPr lang="es-AR" altLang="es-AR" smtClean="0"/>
              <a:pPr>
                <a:defRPr/>
              </a:pPr>
              <a:t>1</a:t>
            </a:fld>
            <a:endParaRPr lang="es-AR" altLang="es-AR"/>
          </a:p>
        </p:txBody>
      </p:sp>
    </p:spTree>
    <p:extLst>
      <p:ext uri="{BB962C8B-B14F-4D97-AF65-F5344CB8AC3E}">
        <p14:creationId xmlns:p14="http://schemas.microsoft.com/office/powerpoint/2010/main" val="1329775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481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046445-03DB-4DBB-9064-70CC27FA440B}" type="slidenum">
              <a:rPr lang="es-AR" altLang="es-AR"/>
              <a:pPr>
                <a:spcBef>
                  <a:spcPct val="0"/>
                </a:spcBef>
              </a:pPr>
              <a:t>17</a:t>
            </a:fld>
            <a:endParaRPr lang="es-AR" altLang="es-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5018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106D78-3161-47FD-9E3A-A6B26ECFCABD}" type="slidenum">
              <a:rPr lang="es-AR" altLang="es-AR"/>
              <a:pPr>
                <a:spcBef>
                  <a:spcPct val="0"/>
                </a:spcBef>
              </a:pPr>
              <a:t>18</a:t>
            </a:fld>
            <a:endParaRPr lang="es-AR" altLang="es-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5222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AA9CAC-389D-46B1-ADF3-E60C240E66A2}" type="slidenum">
              <a:rPr lang="es-AR" altLang="es-AR"/>
              <a:pPr>
                <a:spcBef>
                  <a:spcPct val="0"/>
                </a:spcBef>
              </a:pPr>
              <a:t>19</a:t>
            </a:fld>
            <a:endParaRPr lang="es-AR" altLang="es-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5427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73500D-CC17-4648-8691-D547EC910632}" type="slidenum">
              <a:rPr lang="es-AR" altLang="es-AR"/>
              <a:pPr>
                <a:spcBef>
                  <a:spcPct val="0"/>
                </a:spcBef>
              </a:pPr>
              <a:t>20</a:t>
            </a:fld>
            <a:endParaRPr lang="es-AR" altLang="es-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5632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9ECBB8-E133-4AD1-9444-6CF89A69ADA0}" type="slidenum">
              <a:rPr lang="es-AR" altLang="es-AR"/>
              <a:pPr>
                <a:spcBef>
                  <a:spcPct val="0"/>
                </a:spcBef>
              </a:pPr>
              <a:t>21</a:t>
            </a:fld>
            <a:endParaRPr lang="es-AR" altLang="es-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5837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BDC299-A71E-48CF-86A0-F53B66B6407B}" type="slidenum">
              <a:rPr lang="es-AR" altLang="es-AR"/>
              <a:pPr>
                <a:spcBef>
                  <a:spcPct val="0"/>
                </a:spcBef>
              </a:pPr>
              <a:t>22</a:t>
            </a:fld>
            <a:endParaRPr lang="es-AR" altLang="es-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6042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77C487-1781-47AA-8307-94D34FAA87CC}" type="slidenum">
              <a:rPr lang="es-AR" altLang="es-AR"/>
              <a:pPr>
                <a:spcBef>
                  <a:spcPct val="0"/>
                </a:spcBef>
              </a:pPr>
              <a:t>23</a:t>
            </a:fld>
            <a:endParaRPr lang="es-AR" altLang="es-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6246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7C7644-BD08-46A4-9830-4B68B7666386}" type="slidenum">
              <a:rPr lang="es-AR" altLang="es-AR"/>
              <a:pPr>
                <a:spcBef>
                  <a:spcPct val="0"/>
                </a:spcBef>
              </a:pPr>
              <a:t>24</a:t>
            </a:fld>
            <a:endParaRPr lang="es-AR" altLang="es-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645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0E9DF9-72AC-4602-9E0D-DC1C413A96C7}" type="slidenum">
              <a:rPr lang="es-AR" altLang="es-AR"/>
              <a:pPr>
                <a:spcBef>
                  <a:spcPct val="0"/>
                </a:spcBef>
              </a:pPr>
              <a:t>25</a:t>
            </a:fld>
            <a:endParaRPr lang="es-AR" altLang="es-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46084"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BCD557B6-D6F7-4E80-B74E-22345AA8C44F}" type="slidenum">
              <a:rPr lang="es-AR" smtClean="0">
                <a:latin typeface="Calibri" pitchFamily="34" charset="0"/>
              </a:rPr>
              <a:pPr fontAlgn="base">
                <a:spcBef>
                  <a:spcPct val="0"/>
                </a:spcBef>
                <a:spcAft>
                  <a:spcPct val="0"/>
                </a:spcAft>
                <a:defRPr/>
              </a:pPr>
              <a:t>26</a:t>
            </a:fld>
            <a:endParaRPr lang="es-AR" smtClean="0">
              <a:latin typeface="Calibri" pitchFamily="34" charset="0"/>
            </a:endParaRPr>
          </a:p>
        </p:txBody>
      </p:sp>
    </p:spTree>
    <p:extLst>
      <p:ext uri="{BB962C8B-B14F-4D97-AF65-F5344CB8AC3E}">
        <p14:creationId xmlns:p14="http://schemas.microsoft.com/office/powerpoint/2010/main" val="116858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a:defRPr/>
            </a:pPr>
            <a:fld id="{1E8F94BE-E019-4B98-B357-36D139E73370}" type="slidenum">
              <a:rPr lang="es-AR" altLang="es-AR" smtClean="0"/>
              <a:pPr>
                <a:defRPr/>
              </a:pPr>
              <a:t>3</a:t>
            </a:fld>
            <a:endParaRPr lang="es-AR" altLang="es-AR"/>
          </a:p>
        </p:txBody>
      </p:sp>
    </p:spTree>
    <p:extLst>
      <p:ext uri="{BB962C8B-B14F-4D97-AF65-F5344CB8AC3E}">
        <p14:creationId xmlns:p14="http://schemas.microsoft.com/office/powerpoint/2010/main" val="4192524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9E39FAE7-655D-4950-89AC-9CE7AB471C3E}" type="slidenum">
              <a:rPr lang="es-AR" smtClean="0">
                <a:latin typeface="Calibri" pitchFamily="34" charset="0"/>
              </a:rPr>
              <a:pPr fontAlgn="base">
                <a:spcBef>
                  <a:spcPct val="0"/>
                </a:spcBef>
                <a:spcAft>
                  <a:spcPct val="0"/>
                </a:spcAft>
                <a:defRPr/>
              </a:pPr>
              <a:t>27</a:t>
            </a:fld>
            <a:endParaRPr lang="es-AR" smtClean="0">
              <a:latin typeface="Calibri" pitchFamily="34" charset="0"/>
            </a:endParaRPr>
          </a:p>
        </p:txBody>
      </p:sp>
    </p:spTree>
    <p:extLst>
      <p:ext uri="{BB962C8B-B14F-4D97-AF65-F5344CB8AC3E}">
        <p14:creationId xmlns:p14="http://schemas.microsoft.com/office/powerpoint/2010/main" val="495197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DDFB98FC-1931-4473-A176-25A9B0571D16}" type="slidenum">
              <a:rPr lang="es-AR" sz="1200" smtClean="0">
                <a:latin typeface="Calibri" pitchFamily="34" charset="0"/>
                <a:cs typeface="+mn-cs"/>
              </a:rPr>
              <a:pPr algn="r">
                <a:defRPr/>
              </a:pPr>
              <a:t>28</a:t>
            </a:fld>
            <a:endParaRPr lang="es-AR" sz="1200" smtClean="0">
              <a:latin typeface="Calibri" pitchFamily="34" charset="0"/>
              <a:cs typeface="+mn-cs"/>
            </a:endParaRPr>
          </a:p>
        </p:txBody>
      </p:sp>
    </p:spTree>
    <p:extLst>
      <p:ext uri="{BB962C8B-B14F-4D97-AF65-F5344CB8AC3E}">
        <p14:creationId xmlns:p14="http://schemas.microsoft.com/office/powerpoint/2010/main" val="786431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DDFB98FC-1931-4473-A176-25A9B0571D16}" type="slidenum">
              <a:rPr lang="es-AR" sz="1200" smtClean="0">
                <a:latin typeface="Calibri" pitchFamily="34" charset="0"/>
                <a:cs typeface="+mn-cs"/>
              </a:rPr>
              <a:pPr algn="r">
                <a:defRPr/>
              </a:pPr>
              <a:t>29</a:t>
            </a:fld>
            <a:endParaRPr lang="es-AR" sz="1200" smtClean="0">
              <a:latin typeface="Calibri" pitchFamily="34" charset="0"/>
              <a:cs typeface="+mn-cs"/>
            </a:endParaRPr>
          </a:p>
        </p:txBody>
      </p:sp>
    </p:spTree>
    <p:extLst>
      <p:ext uri="{BB962C8B-B14F-4D97-AF65-F5344CB8AC3E}">
        <p14:creationId xmlns:p14="http://schemas.microsoft.com/office/powerpoint/2010/main" val="23785726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178F47E7-3AEC-4838-B358-95F6BF9C2513}" type="slidenum">
              <a:rPr lang="es-AR" sz="1200" smtClean="0">
                <a:latin typeface="Calibri" pitchFamily="34" charset="0"/>
                <a:cs typeface="+mn-cs"/>
              </a:rPr>
              <a:pPr algn="r">
                <a:defRPr/>
              </a:pPr>
              <a:t>30</a:t>
            </a:fld>
            <a:endParaRPr lang="es-AR" sz="1200" smtClean="0">
              <a:latin typeface="Calibri" pitchFamily="34" charset="0"/>
              <a:cs typeface="+mn-cs"/>
            </a:endParaRPr>
          </a:p>
        </p:txBody>
      </p:sp>
    </p:spTree>
    <p:extLst>
      <p:ext uri="{BB962C8B-B14F-4D97-AF65-F5344CB8AC3E}">
        <p14:creationId xmlns:p14="http://schemas.microsoft.com/office/powerpoint/2010/main" val="1959299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A87A59F2-F57F-4891-8B7B-E9534D75C133}" type="slidenum">
              <a:rPr lang="es-AR" sz="1200" smtClean="0">
                <a:latin typeface="Calibri" pitchFamily="34" charset="0"/>
                <a:cs typeface="+mn-cs"/>
              </a:rPr>
              <a:pPr algn="r">
                <a:defRPr/>
              </a:pPr>
              <a:t>31</a:t>
            </a:fld>
            <a:endParaRPr lang="es-AR" sz="1200" smtClean="0">
              <a:latin typeface="Calibri" pitchFamily="34" charset="0"/>
              <a:cs typeface="+mn-cs"/>
            </a:endParaRPr>
          </a:p>
        </p:txBody>
      </p:sp>
    </p:spTree>
    <p:extLst>
      <p:ext uri="{BB962C8B-B14F-4D97-AF65-F5344CB8AC3E}">
        <p14:creationId xmlns:p14="http://schemas.microsoft.com/office/powerpoint/2010/main" val="459505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9B2D9DB1-5473-4EB4-B1D9-99554DD1EA20}" type="slidenum">
              <a:rPr lang="es-AR" sz="1200" smtClean="0">
                <a:latin typeface="Calibri" pitchFamily="34" charset="0"/>
                <a:cs typeface="+mn-cs"/>
              </a:rPr>
              <a:pPr algn="r">
                <a:defRPr/>
              </a:pPr>
              <a:t>32</a:t>
            </a:fld>
            <a:endParaRPr lang="es-AR" sz="1200" smtClean="0">
              <a:latin typeface="Calibri" pitchFamily="34" charset="0"/>
              <a:cs typeface="+mn-cs"/>
            </a:endParaRPr>
          </a:p>
        </p:txBody>
      </p:sp>
    </p:spTree>
    <p:extLst>
      <p:ext uri="{BB962C8B-B14F-4D97-AF65-F5344CB8AC3E}">
        <p14:creationId xmlns:p14="http://schemas.microsoft.com/office/powerpoint/2010/main" val="20982662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5D92BC13-F248-4D4B-A250-13C621F3E568}" type="slidenum">
              <a:rPr lang="es-AR" sz="1200" smtClean="0">
                <a:latin typeface="Calibri" pitchFamily="34" charset="0"/>
                <a:cs typeface="+mn-cs"/>
              </a:rPr>
              <a:pPr algn="r">
                <a:defRPr/>
              </a:pPr>
              <a:t>33</a:t>
            </a:fld>
            <a:endParaRPr lang="es-AR" sz="1200" smtClean="0">
              <a:latin typeface="Calibri" pitchFamily="34" charset="0"/>
              <a:cs typeface="+mn-cs"/>
            </a:endParaRPr>
          </a:p>
        </p:txBody>
      </p:sp>
    </p:spTree>
    <p:extLst>
      <p:ext uri="{BB962C8B-B14F-4D97-AF65-F5344CB8AC3E}">
        <p14:creationId xmlns:p14="http://schemas.microsoft.com/office/powerpoint/2010/main" val="13266032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33B03A70-AD23-4943-9202-9EB7E197F607}" type="slidenum">
              <a:rPr lang="es-AR" sz="1200" smtClean="0">
                <a:latin typeface="Calibri" pitchFamily="34" charset="0"/>
                <a:cs typeface="+mn-cs"/>
              </a:rPr>
              <a:pPr algn="r">
                <a:defRPr/>
              </a:pPr>
              <a:t>34</a:t>
            </a:fld>
            <a:endParaRPr lang="es-AR" sz="1200" smtClean="0">
              <a:latin typeface="Calibri" pitchFamily="34" charset="0"/>
              <a:cs typeface="+mn-cs"/>
            </a:endParaRPr>
          </a:p>
        </p:txBody>
      </p:sp>
    </p:spTree>
    <p:extLst>
      <p:ext uri="{BB962C8B-B14F-4D97-AF65-F5344CB8AC3E}">
        <p14:creationId xmlns:p14="http://schemas.microsoft.com/office/powerpoint/2010/main" val="24025371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46084"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BCD557B6-D6F7-4E80-B74E-22345AA8C44F}" type="slidenum">
              <a:rPr lang="es-AR" smtClean="0">
                <a:latin typeface="Calibri" pitchFamily="34" charset="0"/>
              </a:rPr>
              <a:pPr fontAlgn="base">
                <a:spcBef>
                  <a:spcPct val="0"/>
                </a:spcBef>
                <a:spcAft>
                  <a:spcPct val="0"/>
                </a:spcAft>
                <a:defRPr/>
              </a:pPr>
              <a:t>35</a:t>
            </a:fld>
            <a:endParaRPr lang="es-AR" smtClean="0">
              <a:latin typeface="Calibri" pitchFamily="34" charset="0"/>
            </a:endParaRPr>
          </a:p>
        </p:txBody>
      </p:sp>
    </p:spTree>
    <p:extLst>
      <p:ext uri="{BB962C8B-B14F-4D97-AF65-F5344CB8AC3E}">
        <p14:creationId xmlns:p14="http://schemas.microsoft.com/office/powerpoint/2010/main" val="41657667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36</a:t>
            </a:fld>
            <a:endParaRPr lang="es-AR" smtClean="0">
              <a:latin typeface="Calibri" pitchFamily="34" charset="0"/>
            </a:endParaRPr>
          </a:p>
        </p:txBody>
      </p:sp>
    </p:spTree>
    <p:extLst>
      <p:ext uri="{BB962C8B-B14F-4D97-AF65-F5344CB8AC3E}">
        <p14:creationId xmlns:p14="http://schemas.microsoft.com/office/powerpoint/2010/main" val="1873103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2970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CC689D-D27D-41C2-BB58-51F03DFF6D56}" type="slidenum">
              <a:rPr lang="es-AR" altLang="es-AR"/>
              <a:pPr>
                <a:spcBef>
                  <a:spcPct val="0"/>
                </a:spcBef>
              </a:pPr>
              <a:t>10</a:t>
            </a:fld>
            <a:endParaRPr lang="es-AR" altLang="es-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37</a:t>
            </a:fld>
            <a:endParaRPr lang="es-AR" smtClean="0">
              <a:latin typeface="Calibri" pitchFamily="34" charset="0"/>
            </a:endParaRPr>
          </a:p>
        </p:txBody>
      </p:sp>
    </p:spTree>
    <p:extLst>
      <p:ext uri="{BB962C8B-B14F-4D97-AF65-F5344CB8AC3E}">
        <p14:creationId xmlns:p14="http://schemas.microsoft.com/office/powerpoint/2010/main" val="27159999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38</a:t>
            </a:fld>
            <a:endParaRPr lang="es-AR" smtClean="0">
              <a:latin typeface="Calibri" pitchFamily="34" charset="0"/>
            </a:endParaRPr>
          </a:p>
        </p:txBody>
      </p:sp>
    </p:spTree>
    <p:extLst>
      <p:ext uri="{BB962C8B-B14F-4D97-AF65-F5344CB8AC3E}">
        <p14:creationId xmlns:p14="http://schemas.microsoft.com/office/powerpoint/2010/main" val="1443310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39</a:t>
            </a:fld>
            <a:endParaRPr lang="es-AR" smtClean="0">
              <a:latin typeface="Calibri" pitchFamily="34" charset="0"/>
            </a:endParaRPr>
          </a:p>
        </p:txBody>
      </p:sp>
    </p:spTree>
    <p:extLst>
      <p:ext uri="{BB962C8B-B14F-4D97-AF65-F5344CB8AC3E}">
        <p14:creationId xmlns:p14="http://schemas.microsoft.com/office/powerpoint/2010/main" val="27841692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dirty="0"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40</a:t>
            </a:fld>
            <a:endParaRPr lang="es-AR" smtClean="0">
              <a:latin typeface="Calibri" pitchFamily="34" charset="0"/>
            </a:endParaRPr>
          </a:p>
        </p:txBody>
      </p:sp>
    </p:spTree>
    <p:extLst>
      <p:ext uri="{BB962C8B-B14F-4D97-AF65-F5344CB8AC3E}">
        <p14:creationId xmlns:p14="http://schemas.microsoft.com/office/powerpoint/2010/main" val="27729764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41</a:t>
            </a:fld>
            <a:endParaRPr lang="es-AR" smtClean="0">
              <a:latin typeface="Calibri" pitchFamily="34" charset="0"/>
            </a:endParaRPr>
          </a:p>
        </p:txBody>
      </p:sp>
    </p:spTree>
    <p:extLst>
      <p:ext uri="{BB962C8B-B14F-4D97-AF65-F5344CB8AC3E}">
        <p14:creationId xmlns:p14="http://schemas.microsoft.com/office/powerpoint/2010/main" val="33044504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B9F73AB3-2388-4EFF-936B-D787BEF5FCB6}" type="slidenum">
              <a:rPr lang="es-AR" smtClean="0">
                <a:latin typeface="Calibri" pitchFamily="34" charset="0"/>
              </a:rPr>
              <a:pPr fontAlgn="base">
                <a:spcBef>
                  <a:spcPct val="0"/>
                </a:spcBef>
                <a:spcAft>
                  <a:spcPct val="0"/>
                </a:spcAft>
                <a:defRPr/>
              </a:pPr>
              <a:t>42</a:t>
            </a:fld>
            <a:endParaRPr lang="es-AR">
              <a:latin typeface="Calibri" pitchFamily="34" charset="0"/>
            </a:endParaRPr>
          </a:p>
        </p:txBody>
      </p:sp>
    </p:spTree>
    <p:extLst>
      <p:ext uri="{BB962C8B-B14F-4D97-AF65-F5344CB8AC3E}">
        <p14:creationId xmlns:p14="http://schemas.microsoft.com/office/powerpoint/2010/main" val="12830320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BBDA1C81-26CB-4578-A0DE-780E4CE47A49}" type="slidenum">
              <a:rPr lang="es-AR" sz="1200" smtClean="0">
                <a:latin typeface="Calibri" pitchFamily="34" charset="0"/>
                <a:cs typeface="+mn-cs"/>
              </a:rPr>
              <a:pPr algn="r">
                <a:defRPr/>
              </a:pPr>
              <a:t>44</a:t>
            </a:fld>
            <a:endParaRPr lang="es-AR" sz="1200">
              <a:latin typeface="Calibri" pitchFamily="34" charset="0"/>
              <a:cs typeface="+mn-cs"/>
            </a:endParaRPr>
          </a:p>
        </p:txBody>
      </p:sp>
    </p:spTree>
    <p:extLst>
      <p:ext uri="{BB962C8B-B14F-4D97-AF65-F5344CB8AC3E}">
        <p14:creationId xmlns:p14="http://schemas.microsoft.com/office/powerpoint/2010/main" val="28248699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5853AA78-7BA8-4089-B20E-A0A4D6067F32}" type="slidenum">
              <a:rPr lang="es-AR" sz="1200" smtClean="0">
                <a:latin typeface="Calibri" pitchFamily="34" charset="0"/>
                <a:cs typeface="+mn-cs"/>
              </a:rPr>
              <a:pPr algn="r">
                <a:defRPr/>
              </a:pPr>
              <a:t>45</a:t>
            </a:fld>
            <a:endParaRPr lang="es-AR" sz="1200">
              <a:latin typeface="Calibri" pitchFamily="34" charset="0"/>
              <a:cs typeface="+mn-cs"/>
            </a:endParaRPr>
          </a:p>
        </p:txBody>
      </p:sp>
    </p:spTree>
    <p:extLst>
      <p:ext uri="{BB962C8B-B14F-4D97-AF65-F5344CB8AC3E}">
        <p14:creationId xmlns:p14="http://schemas.microsoft.com/office/powerpoint/2010/main" val="15869104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2586A2F7-1E6B-41F6-9EA9-7B2AA0FB512F}" type="slidenum">
              <a:rPr lang="es-AR" sz="1200" smtClean="0">
                <a:latin typeface="Calibri" pitchFamily="34" charset="0"/>
                <a:cs typeface="+mn-cs"/>
              </a:rPr>
              <a:pPr algn="r">
                <a:defRPr/>
              </a:pPr>
              <a:t>46</a:t>
            </a:fld>
            <a:endParaRPr lang="es-AR" sz="1200">
              <a:latin typeface="Calibri" pitchFamily="34" charset="0"/>
              <a:cs typeface="+mn-cs"/>
            </a:endParaRPr>
          </a:p>
        </p:txBody>
      </p:sp>
    </p:spTree>
    <p:extLst>
      <p:ext uri="{BB962C8B-B14F-4D97-AF65-F5344CB8AC3E}">
        <p14:creationId xmlns:p14="http://schemas.microsoft.com/office/powerpoint/2010/main" val="9827812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8154708C-F0F6-40CD-8D79-E8C83C15F66D}" type="slidenum">
              <a:rPr lang="es-AR" sz="1200" smtClean="0">
                <a:latin typeface="Calibri" pitchFamily="34" charset="0"/>
                <a:cs typeface="+mn-cs"/>
              </a:rPr>
              <a:pPr algn="r">
                <a:defRPr/>
              </a:pPr>
              <a:t>47</a:t>
            </a:fld>
            <a:endParaRPr lang="es-AR" sz="1200">
              <a:latin typeface="Calibri" pitchFamily="34" charset="0"/>
              <a:cs typeface="+mn-cs"/>
            </a:endParaRPr>
          </a:p>
        </p:txBody>
      </p:sp>
    </p:spTree>
    <p:extLst>
      <p:ext uri="{BB962C8B-B14F-4D97-AF65-F5344CB8AC3E}">
        <p14:creationId xmlns:p14="http://schemas.microsoft.com/office/powerpoint/2010/main" val="4244845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3174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8E872D-5A14-4FCA-B90C-4E045CB0C125}" type="slidenum">
              <a:rPr lang="es-AR" altLang="es-AR"/>
              <a:pPr>
                <a:spcBef>
                  <a:spcPct val="0"/>
                </a:spcBef>
              </a:pPr>
              <a:t>11</a:t>
            </a:fld>
            <a:endParaRPr lang="es-AR" altLang="es-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8154708C-F0F6-40CD-8D79-E8C83C15F66D}" type="slidenum">
              <a:rPr lang="es-AR" sz="1200" smtClean="0">
                <a:latin typeface="Calibri" pitchFamily="34" charset="0"/>
                <a:cs typeface="+mn-cs"/>
              </a:rPr>
              <a:pPr algn="r">
                <a:defRPr/>
              </a:pPr>
              <a:t>48</a:t>
            </a:fld>
            <a:endParaRPr lang="es-AR" sz="1200">
              <a:latin typeface="Calibri" pitchFamily="34" charset="0"/>
              <a:cs typeface="+mn-cs"/>
            </a:endParaRPr>
          </a:p>
        </p:txBody>
      </p:sp>
    </p:spTree>
    <p:extLst>
      <p:ext uri="{BB962C8B-B14F-4D97-AF65-F5344CB8AC3E}">
        <p14:creationId xmlns:p14="http://schemas.microsoft.com/office/powerpoint/2010/main" val="29857836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dirty="0"/>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8154708C-F0F6-40CD-8D79-E8C83C15F66D}" type="slidenum">
              <a:rPr lang="es-AR" sz="1200" smtClean="0">
                <a:latin typeface="Calibri" pitchFamily="34" charset="0"/>
                <a:cs typeface="+mn-cs"/>
              </a:rPr>
              <a:pPr algn="r">
                <a:defRPr/>
              </a:pPr>
              <a:t>49</a:t>
            </a:fld>
            <a:endParaRPr lang="es-AR" sz="1200">
              <a:latin typeface="Calibri" pitchFamily="34" charset="0"/>
              <a:cs typeface="+mn-cs"/>
            </a:endParaRPr>
          </a:p>
        </p:txBody>
      </p:sp>
    </p:spTree>
    <p:extLst>
      <p:ext uri="{BB962C8B-B14F-4D97-AF65-F5344CB8AC3E}">
        <p14:creationId xmlns:p14="http://schemas.microsoft.com/office/powerpoint/2010/main" val="28249543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p>
        </p:txBody>
      </p:sp>
      <p:sp>
        <p:nvSpPr>
          <p:cNvPr id="58372" name="3 Marcador de número de diapositiva"/>
          <p:cNvSpPr txBox="1">
            <a:spLocks noGrp="1"/>
          </p:cNvSpPr>
          <p:nvPr/>
        </p:nvSpPr>
        <p:spPr bwMode="auto">
          <a:xfrm>
            <a:off x="3884613" y="8685213"/>
            <a:ext cx="2971800" cy="457200"/>
          </a:xfrm>
          <a:prstGeom prst="rect">
            <a:avLst/>
          </a:prstGeom>
          <a:noFill/>
          <a:extLst/>
        </p:spPr>
        <p:txBody>
          <a:bodyPr anchor="b"/>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r">
              <a:defRPr/>
            </a:pPr>
            <a:fld id="{8154708C-F0F6-40CD-8D79-E8C83C15F66D}" type="slidenum">
              <a:rPr lang="es-AR" sz="1200" smtClean="0">
                <a:latin typeface="Calibri" pitchFamily="34" charset="0"/>
                <a:cs typeface="+mn-cs"/>
              </a:rPr>
              <a:pPr algn="r">
                <a:defRPr/>
              </a:pPr>
              <a:t>50</a:t>
            </a:fld>
            <a:endParaRPr lang="es-AR" sz="1200">
              <a:latin typeface="Calibri" pitchFamily="34" charset="0"/>
              <a:cs typeface="+mn-cs"/>
            </a:endParaRPr>
          </a:p>
        </p:txBody>
      </p:sp>
    </p:spTree>
    <p:extLst>
      <p:ext uri="{BB962C8B-B14F-4D97-AF65-F5344CB8AC3E}">
        <p14:creationId xmlns:p14="http://schemas.microsoft.com/office/powerpoint/2010/main" val="9178079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51</a:t>
            </a:fld>
            <a:endParaRPr lang="es-AR" smtClean="0">
              <a:latin typeface="Calibri" pitchFamily="34" charset="0"/>
            </a:endParaRPr>
          </a:p>
        </p:txBody>
      </p:sp>
    </p:spTree>
    <p:extLst>
      <p:ext uri="{BB962C8B-B14F-4D97-AF65-F5344CB8AC3E}">
        <p14:creationId xmlns:p14="http://schemas.microsoft.com/office/powerpoint/2010/main" val="13134312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52</a:t>
            </a:fld>
            <a:endParaRPr lang="es-AR" smtClean="0">
              <a:latin typeface="Calibri" pitchFamily="34" charset="0"/>
            </a:endParaRPr>
          </a:p>
        </p:txBody>
      </p:sp>
    </p:spTree>
    <p:extLst>
      <p:ext uri="{BB962C8B-B14F-4D97-AF65-F5344CB8AC3E}">
        <p14:creationId xmlns:p14="http://schemas.microsoft.com/office/powerpoint/2010/main" val="28999619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dirty="0"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53</a:t>
            </a:fld>
            <a:endParaRPr lang="es-AR" smtClean="0">
              <a:latin typeface="Calibri" pitchFamily="34" charset="0"/>
            </a:endParaRPr>
          </a:p>
        </p:txBody>
      </p:sp>
    </p:spTree>
    <p:extLst>
      <p:ext uri="{BB962C8B-B14F-4D97-AF65-F5344CB8AC3E}">
        <p14:creationId xmlns:p14="http://schemas.microsoft.com/office/powerpoint/2010/main" val="30088463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54</a:t>
            </a:fld>
            <a:endParaRPr lang="es-AR" smtClean="0">
              <a:latin typeface="Calibri" pitchFamily="34" charset="0"/>
            </a:endParaRPr>
          </a:p>
        </p:txBody>
      </p:sp>
    </p:spTree>
    <p:extLst>
      <p:ext uri="{BB962C8B-B14F-4D97-AF65-F5344CB8AC3E}">
        <p14:creationId xmlns:p14="http://schemas.microsoft.com/office/powerpoint/2010/main" val="39204272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55</a:t>
            </a:fld>
            <a:endParaRPr lang="es-AR" smtClean="0">
              <a:latin typeface="Calibri" pitchFamily="34" charset="0"/>
            </a:endParaRPr>
          </a:p>
        </p:txBody>
      </p:sp>
    </p:spTree>
    <p:extLst>
      <p:ext uri="{BB962C8B-B14F-4D97-AF65-F5344CB8AC3E}">
        <p14:creationId xmlns:p14="http://schemas.microsoft.com/office/powerpoint/2010/main" val="26448806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56</a:t>
            </a:fld>
            <a:endParaRPr lang="es-AR" smtClean="0">
              <a:latin typeface="Calibri" pitchFamily="34" charset="0"/>
            </a:endParaRPr>
          </a:p>
        </p:txBody>
      </p:sp>
    </p:spTree>
    <p:extLst>
      <p:ext uri="{BB962C8B-B14F-4D97-AF65-F5344CB8AC3E}">
        <p14:creationId xmlns:p14="http://schemas.microsoft.com/office/powerpoint/2010/main" val="623339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dirty="0"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57</a:t>
            </a:fld>
            <a:endParaRPr lang="es-AR" smtClean="0">
              <a:latin typeface="Calibri" pitchFamily="34" charset="0"/>
            </a:endParaRPr>
          </a:p>
        </p:txBody>
      </p:sp>
    </p:spTree>
    <p:extLst>
      <p:ext uri="{BB962C8B-B14F-4D97-AF65-F5344CB8AC3E}">
        <p14:creationId xmlns:p14="http://schemas.microsoft.com/office/powerpoint/2010/main" val="203175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337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6B2551-6A55-4845-98FF-1B98D3E15823}" type="slidenum">
              <a:rPr lang="es-AR" altLang="es-AR"/>
              <a:pPr>
                <a:spcBef>
                  <a:spcPct val="0"/>
                </a:spcBef>
              </a:pPr>
              <a:t>12</a:t>
            </a:fld>
            <a:endParaRPr lang="es-AR" altLang="es-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dirty="0"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58</a:t>
            </a:fld>
            <a:endParaRPr lang="es-AR" smtClean="0">
              <a:latin typeface="Calibri" pitchFamily="34" charset="0"/>
            </a:endParaRPr>
          </a:p>
        </p:txBody>
      </p:sp>
    </p:spTree>
    <p:extLst>
      <p:ext uri="{BB962C8B-B14F-4D97-AF65-F5344CB8AC3E}">
        <p14:creationId xmlns:p14="http://schemas.microsoft.com/office/powerpoint/2010/main" val="134602218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59</a:t>
            </a:fld>
            <a:endParaRPr lang="es-AR" smtClean="0">
              <a:latin typeface="Calibri" pitchFamily="34" charset="0"/>
            </a:endParaRPr>
          </a:p>
        </p:txBody>
      </p:sp>
    </p:spTree>
    <p:extLst>
      <p:ext uri="{BB962C8B-B14F-4D97-AF65-F5344CB8AC3E}">
        <p14:creationId xmlns:p14="http://schemas.microsoft.com/office/powerpoint/2010/main" val="18575256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60</a:t>
            </a:fld>
            <a:endParaRPr lang="es-AR" smtClean="0">
              <a:latin typeface="Calibri" pitchFamily="34" charset="0"/>
            </a:endParaRPr>
          </a:p>
        </p:txBody>
      </p:sp>
    </p:spTree>
    <p:extLst>
      <p:ext uri="{BB962C8B-B14F-4D97-AF65-F5344CB8AC3E}">
        <p14:creationId xmlns:p14="http://schemas.microsoft.com/office/powerpoint/2010/main" val="39716287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61</a:t>
            </a:fld>
            <a:endParaRPr lang="es-AR" smtClean="0">
              <a:latin typeface="Calibri" pitchFamily="34" charset="0"/>
            </a:endParaRPr>
          </a:p>
        </p:txBody>
      </p:sp>
    </p:spTree>
    <p:extLst>
      <p:ext uri="{BB962C8B-B14F-4D97-AF65-F5344CB8AC3E}">
        <p14:creationId xmlns:p14="http://schemas.microsoft.com/office/powerpoint/2010/main" val="12267495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62</a:t>
            </a:fld>
            <a:endParaRPr lang="es-AR" smtClean="0">
              <a:latin typeface="Calibri" pitchFamily="34" charset="0"/>
            </a:endParaRPr>
          </a:p>
        </p:txBody>
      </p:sp>
    </p:spTree>
    <p:extLst>
      <p:ext uri="{BB962C8B-B14F-4D97-AF65-F5344CB8AC3E}">
        <p14:creationId xmlns:p14="http://schemas.microsoft.com/office/powerpoint/2010/main" val="38643825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63</a:t>
            </a:fld>
            <a:endParaRPr lang="es-AR" smtClean="0">
              <a:latin typeface="Calibri" pitchFamily="34" charset="0"/>
            </a:endParaRPr>
          </a:p>
        </p:txBody>
      </p:sp>
    </p:spTree>
    <p:extLst>
      <p:ext uri="{BB962C8B-B14F-4D97-AF65-F5344CB8AC3E}">
        <p14:creationId xmlns:p14="http://schemas.microsoft.com/office/powerpoint/2010/main" val="369930494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64</a:t>
            </a:fld>
            <a:endParaRPr lang="es-AR" smtClean="0">
              <a:latin typeface="Calibri" pitchFamily="34" charset="0"/>
            </a:endParaRPr>
          </a:p>
        </p:txBody>
      </p:sp>
    </p:spTree>
    <p:extLst>
      <p:ext uri="{BB962C8B-B14F-4D97-AF65-F5344CB8AC3E}">
        <p14:creationId xmlns:p14="http://schemas.microsoft.com/office/powerpoint/2010/main" val="174489771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65</a:t>
            </a:fld>
            <a:endParaRPr lang="es-AR" smtClean="0">
              <a:latin typeface="Calibri" pitchFamily="34" charset="0"/>
            </a:endParaRPr>
          </a:p>
        </p:txBody>
      </p:sp>
    </p:spTree>
    <p:extLst>
      <p:ext uri="{BB962C8B-B14F-4D97-AF65-F5344CB8AC3E}">
        <p14:creationId xmlns:p14="http://schemas.microsoft.com/office/powerpoint/2010/main" val="19907714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66</a:t>
            </a:fld>
            <a:endParaRPr lang="es-AR" smtClean="0">
              <a:latin typeface="Calibri" pitchFamily="34" charset="0"/>
            </a:endParaRPr>
          </a:p>
        </p:txBody>
      </p:sp>
    </p:spTree>
    <p:extLst>
      <p:ext uri="{BB962C8B-B14F-4D97-AF65-F5344CB8AC3E}">
        <p14:creationId xmlns:p14="http://schemas.microsoft.com/office/powerpoint/2010/main" val="238155105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67</a:t>
            </a:fld>
            <a:endParaRPr lang="es-AR" smtClean="0">
              <a:latin typeface="Calibri" pitchFamily="34" charset="0"/>
            </a:endParaRPr>
          </a:p>
        </p:txBody>
      </p:sp>
    </p:spTree>
    <p:extLst>
      <p:ext uri="{BB962C8B-B14F-4D97-AF65-F5344CB8AC3E}">
        <p14:creationId xmlns:p14="http://schemas.microsoft.com/office/powerpoint/2010/main" val="708197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3584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33ECAF-8E64-4E9D-A458-F7073B9502B6}" type="slidenum">
              <a:rPr lang="es-AR" altLang="es-AR"/>
              <a:pPr>
                <a:spcBef>
                  <a:spcPct val="0"/>
                </a:spcBef>
              </a:pPr>
              <a:t>13</a:t>
            </a:fld>
            <a:endParaRPr lang="es-AR" altLang="es-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68</a:t>
            </a:fld>
            <a:endParaRPr lang="es-AR" smtClean="0">
              <a:latin typeface="Calibri" pitchFamily="34" charset="0"/>
            </a:endParaRPr>
          </a:p>
        </p:txBody>
      </p:sp>
    </p:spTree>
    <p:extLst>
      <p:ext uri="{BB962C8B-B14F-4D97-AF65-F5344CB8AC3E}">
        <p14:creationId xmlns:p14="http://schemas.microsoft.com/office/powerpoint/2010/main" val="32803401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69</a:t>
            </a:fld>
            <a:endParaRPr lang="es-AR" smtClean="0">
              <a:latin typeface="Calibri" pitchFamily="34" charset="0"/>
            </a:endParaRPr>
          </a:p>
        </p:txBody>
      </p:sp>
    </p:spTree>
    <p:extLst>
      <p:ext uri="{BB962C8B-B14F-4D97-AF65-F5344CB8AC3E}">
        <p14:creationId xmlns:p14="http://schemas.microsoft.com/office/powerpoint/2010/main" val="161194408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70</a:t>
            </a:fld>
            <a:endParaRPr lang="es-AR" smtClean="0">
              <a:latin typeface="Calibri" pitchFamily="34" charset="0"/>
            </a:endParaRPr>
          </a:p>
        </p:txBody>
      </p:sp>
    </p:spTree>
    <p:extLst>
      <p:ext uri="{BB962C8B-B14F-4D97-AF65-F5344CB8AC3E}">
        <p14:creationId xmlns:p14="http://schemas.microsoft.com/office/powerpoint/2010/main" val="50574007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71</a:t>
            </a:fld>
            <a:endParaRPr lang="es-AR" smtClean="0">
              <a:latin typeface="Calibri" pitchFamily="34" charset="0"/>
            </a:endParaRPr>
          </a:p>
        </p:txBody>
      </p:sp>
    </p:spTree>
    <p:extLst>
      <p:ext uri="{BB962C8B-B14F-4D97-AF65-F5344CB8AC3E}">
        <p14:creationId xmlns:p14="http://schemas.microsoft.com/office/powerpoint/2010/main" val="15235999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72</a:t>
            </a:fld>
            <a:endParaRPr lang="es-AR" smtClean="0">
              <a:latin typeface="Calibri" pitchFamily="34" charset="0"/>
            </a:endParaRPr>
          </a:p>
        </p:txBody>
      </p:sp>
    </p:spTree>
    <p:extLst>
      <p:ext uri="{BB962C8B-B14F-4D97-AF65-F5344CB8AC3E}">
        <p14:creationId xmlns:p14="http://schemas.microsoft.com/office/powerpoint/2010/main" val="360573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73</a:t>
            </a:fld>
            <a:endParaRPr lang="es-AR" smtClean="0">
              <a:latin typeface="Calibri" pitchFamily="34" charset="0"/>
            </a:endParaRPr>
          </a:p>
        </p:txBody>
      </p:sp>
    </p:spTree>
    <p:extLst>
      <p:ext uri="{BB962C8B-B14F-4D97-AF65-F5344CB8AC3E}">
        <p14:creationId xmlns:p14="http://schemas.microsoft.com/office/powerpoint/2010/main" val="89236995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74</a:t>
            </a:fld>
            <a:endParaRPr lang="es-AR" smtClean="0">
              <a:latin typeface="Calibri" pitchFamily="34" charset="0"/>
            </a:endParaRPr>
          </a:p>
        </p:txBody>
      </p:sp>
    </p:spTree>
    <p:extLst>
      <p:ext uri="{BB962C8B-B14F-4D97-AF65-F5344CB8AC3E}">
        <p14:creationId xmlns:p14="http://schemas.microsoft.com/office/powerpoint/2010/main" val="14989472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smtClean="0"/>
          </a:p>
        </p:txBody>
      </p:sp>
      <p:sp>
        <p:nvSpPr>
          <p:cNvPr id="60420" name="3 Marcador de número de diapositiva"/>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99960C2-1ED8-48A2-A12F-59D2C908F23A}" type="slidenum">
              <a:rPr lang="es-AR" smtClean="0">
                <a:latin typeface="Calibri" pitchFamily="34" charset="0"/>
              </a:rPr>
              <a:pPr fontAlgn="base">
                <a:spcBef>
                  <a:spcPct val="0"/>
                </a:spcBef>
                <a:spcAft>
                  <a:spcPct val="0"/>
                </a:spcAft>
                <a:defRPr/>
              </a:pPr>
              <a:t>75</a:t>
            </a:fld>
            <a:endParaRPr lang="es-AR" smtClean="0">
              <a:latin typeface="Calibri" pitchFamily="34" charset="0"/>
            </a:endParaRPr>
          </a:p>
        </p:txBody>
      </p:sp>
    </p:spTree>
    <p:extLst>
      <p:ext uri="{BB962C8B-B14F-4D97-AF65-F5344CB8AC3E}">
        <p14:creationId xmlns:p14="http://schemas.microsoft.com/office/powerpoint/2010/main" val="817929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378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FC71F0-3F7E-4FCA-8AF2-CDB04CEC588B}" type="slidenum">
              <a:rPr lang="es-AR" altLang="es-AR"/>
              <a:pPr>
                <a:spcBef>
                  <a:spcPct val="0"/>
                </a:spcBef>
              </a:pPr>
              <a:t>14</a:t>
            </a:fld>
            <a:endParaRPr lang="es-AR" alt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4403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603DF7-24E4-48AA-9DC3-7DF7377FF840}" type="slidenum">
              <a:rPr lang="es-AR" altLang="es-AR"/>
              <a:pPr>
                <a:spcBef>
                  <a:spcPct val="0"/>
                </a:spcBef>
              </a:pPr>
              <a:t>15</a:t>
            </a:fld>
            <a:endParaRPr lang="es-AR" alt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smtClean="0"/>
          </a:p>
        </p:txBody>
      </p:sp>
      <p:sp>
        <p:nvSpPr>
          <p:cNvPr id="4608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F4AE30-66C4-46E8-B086-68F1B1C89F69}" type="slidenum">
              <a:rPr lang="es-AR" altLang="es-AR"/>
              <a:pPr>
                <a:spcBef>
                  <a:spcPct val="0"/>
                </a:spcBef>
              </a:pPr>
              <a:t>16</a:t>
            </a:fld>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pPr>
              <a:defRPr/>
            </a:pPr>
            <a:fld id="{95293DCA-9E4C-47DB-ADCC-A4B874C97477}"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B1449A9-A9E3-4988-B6ED-07FF2104D82C}" type="slidenum">
              <a:rPr lang="en-US" altLang="es-AR" smtClean="0"/>
              <a:pPr>
                <a:defRPr/>
              </a:pPr>
              <a:t>‹Nº›</a:t>
            </a:fld>
            <a:endParaRPr lang="en-US" altLang="es-AR"/>
          </a:p>
        </p:txBody>
      </p:sp>
    </p:spTree>
    <p:extLst>
      <p:ext uri="{BB962C8B-B14F-4D97-AF65-F5344CB8AC3E}">
        <p14:creationId xmlns:p14="http://schemas.microsoft.com/office/powerpoint/2010/main" val="380003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210154218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883788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330759991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8110885"/>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3839646346"/>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7F8F9461-E3EB-40CD-B93F-E5CBBBD8E0BA}" type="datetimeFigureOut">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19526B-DE4D-4D43-A447-B3124F9ECC9E}" type="slidenum">
              <a:rPr lang="en-US" altLang="es-AR" smtClean="0"/>
              <a:pPr>
                <a:defRPr/>
              </a:pPr>
              <a:t>‹Nº›</a:t>
            </a:fld>
            <a:endParaRPr lang="en-US" altLang="es-AR"/>
          </a:p>
        </p:txBody>
      </p:sp>
    </p:spTree>
    <p:extLst>
      <p:ext uri="{BB962C8B-B14F-4D97-AF65-F5344CB8AC3E}">
        <p14:creationId xmlns:p14="http://schemas.microsoft.com/office/powerpoint/2010/main" val="9463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B0F0403A-610B-4B76-8C29-4DCEDA0FC9E7}" type="datetime1">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336D19-C3C9-48AD-949C-5CC35014ABB2}" type="slidenum">
              <a:rPr lang="en-US" altLang="es-AR" smtClean="0"/>
              <a:pPr>
                <a:defRPr/>
              </a:pPr>
              <a:t>‹Nº›</a:t>
            </a:fld>
            <a:endParaRPr lang="en-US" altLang="es-AR"/>
          </a:p>
        </p:txBody>
      </p:sp>
    </p:spTree>
    <p:extLst>
      <p:ext uri="{BB962C8B-B14F-4D97-AF65-F5344CB8AC3E}">
        <p14:creationId xmlns:p14="http://schemas.microsoft.com/office/powerpoint/2010/main" val="3590688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pPr>
              <a:defRPr/>
            </a:pPr>
            <a:fld id="{95293DCA-9E4C-47DB-ADCC-A4B874C97477}"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B1449A9-A9E3-4988-B6ED-07FF2104D82C}" type="slidenum">
              <a:rPr lang="en-US" altLang="es-AR" smtClean="0"/>
              <a:pPr>
                <a:defRPr/>
              </a:pPr>
              <a:t>‹Nº›</a:t>
            </a:fld>
            <a:endParaRPr lang="en-US" altLang="es-AR"/>
          </a:p>
        </p:txBody>
      </p:sp>
    </p:spTree>
    <p:extLst>
      <p:ext uri="{BB962C8B-B14F-4D97-AF65-F5344CB8AC3E}">
        <p14:creationId xmlns:p14="http://schemas.microsoft.com/office/powerpoint/2010/main" val="4272436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1920C359-FD60-4F1B-AA4F-2041A448F9BF}" type="datetime1">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B8E73EB-CCAD-418D-9B81-99D371C152CD}" type="slidenum">
              <a:rPr lang="en-US" altLang="es-AR" smtClean="0"/>
              <a:pPr>
                <a:defRPr/>
              </a:pPr>
              <a:t>‹Nº›</a:t>
            </a:fld>
            <a:endParaRPr lang="en-US" altLang="es-AR"/>
          </a:p>
        </p:txBody>
      </p:sp>
    </p:spTree>
    <p:extLst>
      <p:ext uri="{BB962C8B-B14F-4D97-AF65-F5344CB8AC3E}">
        <p14:creationId xmlns:p14="http://schemas.microsoft.com/office/powerpoint/2010/main" val="3709056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BA8C1D1A-B74A-4111-B1CE-5DC1DC0D15FD}"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C4273BE-74FF-4F6F-8F6E-64A43017DF63}" type="slidenum">
              <a:rPr lang="en-US" altLang="es-AR" smtClean="0"/>
              <a:pPr>
                <a:defRPr/>
              </a:pPr>
              <a:t>‹Nº›</a:t>
            </a:fld>
            <a:endParaRPr lang="en-US" altLang="es-AR"/>
          </a:p>
        </p:txBody>
      </p:sp>
    </p:spTree>
    <p:extLst>
      <p:ext uri="{BB962C8B-B14F-4D97-AF65-F5344CB8AC3E}">
        <p14:creationId xmlns:p14="http://schemas.microsoft.com/office/powerpoint/2010/main" val="392075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1920C359-FD60-4F1B-AA4F-2041A448F9BF}" type="datetime1">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B8E73EB-CCAD-418D-9B81-99D371C152CD}" type="slidenum">
              <a:rPr lang="en-US" altLang="es-AR" smtClean="0"/>
              <a:pPr>
                <a:defRPr/>
              </a:pPr>
              <a:t>‹Nº›</a:t>
            </a:fld>
            <a:endParaRPr lang="en-US" altLang="es-AR"/>
          </a:p>
        </p:txBody>
      </p:sp>
    </p:spTree>
    <p:extLst>
      <p:ext uri="{BB962C8B-B14F-4D97-AF65-F5344CB8AC3E}">
        <p14:creationId xmlns:p14="http://schemas.microsoft.com/office/powerpoint/2010/main" val="20601735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7A0D08E8-CD14-45F7-B4D6-5B015A725E19}" type="datetime1">
              <a:rPr lang="en-US" smtClean="0"/>
              <a:pPr>
                <a:defRPr/>
              </a:pPr>
              <a:t>3/29/2020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C38032C-1A1D-4C02-9A27-050DED6B706E}" type="slidenum">
              <a:rPr lang="en-US" altLang="es-AR" smtClean="0"/>
              <a:pPr>
                <a:defRPr/>
              </a:pPr>
              <a:t>‹Nº›</a:t>
            </a:fld>
            <a:endParaRPr lang="en-US" altLang="es-AR"/>
          </a:p>
        </p:txBody>
      </p:sp>
    </p:spTree>
    <p:extLst>
      <p:ext uri="{BB962C8B-B14F-4D97-AF65-F5344CB8AC3E}">
        <p14:creationId xmlns:p14="http://schemas.microsoft.com/office/powerpoint/2010/main" val="32018665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EB292242-BA96-4F22-9348-0D858427DE3C}" type="datetime1">
              <a:rPr lang="en-US" smtClean="0"/>
              <a:pPr>
                <a:defRPr/>
              </a:pPr>
              <a:t>3/29/2020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7AC0611-AA83-4790-8D62-9914A83382BE}" type="slidenum">
              <a:rPr lang="en-US" altLang="es-AR" smtClean="0"/>
              <a:pPr>
                <a:defRPr/>
              </a:pPr>
              <a:t>‹Nº›</a:t>
            </a:fld>
            <a:endParaRPr lang="en-US" altLang="es-AR"/>
          </a:p>
        </p:txBody>
      </p:sp>
    </p:spTree>
    <p:extLst>
      <p:ext uri="{BB962C8B-B14F-4D97-AF65-F5344CB8AC3E}">
        <p14:creationId xmlns:p14="http://schemas.microsoft.com/office/powerpoint/2010/main" val="873772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139616313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F0536BF-B37D-4164-9497-F5338625551D}" type="datetime1">
              <a:rPr lang="en-US" smtClean="0"/>
              <a:pPr>
                <a:defRPr/>
              </a:pPr>
              <a:t>3/29/2020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30A0FEF-9EF6-472C-AEE5-6297C8DC5BD7}" type="slidenum">
              <a:rPr lang="en-US" altLang="es-AR" smtClean="0"/>
              <a:pPr>
                <a:defRPr/>
              </a:pPr>
              <a:t>‹Nº›</a:t>
            </a:fld>
            <a:endParaRPr lang="en-US" altLang="es-AR"/>
          </a:p>
        </p:txBody>
      </p:sp>
    </p:spTree>
    <p:extLst>
      <p:ext uri="{BB962C8B-B14F-4D97-AF65-F5344CB8AC3E}">
        <p14:creationId xmlns:p14="http://schemas.microsoft.com/office/powerpoint/2010/main" val="839475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a:defRPr/>
            </a:pPr>
            <a:fld id="{141CE369-73EF-469B-8701-8887E8639EB7}" type="datetime1">
              <a:rPr lang="en-US" smtClean="0"/>
              <a:pPr>
                <a:defRPr/>
              </a:pPr>
              <a:t>3/29/2020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15C62EF-D3E3-4DB8-B8ED-9186FDE1B293}" type="slidenum">
              <a:rPr lang="en-US" altLang="es-AR" smtClean="0"/>
              <a:pPr>
                <a:defRPr/>
              </a:pPr>
              <a:t>‹Nº›</a:t>
            </a:fld>
            <a:endParaRPr lang="en-US" altLang="es-AR"/>
          </a:p>
        </p:txBody>
      </p:sp>
    </p:spTree>
    <p:extLst>
      <p:ext uri="{BB962C8B-B14F-4D97-AF65-F5344CB8AC3E}">
        <p14:creationId xmlns:p14="http://schemas.microsoft.com/office/powerpoint/2010/main" val="36364416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a:defRPr/>
            </a:pPr>
            <a:fld id="{E9985633-557E-4ECE-8F7E-9CDFAD0E7869}" type="datetime1">
              <a:rPr lang="en-US" smtClean="0"/>
              <a:pPr>
                <a:defRPr/>
              </a:pPr>
              <a:t>3/29/2020</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7C5BE2-7EB8-4896-A8E2-EC75AB2B13AF}" type="slidenum">
              <a:rPr lang="en-US" altLang="es-AR" smtClean="0"/>
              <a:pPr>
                <a:defRPr/>
              </a:pPr>
              <a:t>‹Nº›</a:t>
            </a:fld>
            <a:endParaRPr lang="en-US" altLang="es-AR"/>
          </a:p>
        </p:txBody>
      </p:sp>
    </p:spTree>
    <p:extLst>
      <p:ext uri="{BB962C8B-B14F-4D97-AF65-F5344CB8AC3E}">
        <p14:creationId xmlns:p14="http://schemas.microsoft.com/office/powerpoint/2010/main" val="3790545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2889902674"/>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9083264"/>
      </p:ext>
    </p:extLst>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560972290"/>
      </p:ext>
    </p:extLst>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2895571"/>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BA8C1D1A-B74A-4111-B1CE-5DC1DC0D15FD}"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C4273BE-74FF-4F6F-8F6E-64A43017DF63}" type="slidenum">
              <a:rPr lang="en-US" altLang="es-AR" smtClean="0"/>
              <a:pPr>
                <a:defRPr/>
              </a:pPr>
              <a:t>‹Nº›</a:t>
            </a:fld>
            <a:endParaRPr lang="en-US" altLang="es-AR"/>
          </a:p>
        </p:txBody>
      </p:sp>
    </p:spTree>
    <p:extLst>
      <p:ext uri="{BB962C8B-B14F-4D97-AF65-F5344CB8AC3E}">
        <p14:creationId xmlns:p14="http://schemas.microsoft.com/office/powerpoint/2010/main" val="1593967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2191759405"/>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7F8F9461-E3EB-40CD-B93F-E5CBBBD8E0BA}" type="datetimeFigureOut">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19526B-DE4D-4D43-A447-B3124F9ECC9E}" type="slidenum">
              <a:rPr lang="en-US" altLang="es-AR" smtClean="0"/>
              <a:pPr>
                <a:defRPr/>
              </a:pPr>
              <a:t>‹Nº›</a:t>
            </a:fld>
            <a:endParaRPr lang="en-US" altLang="es-AR"/>
          </a:p>
        </p:txBody>
      </p:sp>
    </p:spTree>
    <p:extLst>
      <p:ext uri="{BB962C8B-B14F-4D97-AF65-F5344CB8AC3E}">
        <p14:creationId xmlns:p14="http://schemas.microsoft.com/office/powerpoint/2010/main" val="31892948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B0F0403A-610B-4B76-8C29-4DCEDA0FC9E7}" type="datetime1">
              <a:rPr lang="en-US" smtClean="0"/>
              <a:pPr>
                <a:defRPr/>
              </a:pPr>
              <a:t>3/29/2020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336D19-C3C9-48AD-949C-5CC35014ABB2}" type="slidenum">
              <a:rPr lang="en-US" altLang="es-AR" smtClean="0"/>
              <a:pPr>
                <a:defRPr/>
              </a:pPr>
              <a:t>‹Nº›</a:t>
            </a:fld>
            <a:endParaRPr lang="en-US" altLang="es-AR"/>
          </a:p>
        </p:txBody>
      </p:sp>
    </p:spTree>
    <p:extLst>
      <p:ext uri="{BB962C8B-B14F-4D97-AF65-F5344CB8AC3E}">
        <p14:creationId xmlns:p14="http://schemas.microsoft.com/office/powerpoint/2010/main" val="198025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7A0D08E8-CD14-45F7-B4D6-5B015A725E19}" type="datetime1">
              <a:rPr lang="en-US" smtClean="0"/>
              <a:pPr>
                <a:defRPr/>
              </a:pPr>
              <a:t>3/29/2020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C38032C-1A1D-4C02-9A27-050DED6B706E}" type="slidenum">
              <a:rPr lang="en-US" altLang="es-AR" smtClean="0"/>
              <a:pPr>
                <a:defRPr/>
              </a:pPr>
              <a:t>‹Nº›</a:t>
            </a:fld>
            <a:endParaRPr lang="en-US" altLang="es-AR"/>
          </a:p>
        </p:txBody>
      </p:sp>
    </p:spTree>
    <p:extLst>
      <p:ext uri="{BB962C8B-B14F-4D97-AF65-F5344CB8AC3E}">
        <p14:creationId xmlns:p14="http://schemas.microsoft.com/office/powerpoint/2010/main" val="395502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EB292242-BA96-4F22-9348-0D858427DE3C}" type="datetime1">
              <a:rPr lang="en-US" smtClean="0"/>
              <a:pPr>
                <a:defRPr/>
              </a:pPr>
              <a:t>3/29/2020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7AC0611-AA83-4790-8D62-9914A83382BE}" type="slidenum">
              <a:rPr lang="en-US" altLang="es-AR" smtClean="0"/>
              <a:pPr>
                <a:defRPr/>
              </a:pPr>
              <a:t>‹Nº›</a:t>
            </a:fld>
            <a:endParaRPr lang="en-US" altLang="es-AR"/>
          </a:p>
        </p:txBody>
      </p:sp>
    </p:spTree>
    <p:extLst>
      <p:ext uri="{BB962C8B-B14F-4D97-AF65-F5344CB8AC3E}">
        <p14:creationId xmlns:p14="http://schemas.microsoft.com/office/powerpoint/2010/main" val="3521287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895B8961-6D6A-4EF5-97C8-71B4C32C304E}" type="datetime1">
              <a:rPr lang="en-US" smtClean="0"/>
              <a:pPr>
                <a:defRPr/>
              </a:pPr>
              <a:t>3/29/2020</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371337672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F0536BF-B37D-4164-9497-F5338625551D}" type="datetime1">
              <a:rPr lang="en-US" smtClean="0"/>
              <a:pPr>
                <a:defRPr/>
              </a:pPr>
              <a:t>3/29/2020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30A0FEF-9EF6-472C-AEE5-6297C8DC5BD7}" type="slidenum">
              <a:rPr lang="en-US" altLang="es-AR" smtClean="0"/>
              <a:pPr>
                <a:defRPr/>
              </a:pPr>
              <a:t>‹Nº›</a:t>
            </a:fld>
            <a:endParaRPr lang="en-US" altLang="es-AR"/>
          </a:p>
        </p:txBody>
      </p:sp>
    </p:spTree>
    <p:extLst>
      <p:ext uri="{BB962C8B-B14F-4D97-AF65-F5344CB8AC3E}">
        <p14:creationId xmlns:p14="http://schemas.microsoft.com/office/powerpoint/2010/main" val="181857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a:defRPr/>
            </a:pPr>
            <a:fld id="{141CE369-73EF-469B-8701-8887E8639EB7}" type="datetime1">
              <a:rPr lang="en-US" smtClean="0"/>
              <a:pPr>
                <a:defRPr/>
              </a:pPr>
              <a:t>3/29/2020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15C62EF-D3E3-4DB8-B8ED-9186FDE1B293}" type="slidenum">
              <a:rPr lang="en-US" altLang="es-AR" smtClean="0"/>
              <a:pPr>
                <a:defRPr/>
              </a:pPr>
              <a:t>‹Nº›</a:t>
            </a:fld>
            <a:endParaRPr lang="en-US" altLang="es-AR"/>
          </a:p>
        </p:txBody>
      </p:sp>
    </p:spTree>
    <p:extLst>
      <p:ext uri="{BB962C8B-B14F-4D97-AF65-F5344CB8AC3E}">
        <p14:creationId xmlns:p14="http://schemas.microsoft.com/office/powerpoint/2010/main" val="162784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a:defRPr/>
            </a:pPr>
            <a:fld id="{E9985633-557E-4ECE-8F7E-9CDFAD0E7869}" type="datetime1">
              <a:rPr lang="en-US" smtClean="0"/>
              <a:pPr>
                <a:defRPr/>
              </a:pPr>
              <a:t>3/29/2020</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7C5BE2-7EB8-4896-A8E2-EC75AB2B13AF}" type="slidenum">
              <a:rPr lang="en-US" altLang="es-AR" smtClean="0"/>
              <a:pPr>
                <a:defRPr/>
              </a:pPr>
              <a:t>‹Nº›</a:t>
            </a:fld>
            <a:endParaRPr lang="en-US" altLang="es-AR"/>
          </a:p>
        </p:txBody>
      </p:sp>
    </p:spTree>
    <p:extLst>
      <p:ext uri="{BB962C8B-B14F-4D97-AF65-F5344CB8AC3E}">
        <p14:creationId xmlns:p14="http://schemas.microsoft.com/office/powerpoint/2010/main" val="8759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308829538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95B8961-6D6A-4EF5-97C8-71B4C32C304E}" type="datetime1">
              <a:rPr lang="en-US" smtClean="0"/>
              <a:pPr>
                <a:defRPr/>
              </a:pPr>
              <a:t>3/29/2020</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BAD5B91F-6B48-4AE0-A264-6F0F428050CC}" type="slidenum">
              <a:rPr lang="en-US" altLang="es-AR" smtClean="0"/>
              <a:pPr>
                <a:defRPr/>
              </a:pPr>
              <a:t>‹Nº›</a:t>
            </a:fld>
            <a:endParaRPr lang="en-US" altLang="es-AR"/>
          </a:p>
        </p:txBody>
      </p:sp>
    </p:spTree>
    <p:extLst>
      <p:ext uri="{BB962C8B-B14F-4D97-AF65-F5344CB8AC3E}">
        <p14:creationId xmlns:p14="http://schemas.microsoft.com/office/powerpoint/2010/main" val="3748300763"/>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1.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2.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5.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0.xml"/><Relationship Id="rId1" Type="http://schemas.openxmlformats.org/officeDocument/2006/relationships/slideLayout" Target="../slideLayouts/slideLayout1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1.xml"/><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algn="ctr" eaLnBrk="1" fontAlgn="auto" hangingPunct="1">
              <a:spcAft>
                <a:spcPts val="0"/>
              </a:spcAft>
              <a:defRPr/>
            </a:pPr>
            <a:r>
              <a:rPr lang="es-AR" dirty="0" smtClean="0"/>
              <a:t>El universo del presupuesto</a:t>
            </a:r>
            <a:endParaRPr lang="es-AR" dirty="0"/>
          </a:p>
        </p:txBody>
      </p:sp>
      <p:sp>
        <p:nvSpPr>
          <p:cNvPr id="16389" name="4 Marcador de número de diapositiva"/>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spcBef>
                <a:spcPct val="0"/>
              </a:spcBef>
              <a:buClrTx/>
              <a:buFontTx/>
              <a:buNone/>
            </a:pPr>
            <a:fld id="{30B62A33-1C48-4E2E-AF36-C6D62E77666F}" type="slidenum">
              <a:rPr lang="en-US" altLang="es-AR" sz="1100"/>
              <a:pPr>
                <a:spcBef>
                  <a:spcPct val="0"/>
                </a:spcBef>
                <a:buClrTx/>
                <a:buFontTx/>
                <a:buNone/>
              </a:pPr>
              <a:t>1</a:t>
            </a:fld>
            <a:endParaRPr lang="en-US" altLang="es-AR" sz="1100"/>
          </a:p>
        </p:txBody>
      </p:sp>
      <p:sp>
        <p:nvSpPr>
          <p:cNvPr id="16391" name="6 CuadroTexto"/>
          <p:cNvSpPr txBox="1">
            <a:spLocks noChangeArrowheads="1"/>
          </p:cNvSpPr>
          <p:nvPr/>
        </p:nvSpPr>
        <p:spPr bwMode="auto">
          <a:xfrm>
            <a:off x="1763713" y="2276475"/>
            <a:ext cx="172878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eaLnBrk="1" hangingPunct="1">
              <a:spcBef>
                <a:spcPct val="0"/>
              </a:spcBef>
              <a:buClrTx/>
              <a:buFontTx/>
              <a:buNone/>
            </a:pPr>
            <a:r>
              <a:rPr lang="es-AR" altLang="es-AR" sz="6600">
                <a:solidFill>
                  <a:schemeClr val="tx1"/>
                </a:solidFill>
              </a:rPr>
              <a:t>PRE</a:t>
            </a:r>
          </a:p>
        </p:txBody>
      </p:sp>
      <p:sp>
        <p:nvSpPr>
          <p:cNvPr id="16392" name="7 CuadroTexto"/>
          <p:cNvSpPr txBox="1">
            <a:spLocks noChangeArrowheads="1"/>
          </p:cNvSpPr>
          <p:nvPr/>
        </p:nvSpPr>
        <p:spPr bwMode="auto">
          <a:xfrm>
            <a:off x="3419475" y="2276475"/>
            <a:ext cx="40322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eaLnBrk="1" hangingPunct="1">
              <a:spcBef>
                <a:spcPct val="0"/>
              </a:spcBef>
              <a:buClrTx/>
              <a:buFontTx/>
              <a:buNone/>
            </a:pPr>
            <a:r>
              <a:rPr lang="es-AR" altLang="es-AR" sz="6600">
                <a:solidFill>
                  <a:schemeClr val="tx1"/>
                </a:solidFill>
              </a:rPr>
              <a:t>SUPUESTO</a:t>
            </a:r>
          </a:p>
        </p:txBody>
      </p:sp>
      <p:sp>
        <p:nvSpPr>
          <p:cNvPr id="13" name="12 Rectángulo"/>
          <p:cNvSpPr/>
          <p:nvPr/>
        </p:nvSpPr>
        <p:spPr>
          <a:xfrm>
            <a:off x="1763713" y="2349500"/>
            <a:ext cx="1655762" cy="1008063"/>
          </a:xfrm>
          <a:prstGeom prst="rect">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AR"/>
          </a:p>
        </p:txBody>
      </p:sp>
      <p:cxnSp>
        <p:nvCxnSpPr>
          <p:cNvPr id="15" name="14 Conector recto de flecha"/>
          <p:cNvCxnSpPr/>
          <p:nvPr/>
        </p:nvCxnSpPr>
        <p:spPr>
          <a:xfrm flipH="1">
            <a:off x="2124075" y="3529013"/>
            <a:ext cx="503238" cy="763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395" name="15 CuadroTexto"/>
          <p:cNvSpPr txBox="1">
            <a:spLocks noChangeArrowheads="1"/>
          </p:cNvSpPr>
          <p:nvPr/>
        </p:nvSpPr>
        <p:spPr bwMode="auto">
          <a:xfrm>
            <a:off x="1374775" y="4508500"/>
            <a:ext cx="149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eaLnBrk="1" hangingPunct="1">
              <a:spcBef>
                <a:spcPct val="0"/>
              </a:spcBef>
              <a:buClrTx/>
              <a:buFontTx/>
              <a:buNone/>
            </a:pPr>
            <a:r>
              <a:rPr lang="es-AR" altLang="es-AR" sz="3600">
                <a:solidFill>
                  <a:schemeClr val="tx1"/>
                </a:solidFill>
              </a:rPr>
              <a:t>ANTES</a:t>
            </a:r>
          </a:p>
        </p:txBody>
      </p:sp>
      <p:sp>
        <p:nvSpPr>
          <p:cNvPr id="17" name="16 Rectángulo"/>
          <p:cNvSpPr/>
          <p:nvPr/>
        </p:nvSpPr>
        <p:spPr>
          <a:xfrm>
            <a:off x="3419475" y="2349500"/>
            <a:ext cx="3960813" cy="1008063"/>
          </a:xfrm>
          <a:prstGeom prst="rect">
            <a:avLst/>
          </a:prstGeom>
          <a:solidFill>
            <a:schemeClr val="accent5">
              <a:lumMod val="75000"/>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AR"/>
          </a:p>
        </p:txBody>
      </p:sp>
      <p:cxnSp>
        <p:nvCxnSpPr>
          <p:cNvPr id="19" name="18 Conector recto de flecha"/>
          <p:cNvCxnSpPr/>
          <p:nvPr/>
        </p:nvCxnSpPr>
        <p:spPr>
          <a:xfrm>
            <a:off x="5400675" y="3500438"/>
            <a:ext cx="511175" cy="792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398" name="21 CuadroTexto"/>
          <p:cNvSpPr txBox="1">
            <a:spLocks noChangeArrowheads="1"/>
          </p:cNvSpPr>
          <p:nvPr/>
        </p:nvSpPr>
        <p:spPr bwMode="auto">
          <a:xfrm>
            <a:off x="4505325" y="4535488"/>
            <a:ext cx="2670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lgn="ctr" eaLnBrk="1" hangingPunct="1">
              <a:spcBef>
                <a:spcPct val="0"/>
              </a:spcBef>
              <a:buClrTx/>
              <a:buFontTx/>
              <a:buNone/>
            </a:pPr>
            <a:r>
              <a:rPr lang="es-AR" altLang="es-AR" sz="3600">
                <a:solidFill>
                  <a:schemeClr val="tx1"/>
                </a:solidFill>
              </a:rPr>
              <a:t>ESTIMACION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15"/>
                                        </p:tgtEl>
                                      </p:cBhvr>
                                      <p:by x="150000" y="150000"/>
                                    </p:animScale>
                                  </p:childTnLst>
                                </p:cTn>
                              </p:par>
                              <p:par>
                                <p:cTn id="7" presetID="6" presetClass="emph" presetSubtype="0" fill="hold" nodeType="withEffect">
                                  <p:stCondLst>
                                    <p:cond delay="0"/>
                                  </p:stCondLst>
                                  <p:childTnLst>
                                    <p:animScale>
                                      <p:cBhvr>
                                        <p:cTn id="8" dur="2000" fill="hold"/>
                                        <p:tgtEl>
                                          <p:spTgt spid="1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11" name="1 Marcador de contenido"/>
          <p:cNvSpPr txBox="1">
            <a:spLocks/>
          </p:cNvSpPr>
          <p:nvPr/>
        </p:nvSpPr>
        <p:spPr>
          <a:xfrm>
            <a:off x="395288" y="4292600"/>
            <a:ext cx="8407400" cy="1998663"/>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12" name="1 Marcador de contenido"/>
          <p:cNvSpPr txBox="1">
            <a:spLocks/>
          </p:cNvSpPr>
          <p:nvPr/>
        </p:nvSpPr>
        <p:spPr>
          <a:xfrm>
            <a:off x="323850" y="2024063"/>
            <a:ext cx="8407400" cy="3286125"/>
          </a:xfrm>
          <a:prstGeom prst="rect">
            <a:avLst/>
          </a:prstGeom>
        </p:spPr>
        <p:txBody>
          <a:bodyPr>
            <a:normAutofit fontScale="9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ctr" fontAlgn="auto">
              <a:spcAft>
                <a:spcPts val="0"/>
              </a:spcAft>
              <a:buFont typeface="Wingdings 2" pitchFamily="18" charset="2"/>
              <a:buNone/>
              <a:defRPr/>
            </a:pPr>
            <a:r>
              <a:rPr lang="es-AR" sz="2800" u="sng" dirty="0" smtClean="0"/>
              <a:t>3 ESCUELAS PRESUPUESTARIAS</a:t>
            </a:r>
          </a:p>
          <a:p>
            <a:pPr marL="45720" indent="0" algn="just" fontAlgn="auto">
              <a:spcAft>
                <a:spcPts val="0"/>
              </a:spcAft>
              <a:buFont typeface="Wingdings 2" pitchFamily="18" charset="2"/>
              <a:buNone/>
              <a:defRPr/>
            </a:pPr>
            <a:endParaRPr lang="es-AR" sz="2800" u="sng" dirty="0"/>
          </a:p>
          <a:p>
            <a:pPr marL="45720" indent="0" algn="just" fontAlgn="auto">
              <a:spcAft>
                <a:spcPts val="0"/>
              </a:spcAft>
              <a:buFont typeface="Wingdings 2" pitchFamily="18" charset="2"/>
              <a:buNone/>
              <a:defRPr/>
            </a:pPr>
            <a:r>
              <a:rPr lang="es-AR" sz="3200" dirty="0" smtClean="0"/>
              <a:t>EXISTEN 3 GRANDES ESCUELAS REFERIDAS A LAS FINANZAS PUBLICAS, QUE DIFERENCIAN SUS ENFOQUE EN LA MANERA EN QUE ENTIENDEN EL MODO EN EL QUE EL ESTADO DEBE PARTICIPAR DENTRO DE SU PROPIA ECONOMIA.</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30724" name="4 Marcador de número de diapositiva"/>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spcBef>
                <a:spcPct val="0"/>
              </a:spcBef>
              <a:buClrTx/>
              <a:buFontTx/>
              <a:buNone/>
            </a:pPr>
            <a:endParaRPr lang="en-US" altLang="es-AR" sz="1100" dirty="0"/>
          </a:p>
        </p:txBody>
      </p:sp>
      <p:sp>
        <p:nvSpPr>
          <p:cNvPr id="11" name="1 Marcador de contenido"/>
          <p:cNvSpPr txBox="1">
            <a:spLocks/>
          </p:cNvSpPr>
          <p:nvPr/>
        </p:nvSpPr>
        <p:spPr>
          <a:xfrm>
            <a:off x="395288" y="4292600"/>
            <a:ext cx="8407400" cy="1998663"/>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12" name="1 Marcador de contenido"/>
          <p:cNvSpPr txBox="1">
            <a:spLocks/>
          </p:cNvSpPr>
          <p:nvPr/>
        </p:nvSpPr>
        <p:spPr>
          <a:xfrm>
            <a:off x="323850" y="2636839"/>
            <a:ext cx="8407400" cy="1510746"/>
          </a:xfrm>
          <a:prstGeom prst="rect">
            <a:avLst/>
          </a:prstGeom>
        </p:spPr>
        <p:txBody>
          <a:bodyPr>
            <a:normAutofit fontScale="2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9600" dirty="0" smtClean="0"/>
              <a:t>PIENSA AL ESTADO COMO UN ACTOR NEUTRAL. EL PRESUPUESTO ES SOLO UN INSTRUMENTO DE PREVISION DE GASTOS PARA EL CUMPLIMIENTO DE SUS FINALIDADES ESCENCIALES, FINANCIABLES MEDIANTE UN REGIMEN TRIBUTARIO QUE NO DEBE INTERFERIR SOBRE EL RESTO DE LA ACTIVIDAD ECONOMICA. </a:t>
            </a:r>
          </a:p>
          <a:p>
            <a:pPr marL="45720" indent="0" algn="just" fontAlgn="auto">
              <a:spcAft>
                <a:spcPts val="0"/>
              </a:spcAft>
              <a:buFont typeface="Wingdings 2" pitchFamily="18" charset="2"/>
              <a:buNone/>
              <a:defRPr/>
            </a:pPr>
            <a:endParaRPr lang="es-AR" sz="9600" dirty="0"/>
          </a:p>
          <a:p>
            <a:pPr marL="45720" indent="0" algn="just" fontAlgn="auto">
              <a:spcAft>
                <a:spcPts val="0"/>
              </a:spcAft>
              <a:buFont typeface="Wingdings 2" pitchFamily="18" charset="2"/>
              <a:buNone/>
              <a:defRPr/>
            </a:pPr>
            <a:r>
              <a:rPr lang="es-AR" sz="9600" dirty="0" smtClean="0"/>
              <a:t>SE IDENTIFICA CON PRESUPUESTOS EQUILIBRADOS TOLERANDO, EXCEPCIONALMENTE, EL USO DE CREDITO PUBLICO PARA FINANCIAR GASTOS DE CAPITAL PERO GARANTIZANDO, EN PRIMER LUGAR, EL REPAGO DE LOS SERVICIOS DE LA DEUDA</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endParaRPr lang="es-AR" sz="1800" dirty="0" smtClean="0"/>
          </a:p>
        </p:txBody>
      </p:sp>
      <p:sp>
        <p:nvSpPr>
          <p:cNvPr id="8" name="7 Rectángulo"/>
          <p:cNvSpPr/>
          <p:nvPr/>
        </p:nvSpPr>
        <p:spPr>
          <a:xfrm>
            <a:off x="1696538" y="1844824"/>
            <a:ext cx="5062348"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ESCUELA CLASICA O LIBERAL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11" name="1 Marcador de contenido"/>
          <p:cNvSpPr txBox="1">
            <a:spLocks/>
          </p:cNvSpPr>
          <p:nvPr/>
        </p:nvSpPr>
        <p:spPr>
          <a:xfrm>
            <a:off x="395288" y="4292600"/>
            <a:ext cx="8407400" cy="1998663"/>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12" name="1 Marcador de contenido"/>
          <p:cNvSpPr txBox="1">
            <a:spLocks/>
          </p:cNvSpPr>
          <p:nvPr/>
        </p:nvSpPr>
        <p:spPr>
          <a:xfrm>
            <a:off x="323850" y="2636838"/>
            <a:ext cx="8407400" cy="3240434"/>
          </a:xfrm>
          <a:prstGeom prst="rect">
            <a:avLst/>
          </a:prstGeom>
        </p:spPr>
        <p:txBody>
          <a:bodyPr>
            <a:normAutofit fontScale="5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4200" dirty="0" smtClean="0"/>
              <a:t>SE ENCUENTRA BASADA EN UNA CONCEPCION MACROECONOMICA. EL ESTADO INTERVENTOR, A TRAVES DEL PRESUPUESTO DEBE ACTUAR </a:t>
            </a:r>
            <a:r>
              <a:rPr lang="es-AR" sz="4200" u="sng" dirty="0" smtClean="0"/>
              <a:t>ACTIVAMENTE </a:t>
            </a:r>
            <a:r>
              <a:rPr lang="es-AR" sz="4200" dirty="0" smtClean="0"/>
              <a:t>EVITANDO CUALQUIER POSIBILIDAD DE RECESION O DESOCUPACION.</a:t>
            </a:r>
          </a:p>
          <a:p>
            <a:pPr marL="45720" indent="0" algn="just" fontAlgn="auto">
              <a:spcAft>
                <a:spcPts val="0"/>
              </a:spcAft>
              <a:buFont typeface="Wingdings 2" pitchFamily="18" charset="2"/>
              <a:buNone/>
              <a:defRPr/>
            </a:pPr>
            <a:endParaRPr lang="es-AR" sz="4200" u="sng" dirty="0"/>
          </a:p>
          <a:p>
            <a:pPr marL="45720" indent="0" algn="just" fontAlgn="auto">
              <a:spcAft>
                <a:spcPts val="0"/>
              </a:spcAft>
              <a:buFont typeface="Wingdings 2" pitchFamily="18" charset="2"/>
              <a:buNone/>
              <a:defRPr/>
            </a:pPr>
            <a:r>
              <a:rPr lang="es-AR" sz="4200" dirty="0" smtClean="0"/>
              <a:t>EN ESE SENTIDO SE ACEPTA EN EL CORTO PLAZO </a:t>
            </a:r>
            <a:r>
              <a:rPr lang="es-AR" sz="4200" u="sng" dirty="0" smtClean="0"/>
              <a:t>PRESUPUESTOS DEFICITARIOS</a:t>
            </a:r>
            <a:r>
              <a:rPr lang="es-AR" sz="4200" dirty="0" smtClean="0"/>
              <a:t> COMO MULTIPLICADOR DE LA DEMANDA A TRAVES DE GENERAR MAYOR GASTO ESTATAL. </a:t>
            </a:r>
          </a:p>
          <a:p>
            <a:pPr marL="45720" indent="0" algn="just" fontAlgn="auto">
              <a:spcAft>
                <a:spcPts val="0"/>
              </a:spcAft>
              <a:buFont typeface="Wingdings 2" pitchFamily="18" charset="2"/>
              <a:buNone/>
              <a:defRPr/>
            </a:pPr>
            <a:endParaRPr lang="es-AR" sz="4200" dirty="0"/>
          </a:p>
          <a:p>
            <a:pPr marL="45720" indent="0" algn="just" fontAlgn="auto">
              <a:spcAft>
                <a:spcPts val="0"/>
              </a:spcAft>
              <a:buFont typeface="Wingdings 2" pitchFamily="18" charset="2"/>
              <a:buNone/>
              <a:defRPr/>
            </a:pPr>
            <a:endParaRPr lang="es-AR" sz="1800" dirty="0" smtClean="0"/>
          </a:p>
        </p:txBody>
      </p:sp>
      <p:sp>
        <p:nvSpPr>
          <p:cNvPr id="8" name="7 Rectángulo"/>
          <p:cNvSpPr/>
          <p:nvPr/>
        </p:nvSpPr>
        <p:spPr>
          <a:xfrm>
            <a:off x="1166622" y="1844824"/>
            <a:ext cx="6122190"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ESCUELA MODERNA O KEYNESIANA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11" name="1 Marcador de contenido"/>
          <p:cNvSpPr txBox="1">
            <a:spLocks/>
          </p:cNvSpPr>
          <p:nvPr/>
        </p:nvSpPr>
        <p:spPr>
          <a:xfrm>
            <a:off x="395288" y="4292601"/>
            <a:ext cx="8407400" cy="1152624"/>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12" name="1 Marcador de contenido"/>
          <p:cNvSpPr txBox="1">
            <a:spLocks/>
          </p:cNvSpPr>
          <p:nvPr/>
        </p:nvSpPr>
        <p:spPr>
          <a:xfrm>
            <a:off x="395288" y="2492896"/>
            <a:ext cx="8407400" cy="3744416"/>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CONSIDERA AL ESTADO COMO EL RESPONSABLE Y GARANTE DE ARMONIZAR EL BIEN COMUN PARA SATISFACER LAS DEMANDAS COLECTIVAS CON EL MEJOR GRADO POSIBLE DE PRODUCTIVIDAD SOCIAL Y ECONOMICA.</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r>
              <a:rPr lang="es-AR" sz="1800" dirty="0" smtClean="0"/>
              <a:t>DEBE ASEGURAR LA PROVISION DE BIENES Y SERVICIOS EN CANTIDAD Y CALIDAD EN EL GRADO QUE LOS RECURSOS QUE DETRAE DE LA SOCIEDAD MEDIANTE LA TRIBUTACION.</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r>
              <a:rPr lang="es-AR" sz="1800" dirty="0" smtClean="0"/>
              <a:t>EL PRESUPUESTO DEBE EXPRESAR NO SOLO LAS ASIGNACIONES FINANCIERAS DE GASTOS Y LA PREVISION DE RECURSOS SINO TAMBIEN LA PRODUCCION ESTATAL MEDIDA FISICAMENTE (RECUERDEN ESO!) ESTA VINCULADO CON LA MICROECONOMIA PERO SIN PERDER DE VISTA LA MACROECONOMIA</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endParaRPr lang="es-AR" sz="1800" dirty="0" smtClean="0"/>
          </a:p>
        </p:txBody>
      </p:sp>
      <p:sp>
        <p:nvSpPr>
          <p:cNvPr id="8" name="7 Rectángulo"/>
          <p:cNvSpPr/>
          <p:nvPr/>
        </p:nvSpPr>
        <p:spPr>
          <a:xfrm>
            <a:off x="588915" y="1844824"/>
            <a:ext cx="7727501"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ESCUELA PRODUCTIVISTA O NEOKEYNESIANA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CuadroTexto"/>
          <p:cNvSpPr txBox="1"/>
          <p:nvPr/>
        </p:nvSpPr>
        <p:spPr>
          <a:xfrm>
            <a:off x="2483768" y="2708920"/>
            <a:ext cx="4104456" cy="286232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algn="ctr" eaLnBrk="1" fontAlgn="auto" hangingPunct="1">
              <a:spcBef>
                <a:spcPts val="0"/>
              </a:spcBef>
              <a:spcAft>
                <a:spcPts val="0"/>
              </a:spcAft>
              <a:defRPr/>
            </a:pPr>
            <a:r>
              <a:rPr lang="es-AR" dirty="0"/>
              <a:t>LO ESTAMOS VIENDO!.</a:t>
            </a:r>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a:p>
            <a:pPr eaLnBrk="1" fontAlgn="auto" hangingPunct="1">
              <a:spcBef>
                <a:spcPts val="0"/>
              </a:spcBef>
              <a:spcAft>
                <a:spcPts val="0"/>
              </a:spcAft>
              <a:defRPr/>
            </a:pPr>
            <a:endParaRPr lang="es-AR" dirty="0"/>
          </a:p>
        </p:txBody>
      </p:sp>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36869" name="4 Marcador de número de diapositiva"/>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spcBef>
                <a:spcPct val="0"/>
              </a:spcBef>
              <a:buClrTx/>
              <a:buFontTx/>
              <a:buNone/>
            </a:pPr>
            <a:fld id="{982A9588-A5E5-430D-A908-F276D766DD6A}" type="slidenum">
              <a:rPr lang="en-US" altLang="es-AR" sz="1100"/>
              <a:pPr>
                <a:spcBef>
                  <a:spcPct val="0"/>
                </a:spcBef>
                <a:buClrTx/>
                <a:buFontTx/>
                <a:buNone/>
              </a:pPr>
              <a:t>14</a:t>
            </a:fld>
            <a:endParaRPr lang="en-US" altLang="es-AR" sz="1100"/>
          </a:p>
        </p:txBody>
      </p:sp>
      <p:sp>
        <p:nvSpPr>
          <p:cNvPr id="8" name="7 Rectángulo"/>
          <p:cNvSpPr/>
          <p:nvPr/>
        </p:nvSpPr>
        <p:spPr>
          <a:xfrm>
            <a:off x="1921242" y="1844824"/>
            <a:ext cx="5062861"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SISTEMAS de la LEY 24.156</a:t>
            </a:r>
          </a:p>
        </p:txBody>
      </p:sp>
      <p:sp>
        <p:nvSpPr>
          <p:cNvPr id="16" name="15 Llamada de flecha a la derecha"/>
          <p:cNvSpPr/>
          <p:nvPr/>
        </p:nvSpPr>
        <p:spPr>
          <a:xfrm>
            <a:off x="576263" y="4365625"/>
            <a:ext cx="1655762" cy="1484313"/>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s-AR" dirty="0"/>
              <a:t>SISTEMA PRESU-PUES-TARIO</a:t>
            </a:r>
          </a:p>
        </p:txBody>
      </p:sp>
      <p:sp>
        <p:nvSpPr>
          <p:cNvPr id="17" name="16 Llamada de flecha a la derecha"/>
          <p:cNvSpPr/>
          <p:nvPr/>
        </p:nvSpPr>
        <p:spPr>
          <a:xfrm>
            <a:off x="576263" y="2620963"/>
            <a:ext cx="1655762" cy="148431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s-AR" dirty="0"/>
              <a:t>SISTEMA DE CREDITO PUBLICO</a:t>
            </a:r>
          </a:p>
        </p:txBody>
      </p:sp>
      <p:sp>
        <p:nvSpPr>
          <p:cNvPr id="20" name="19 Llamada de flecha a la derecha"/>
          <p:cNvSpPr/>
          <p:nvPr/>
        </p:nvSpPr>
        <p:spPr>
          <a:xfrm flipH="1">
            <a:off x="6804025" y="4365625"/>
            <a:ext cx="1655763" cy="1484313"/>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s-AR" dirty="0"/>
              <a:t>SISTEMA DE TESORE-RIA</a:t>
            </a:r>
          </a:p>
        </p:txBody>
      </p:sp>
      <p:sp>
        <p:nvSpPr>
          <p:cNvPr id="21" name="20 Llamada de flecha a la derecha"/>
          <p:cNvSpPr/>
          <p:nvPr/>
        </p:nvSpPr>
        <p:spPr>
          <a:xfrm flipH="1">
            <a:off x="6804025" y="2636838"/>
            <a:ext cx="1655763" cy="148431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s-AR" dirty="0"/>
              <a:t>SISTEMA DE CONTA-BILIDAD</a:t>
            </a:r>
          </a:p>
        </p:txBody>
      </p:sp>
      <p:sp>
        <p:nvSpPr>
          <p:cNvPr id="9" name="8 CuadroTexto"/>
          <p:cNvSpPr txBox="1"/>
          <p:nvPr/>
        </p:nvSpPr>
        <p:spPr>
          <a:xfrm>
            <a:off x="2508488" y="2708920"/>
            <a:ext cx="4079736" cy="286232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eaLnBrk="1" fontAlgn="auto" hangingPunct="1">
              <a:spcBef>
                <a:spcPts val="0"/>
              </a:spcBef>
              <a:spcAft>
                <a:spcPts val="0"/>
              </a:spcAft>
              <a:defRPr/>
            </a:pPr>
            <a:r>
              <a:rPr lang="es-AR" dirty="0"/>
              <a:t>Es la capacidad que tiene el Estado de endeudarse con el objeto de captar</a:t>
            </a:r>
          </a:p>
          <a:p>
            <a:pPr algn="ctr" eaLnBrk="1" fontAlgn="auto" hangingPunct="1">
              <a:spcBef>
                <a:spcPts val="0"/>
              </a:spcBef>
              <a:spcAft>
                <a:spcPts val="0"/>
              </a:spcAft>
              <a:defRPr/>
            </a:pPr>
            <a:r>
              <a:rPr lang="es-AR" dirty="0"/>
              <a:t>medios de financiamiento para realizar inversiones reproductivas, para atender casos de evidente necesidad nacional, para </a:t>
            </a:r>
            <a:r>
              <a:rPr lang="es-AR" dirty="0" err="1"/>
              <a:t>reestructurar</a:t>
            </a:r>
            <a:r>
              <a:rPr lang="es-AR" dirty="0"/>
              <a:t> su organización o para refinanciar sus pasivos, incluyendo los</a:t>
            </a:r>
          </a:p>
          <a:p>
            <a:pPr algn="ctr" eaLnBrk="1" fontAlgn="auto" hangingPunct="1">
              <a:spcBef>
                <a:spcPts val="0"/>
              </a:spcBef>
              <a:spcAft>
                <a:spcPts val="0"/>
              </a:spcAft>
              <a:defRPr/>
            </a:pPr>
            <a:r>
              <a:rPr lang="es-AR" dirty="0"/>
              <a:t>intereses respectivos.</a:t>
            </a:r>
          </a:p>
          <a:p>
            <a:pPr algn="ctr" eaLnBrk="1" fontAlgn="auto" hangingPunct="1">
              <a:spcBef>
                <a:spcPts val="0"/>
              </a:spcBef>
              <a:spcAft>
                <a:spcPts val="0"/>
              </a:spcAft>
              <a:defRPr/>
            </a:pPr>
            <a:endParaRPr lang="es-AR" dirty="0"/>
          </a:p>
        </p:txBody>
      </p:sp>
      <p:sp>
        <p:nvSpPr>
          <p:cNvPr id="23" name="22 CuadroTexto"/>
          <p:cNvSpPr txBox="1"/>
          <p:nvPr/>
        </p:nvSpPr>
        <p:spPr>
          <a:xfrm>
            <a:off x="2483768" y="2708920"/>
            <a:ext cx="4079736" cy="286232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eaLnBrk="1" fontAlgn="auto" hangingPunct="1">
              <a:spcBef>
                <a:spcPts val="0"/>
              </a:spcBef>
              <a:spcAft>
                <a:spcPts val="0"/>
              </a:spcAft>
              <a:defRPr/>
            </a:pPr>
            <a:endParaRPr lang="es-AR" dirty="0"/>
          </a:p>
          <a:p>
            <a:pPr algn="ctr" eaLnBrk="1" fontAlgn="auto" hangingPunct="1">
              <a:spcBef>
                <a:spcPts val="0"/>
              </a:spcBef>
              <a:spcAft>
                <a:spcPts val="0"/>
              </a:spcAft>
              <a:defRPr/>
            </a:pPr>
            <a:r>
              <a:rPr lang="es-AR" dirty="0"/>
              <a:t>Está integrado por el conjunto de principios, órganos, normas y procedimientos técnicos utilizados para recopilar, valuar, procesar y exponer los</a:t>
            </a:r>
          </a:p>
          <a:p>
            <a:pPr algn="ctr" eaLnBrk="1" fontAlgn="auto" hangingPunct="1">
              <a:spcBef>
                <a:spcPts val="0"/>
              </a:spcBef>
              <a:spcAft>
                <a:spcPts val="0"/>
              </a:spcAft>
              <a:defRPr/>
            </a:pPr>
            <a:r>
              <a:rPr lang="es-AR" dirty="0"/>
              <a:t>hechos económicos que afecten o puedan llegar a afectar el patrimonio de las entidades públicas.</a:t>
            </a:r>
          </a:p>
          <a:p>
            <a:pPr eaLnBrk="1" fontAlgn="auto" hangingPunct="1">
              <a:spcBef>
                <a:spcPts val="0"/>
              </a:spcBef>
              <a:spcAft>
                <a:spcPts val="0"/>
              </a:spcAft>
              <a:defRPr/>
            </a:pPr>
            <a:endParaRPr lang="es-AR" dirty="0"/>
          </a:p>
          <a:p>
            <a:pPr algn="ctr" eaLnBrk="1" fontAlgn="auto" hangingPunct="1">
              <a:spcBef>
                <a:spcPts val="0"/>
              </a:spcBef>
              <a:spcAft>
                <a:spcPts val="0"/>
              </a:spcAft>
              <a:defRPr/>
            </a:pPr>
            <a:endParaRPr lang="es-AR" dirty="0"/>
          </a:p>
        </p:txBody>
      </p:sp>
      <p:sp>
        <p:nvSpPr>
          <p:cNvPr id="24" name="23 CuadroTexto"/>
          <p:cNvSpPr txBox="1"/>
          <p:nvPr/>
        </p:nvSpPr>
        <p:spPr>
          <a:xfrm>
            <a:off x="2483768" y="2708920"/>
            <a:ext cx="4079736" cy="286232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eaLnBrk="1" fontAlgn="auto" hangingPunct="1">
              <a:spcBef>
                <a:spcPts val="0"/>
              </a:spcBef>
              <a:spcAft>
                <a:spcPts val="0"/>
              </a:spcAft>
              <a:defRPr/>
            </a:pPr>
            <a:endParaRPr lang="es-AR" dirty="0"/>
          </a:p>
          <a:p>
            <a:pPr algn="ctr" eaLnBrk="1" fontAlgn="auto" hangingPunct="1">
              <a:spcBef>
                <a:spcPts val="0"/>
              </a:spcBef>
              <a:spcAft>
                <a:spcPts val="0"/>
              </a:spcAft>
              <a:defRPr/>
            </a:pPr>
            <a:r>
              <a:rPr lang="es-AR" dirty="0"/>
              <a:t>Está compuesto por el conjunto de órganos, normas y procedimientos</a:t>
            </a:r>
          </a:p>
          <a:p>
            <a:pPr algn="ctr" eaLnBrk="1" fontAlgn="auto" hangingPunct="1">
              <a:spcBef>
                <a:spcPts val="0"/>
              </a:spcBef>
              <a:spcAft>
                <a:spcPts val="0"/>
              </a:spcAft>
              <a:defRPr/>
            </a:pPr>
            <a:r>
              <a:rPr lang="es-AR" dirty="0"/>
              <a:t>que intervienen en la recaudación de los ingresos y en los pagos que configuran el flujo de fondos del</a:t>
            </a:r>
          </a:p>
          <a:p>
            <a:pPr algn="ctr" eaLnBrk="1" fontAlgn="auto" hangingPunct="1">
              <a:spcBef>
                <a:spcPts val="0"/>
              </a:spcBef>
              <a:spcAft>
                <a:spcPts val="0"/>
              </a:spcAft>
              <a:defRPr/>
            </a:pPr>
            <a:r>
              <a:rPr lang="es-AR" dirty="0"/>
              <a:t>sector público nacional, así como en la custodia de las disponibilidades que se generen.</a:t>
            </a:r>
          </a:p>
          <a:p>
            <a:pPr algn="ctr" eaLnBrk="1" fontAlgn="auto" hangingPunct="1">
              <a:spcBef>
                <a:spcPts val="0"/>
              </a:spcBef>
              <a:spcAft>
                <a:spcPts val="0"/>
              </a:spcAft>
              <a:defRPr/>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xit" presetSubtype="0" fill="hold" nodeType="clickEffect">
                                  <p:stCondLst>
                                    <p:cond delay="0"/>
                                  </p:stCondLst>
                                  <p:childTnLst>
                                    <p:animEffect transition="out" filter="fade">
                                      <p:cBhvr>
                                        <p:cTn id="6" dur="1000"/>
                                        <p:tgtEl>
                                          <p:spTgt spid="24"/>
                                        </p:tgtEl>
                                      </p:cBhvr>
                                    </p:animEffect>
                                    <p:anim calcmode="lin" valueType="num">
                                      <p:cBhvr>
                                        <p:cTn id="7" dur="1000"/>
                                        <p:tgtEl>
                                          <p:spTgt spid="24"/>
                                        </p:tgtEl>
                                        <p:attrNameLst>
                                          <p:attrName>ppt_x</p:attrName>
                                        </p:attrNameLst>
                                      </p:cBhvr>
                                      <p:tavLst>
                                        <p:tav tm="0">
                                          <p:val>
                                            <p:strVal val="ppt_x"/>
                                          </p:val>
                                        </p:tav>
                                        <p:tav tm="100000">
                                          <p:val>
                                            <p:strVal val="ppt_x"/>
                                          </p:val>
                                        </p:tav>
                                      </p:tavLst>
                                    </p:anim>
                                    <p:anim calcmode="lin" valueType="num">
                                      <p:cBhvr>
                                        <p:cTn id="8" dur="1000"/>
                                        <p:tgtEl>
                                          <p:spTgt spid="24"/>
                                        </p:tgtEl>
                                        <p:attrNameLst>
                                          <p:attrName>ppt_y</p:attrName>
                                        </p:attrNameLst>
                                      </p:cBhvr>
                                      <p:tavLst>
                                        <p:tav tm="0">
                                          <p:val>
                                            <p:strVal val="ppt_y"/>
                                          </p:val>
                                        </p:tav>
                                        <p:tav tm="100000">
                                          <p:val>
                                            <p:strVal val="ppt_y+.1"/>
                                          </p:val>
                                        </p:tav>
                                      </p:tavLst>
                                    </p:anim>
                                    <p:set>
                                      <p:cBhvr>
                                        <p:cTn id="9" dur="1" fill="hold">
                                          <p:stCondLst>
                                            <p:cond delay="999"/>
                                          </p:stCondLst>
                                        </p:cTn>
                                        <p:tgtEl>
                                          <p:spTgt spid="24"/>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xit" presetSubtype="0" fill="hold" nodeType="clickEffect">
                                  <p:stCondLst>
                                    <p:cond delay="0"/>
                                  </p:stCondLst>
                                  <p:childTnLst>
                                    <p:animEffect transition="out" filter="fade">
                                      <p:cBhvr>
                                        <p:cTn id="13" dur="1000"/>
                                        <p:tgtEl>
                                          <p:spTgt spid="23"/>
                                        </p:tgtEl>
                                      </p:cBhvr>
                                    </p:animEffect>
                                    <p:anim calcmode="lin" valueType="num">
                                      <p:cBhvr>
                                        <p:cTn id="14" dur="1000"/>
                                        <p:tgtEl>
                                          <p:spTgt spid="23"/>
                                        </p:tgtEl>
                                        <p:attrNameLst>
                                          <p:attrName>ppt_x</p:attrName>
                                        </p:attrNameLst>
                                      </p:cBhvr>
                                      <p:tavLst>
                                        <p:tav tm="0">
                                          <p:val>
                                            <p:strVal val="ppt_x"/>
                                          </p:val>
                                        </p:tav>
                                        <p:tav tm="100000">
                                          <p:val>
                                            <p:strVal val="ppt_x"/>
                                          </p:val>
                                        </p:tav>
                                      </p:tavLst>
                                    </p:anim>
                                    <p:anim calcmode="lin" valueType="num">
                                      <p:cBhvr>
                                        <p:cTn id="15" dur="1000"/>
                                        <p:tgtEl>
                                          <p:spTgt spid="23"/>
                                        </p:tgtEl>
                                        <p:attrNameLst>
                                          <p:attrName>ppt_y</p:attrName>
                                        </p:attrNameLst>
                                      </p:cBhvr>
                                      <p:tavLst>
                                        <p:tav tm="0">
                                          <p:val>
                                            <p:strVal val="ppt_y"/>
                                          </p:val>
                                        </p:tav>
                                        <p:tav tm="100000">
                                          <p:val>
                                            <p:strVal val="ppt_y+.1"/>
                                          </p:val>
                                        </p:tav>
                                      </p:tavLst>
                                    </p:anim>
                                    <p:set>
                                      <p:cBhvr>
                                        <p:cTn id="16" dur="1" fill="hold">
                                          <p:stCondLst>
                                            <p:cond delay="999"/>
                                          </p:stCondLst>
                                        </p:cTn>
                                        <p:tgtEl>
                                          <p:spTgt spid="23"/>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xit" presetSubtype="0" fill="hold" nodeType="clickEffect">
                                  <p:stCondLst>
                                    <p:cond delay="0"/>
                                  </p:stCondLst>
                                  <p:childTnLst>
                                    <p:animEffect transition="out" filter="fade">
                                      <p:cBhvr>
                                        <p:cTn id="20" dur="1000"/>
                                        <p:tgtEl>
                                          <p:spTgt spid="9"/>
                                        </p:tgtEl>
                                      </p:cBhvr>
                                    </p:animEffect>
                                    <p:anim calcmode="lin" valueType="num">
                                      <p:cBhvr>
                                        <p:cTn id="21" dur="1000"/>
                                        <p:tgtEl>
                                          <p:spTgt spid="9"/>
                                        </p:tgtEl>
                                        <p:attrNameLst>
                                          <p:attrName>ppt_x</p:attrName>
                                        </p:attrNameLst>
                                      </p:cBhvr>
                                      <p:tavLst>
                                        <p:tav tm="0">
                                          <p:val>
                                            <p:strVal val="ppt_x"/>
                                          </p:val>
                                        </p:tav>
                                        <p:tav tm="100000">
                                          <p:val>
                                            <p:strVal val="ppt_x"/>
                                          </p:val>
                                        </p:tav>
                                      </p:tavLst>
                                    </p:anim>
                                    <p:anim calcmode="lin" valueType="num">
                                      <p:cBhvr>
                                        <p:cTn id="22" dur="1000"/>
                                        <p:tgtEl>
                                          <p:spTgt spid="9"/>
                                        </p:tgtEl>
                                        <p:attrNameLst>
                                          <p:attrName>ppt_y</p:attrName>
                                        </p:attrNameLst>
                                      </p:cBhvr>
                                      <p:tavLst>
                                        <p:tav tm="0">
                                          <p:val>
                                            <p:strVal val="ppt_y"/>
                                          </p:val>
                                        </p:tav>
                                        <p:tav tm="100000">
                                          <p:val>
                                            <p:strVal val="ppt_y+.1"/>
                                          </p:val>
                                        </p:tav>
                                      </p:tavLst>
                                    </p:anim>
                                    <p:set>
                                      <p:cBhvr>
                                        <p:cTn id="23"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1619672" y="1484784"/>
            <a:ext cx="5473871"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PRINCIPIOS PRESUPUESTARIOS</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lgn="just" fontAlgn="auto">
              <a:spcAft>
                <a:spcPts val="0"/>
              </a:spcAft>
              <a:defRPr/>
            </a:pPr>
            <a:r>
              <a:rPr lang="es-AR" sz="2800" dirty="0"/>
              <a:t>LOS PRINCIPIOS SON IDEAS BÁSICAS O RECTORAS CONSTITUTIVAS DE UN CONJUNTO DE RELACIONES, FUNDAMENTALES PARA COMPRENDER E INTERPRETAR HOMOGÉNEAMENTE LA INFINIDAD DE SITUACIONES EN LA PRESENTACIÓN DE EVENTOS DE NATURALEZA ECONÓMICO-FINANCIERA. </a:t>
            </a:r>
          </a:p>
          <a:p>
            <a:pPr marL="45720" indent="0" fontAlgn="auto">
              <a:spcAft>
                <a:spcPts val="0"/>
              </a:spcAft>
              <a:buFont typeface="Wingdings 2" pitchFamily="18" charset="2"/>
              <a:buNone/>
              <a:defRPr/>
            </a:pPr>
            <a:r>
              <a:rPr lang="es-AR" sz="1800" dirty="0" smtClean="0"/>
              <a:t> </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002511" y="1844824"/>
            <a:ext cx="2900346"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universalidad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LA TOTALIDAD DE LOS EVENTOS CONSTITUTIVOS DE LA MATERIA PRESUPUESTARIA –GASTOS Y RECURSOS- DEBEN ESTAR INCLUIDOS EN EL MISMO. </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r>
              <a:rPr lang="es-AR" sz="1800" dirty="0" smtClean="0"/>
              <a:t>SE DEBEN EVITAR, DENTRO DE LO POSIBLE, LAS EXCEPCIONES, FONDOS ESPECIALES, FONDOS FIDUCIARIOS ADMINISTRADOS MEDIANTE NORMAS AJENAS A LAS  COORDINACION CENTRAL DE LA POLITICA PRESUPUESTARIA</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r>
              <a:rPr lang="es-AR" sz="1800" dirty="0" smtClean="0"/>
              <a:t>TODAS LAS ENTIDADES CORRESPONDIENTES DEBEN ESTAR EXPRESADAS EN EL PRESUPUESTO.</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706293" y="1844824"/>
            <a:ext cx="1492781"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unidad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LOS PRESUPUESTOS DEBEN SER ELABORADOS, APROBADOS, EJECUTADOS Y EVALUADOS EN FUNCION DE UNA POLITICA PRESUPUESTARIA COMUN. ESTOS CRITERIOS DE UNIFORMIDAD Y COHERENCIA DEBEN OBSERVARSE TANTO EN LO SUSTANCIAL COMO EN LO FORMAL. </a:t>
            </a:r>
            <a:endParaRPr lang="es-AR" sz="1800" dirty="0"/>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r>
              <a:rPr lang="es-AR" sz="1800" dirty="0" smtClean="0"/>
              <a:t>ESTO NO DEBE PERMITIR QUE SE CAIGA EN RIGIDECES QUE RESTRINJAN LA LIBERTAD Y CREATIVIDAD DEL FUNCIONARIO PERO SIEMPRE ACOTANDO LOS EXCESOS DE DISCRECIONALIDAD.</a:t>
            </a:r>
          </a:p>
          <a:p>
            <a:pPr marL="45720" indent="0" algn="just" fontAlgn="auto">
              <a:spcAft>
                <a:spcPts val="0"/>
              </a:spcAft>
              <a:buFont typeface="Wingdings 2" pitchFamily="18" charset="2"/>
              <a:buNone/>
              <a:defRPr/>
            </a:pPr>
            <a:endParaRPr lang="es-AR" sz="1800" dirty="0"/>
          </a:p>
          <a:p>
            <a:pPr marL="45720" indent="0" algn="ctr" fontAlgn="auto">
              <a:spcAft>
                <a:spcPts val="0"/>
              </a:spcAft>
              <a:buFont typeface="Wingdings 2" pitchFamily="18" charset="2"/>
              <a:buNone/>
              <a:defRPr/>
            </a:pPr>
            <a:r>
              <a:rPr lang="es-AR" sz="1800" dirty="0" smtClean="0"/>
              <a:t>NORMATIVIDAD CENTRALIZADA – EJECUCION DESCENTRALIZADA</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152618" y="1844824"/>
            <a:ext cx="2600135"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EXCLUSIVIDAD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NO DEBEN INCLUIRSE EN EL PRESUPUESTO ASUNTOS EXTRAÑOS A LA MATERIA PRESUPUESTARIA, COMO POR EJEMPLO ASPECTOS DE INDOLE LABORAL O IMPOSITIVO. </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r>
              <a:rPr lang="es-AR" sz="1800" dirty="0" smtClean="0"/>
              <a:t>SUELE TRATARSE LA LEY DE PRESUPUESTO COMO UNA LEY OMNIBUS EN QUE LA RESOLUCION DE LAS PUJAS DE PODER ENTRE OFICIALISMO Y OPOSICION O INTERESES CIRCUNSTANCIALES DE GRUPOS ESPECIFICOS LLEVEN A INCLUIR (COMO PARTE DE LAS NEGOCIACIONES PARA PERMITIR SU APROBACION) NORMAS AJENAS A LA NATURALEZA </a:t>
            </a:r>
            <a:r>
              <a:rPr lang="es-AR" sz="1800" u="sng" dirty="0" smtClean="0"/>
              <a:t>ESCENCIALMENTE FINANCIERA</a:t>
            </a:r>
            <a:r>
              <a:rPr lang="es-AR" sz="1800" dirty="0" smtClean="0"/>
              <a:t> DEL PRESUPUESTO.</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209589" y="1844824"/>
            <a:ext cx="2486194"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ACUCIOSIDAD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2800" dirty="0" smtClean="0"/>
              <a:t>EL PRESUPUESTO TIENE QUE SER, ANTE TODO, REALISTA EN LA DETERMINACION DE OBJETIVOS Y SU CORRESPONDIENTE VALORACION. </a:t>
            </a:r>
            <a:endParaRPr lang="es-AR" sz="2800" u="sng" dirty="0"/>
          </a:p>
          <a:p>
            <a:pPr marL="45720" indent="0" algn="just" fontAlgn="auto">
              <a:spcAft>
                <a:spcPts val="0"/>
              </a:spcAft>
              <a:buFont typeface="Wingdings 2" pitchFamily="18" charset="2"/>
              <a:buNone/>
              <a:defRPr/>
            </a:pPr>
            <a:r>
              <a:rPr lang="es-AR" sz="2800" dirty="0" smtClean="0"/>
              <a:t>LA SOBREESTIMACION COMO LA SUBESTIMACION SON DAÑINAS PARA LA ADMINISTRACION</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Subtítulo"/>
          <p:cNvSpPr>
            <a:spLocks noGrp="1"/>
          </p:cNvSpPr>
          <p:nvPr>
            <p:ph type="subTitle" idx="1"/>
          </p:nvPr>
        </p:nvSpPr>
        <p:spPr>
          <a:xfrm>
            <a:off x="127000" y="692150"/>
            <a:ext cx="8837613" cy="649288"/>
          </a:xfrm>
        </p:spPr>
        <p:txBody>
          <a:bodyPr/>
          <a:lstStyle/>
          <a:p>
            <a:pPr eaLnBrk="1" hangingPunct="1"/>
            <a:r>
              <a:rPr lang="es-AR" altLang="es-AR" sz="2800" b="1" smtClean="0">
                <a:solidFill>
                  <a:schemeClr val="tx1"/>
                </a:solidFill>
              </a:rPr>
              <a:t>AUTONOMIA UNIVERSITARIA</a:t>
            </a:r>
          </a:p>
        </p:txBody>
      </p:sp>
      <p:sp>
        <p:nvSpPr>
          <p:cNvPr id="6" name="2 Subtítulo"/>
          <p:cNvSpPr txBox="1">
            <a:spLocks/>
          </p:cNvSpPr>
          <p:nvPr/>
        </p:nvSpPr>
        <p:spPr>
          <a:xfrm>
            <a:off x="107950" y="1412875"/>
            <a:ext cx="8856663" cy="5256213"/>
          </a:xfrm>
          <a:prstGeom prst="rect">
            <a:avLst/>
          </a:prstGeom>
        </p:spPr>
        <p:txBody>
          <a:bodyPr>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fontAlgn="auto">
              <a:spcAft>
                <a:spcPts val="0"/>
              </a:spcAft>
              <a:defRPr/>
            </a:pPr>
            <a:r>
              <a:rPr lang="es-AR" sz="2000" b="1" u="sng" dirty="0" smtClean="0">
                <a:solidFill>
                  <a:schemeClr val="tx1">
                    <a:lumMod val="85000"/>
                    <a:lumOff val="15000"/>
                  </a:schemeClr>
                </a:solidFill>
              </a:rPr>
              <a:t>CONCEPTO</a:t>
            </a:r>
            <a:endParaRPr lang="es-AR" sz="2800" dirty="0" smtClean="0">
              <a:solidFill>
                <a:schemeClr val="tx1">
                  <a:lumMod val="85000"/>
                  <a:lumOff val="15000"/>
                </a:schemeClr>
              </a:solidFill>
            </a:endParaRPr>
          </a:p>
          <a:p>
            <a:pPr marL="342900" indent="-342900" algn="just" fontAlgn="auto">
              <a:spcAft>
                <a:spcPts val="0"/>
              </a:spcAft>
              <a:buFont typeface="Arial" pitchFamily="34" charset="0"/>
              <a:buChar char="•"/>
              <a:defRPr/>
            </a:pPr>
            <a:r>
              <a:rPr lang="es-AR" sz="2800" dirty="0" smtClean="0">
                <a:solidFill>
                  <a:schemeClr val="tx1">
                    <a:lumMod val="85000"/>
                    <a:lumOff val="15000"/>
                  </a:schemeClr>
                </a:solidFill>
              </a:rPr>
              <a:t>El </a:t>
            </a:r>
            <a:r>
              <a:rPr lang="es-AR" sz="2800" dirty="0">
                <a:solidFill>
                  <a:schemeClr val="tx1">
                    <a:lumMod val="85000"/>
                    <a:lumOff val="15000"/>
                  </a:schemeClr>
                </a:solidFill>
              </a:rPr>
              <a:t>concepto de autonomía universitaria puede </a:t>
            </a:r>
            <a:r>
              <a:rPr lang="es-AR" sz="2800" dirty="0" smtClean="0">
                <a:solidFill>
                  <a:schemeClr val="tx1">
                    <a:lumMod val="85000"/>
                    <a:lumOff val="15000"/>
                  </a:schemeClr>
                </a:solidFill>
              </a:rPr>
              <a:t>(y debe) formularse </a:t>
            </a:r>
            <a:r>
              <a:rPr lang="es-AR" sz="2800" dirty="0">
                <a:solidFill>
                  <a:schemeClr val="tx1">
                    <a:lumMod val="85000"/>
                    <a:lumOff val="15000"/>
                  </a:schemeClr>
                </a:solidFill>
              </a:rPr>
              <a:t>analizando la </a:t>
            </a:r>
            <a:r>
              <a:rPr lang="es-AR" sz="2800" b="1" dirty="0">
                <a:solidFill>
                  <a:schemeClr val="tx1">
                    <a:lumMod val="85000"/>
                    <a:lumOff val="15000"/>
                  </a:schemeClr>
                </a:solidFill>
              </a:rPr>
              <a:t>relación entre la </a:t>
            </a:r>
            <a:r>
              <a:rPr lang="es-AR" sz="2800" b="1" dirty="0" smtClean="0">
                <a:solidFill>
                  <a:schemeClr val="tx1">
                    <a:lumMod val="85000"/>
                    <a:lumOff val="15000"/>
                  </a:schemeClr>
                </a:solidFill>
              </a:rPr>
              <a:t>Universidad </a:t>
            </a:r>
            <a:r>
              <a:rPr lang="es-AR" sz="2800" b="1" dirty="0">
                <a:solidFill>
                  <a:schemeClr val="tx1">
                    <a:lumMod val="85000"/>
                    <a:lumOff val="15000"/>
                  </a:schemeClr>
                </a:solidFill>
              </a:rPr>
              <a:t>como parte del Estado y el </a:t>
            </a:r>
            <a:r>
              <a:rPr lang="es-AR" sz="2800" b="1" dirty="0" smtClean="0">
                <a:solidFill>
                  <a:schemeClr val="tx1">
                    <a:lumMod val="85000"/>
                    <a:lumOff val="15000"/>
                  </a:schemeClr>
                </a:solidFill>
              </a:rPr>
              <a:t>Estado mismo</a:t>
            </a:r>
          </a:p>
          <a:p>
            <a:pPr marL="342900" indent="-342900" algn="just" fontAlgn="auto">
              <a:spcAft>
                <a:spcPts val="0"/>
              </a:spcAft>
              <a:buFont typeface="Arial" pitchFamily="34" charset="0"/>
              <a:buChar char="•"/>
              <a:defRPr/>
            </a:pPr>
            <a:endParaRPr lang="es-AR" sz="2800" dirty="0" smtClean="0">
              <a:solidFill>
                <a:schemeClr val="tx1">
                  <a:lumMod val="85000"/>
                  <a:lumOff val="15000"/>
                </a:schemeClr>
              </a:solidFill>
            </a:endParaRPr>
          </a:p>
          <a:p>
            <a:pPr marL="342900" indent="-342900" algn="just" fontAlgn="auto">
              <a:spcAft>
                <a:spcPts val="0"/>
              </a:spcAft>
              <a:buFont typeface="Arial" pitchFamily="34" charset="0"/>
              <a:buChar char="•"/>
              <a:defRPr/>
            </a:pPr>
            <a:r>
              <a:rPr lang="es-AR" sz="2800" dirty="0" smtClean="0">
                <a:solidFill>
                  <a:schemeClr val="tx1">
                    <a:lumMod val="85000"/>
                    <a:lumOff val="15000"/>
                  </a:schemeClr>
                </a:solidFill>
              </a:rPr>
              <a:t>Es </a:t>
            </a:r>
            <a:r>
              <a:rPr lang="es-AR" sz="2800" dirty="0">
                <a:solidFill>
                  <a:schemeClr val="tx1">
                    <a:lumMod val="85000"/>
                    <a:lumOff val="15000"/>
                  </a:schemeClr>
                </a:solidFill>
              </a:rPr>
              <a:t>precisamente en la </a:t>
            </a:r>
            <a:r>
              <a:rPr lang="es-AR" sz="2800" b="1" dirty="0">
                <a:solidFill>
                  <a:schemeClr val="tx1">
                    <a:lumMod val="85000"/>
                    <a:lumOff val="15000"/>
                  </a:schemeClr>
                </a:solidFill>
              </a:rPr>
              <a:t>independencia</a:t>
            </a:r>
            <a:r>
              <a:rPr lang="es-AR" sz="2800" dirty="0">
                <a:solidFill>
                  <a:schemeClr val="tx1">
                    <a:lumMod val="85000"/>
                    <a:lumOff val="15000"/>
                  </a:schemeClr>
                </a:solidFill>
              </a:rPr>
              <a:t> </a:t>
            </a:r>
            <a:r>
              <a:rPr lang="es-AR" sz="2800" dirty="0" smtClean="0">
                <a:solidFill>
                  <a:schemeClr val="tx1">
                    <a:lumMod val="85000"/>
                    <a:lumOff val="15000"/>
                  </a:schemeClr>
                </a:solidFill>
              </a:rPr>
              <a:t>de </a:t>
            </a:r>
            <a:r>
              <a:rPr lang="es-AR" sz="2800" dirty="0">
                <a:solidFill>
                  <a:schemeClr val="tx1">
                    <a:lumMod val="85000"/>
                    <a:lumOff val="15000"/>
                  </a:schemeClr>
                </a:solidFill>
              </a:rPr>
              <a:t>las universidades públicas frente al Estado y </a:t>
            </a:r>
            <a:r>
              <a:rPr lang="es-AR" sz="2800" dirty="0" smtClean="0">
                <a:solidFill>
                  <a:schemeClr val="tx1">
                    <a:lumMod val="85000"/>
                    <a:lumOff val="15000"/>
                  </a:schemeClr>
                </a:solidFill>
              </a:rPr>
              <a:t>el </a:t>
            </a:r>
            <a:r>
              <a:rPr lang="es-AR" sz="2800" dirty="0">
                <a:solidFill>
                  <a:schemeClr val="tx1">
                    <a:lumMod val="85000"/>
                    <a:lumOff val="15000"/>
                  </a:schemeClr>
                </a:solidFill>
              </a:rPr>
              <a:t>gobierno, así como en su capacidad de autogobierno y administración, donde se encuentra </a:t>
            </a:r>
            <a:r>
              <a:rPr lang="es-AR" sz="2800" dirty="0" smtClean="0">
                <a:solidFill>
                  <a:schemeClr val="tx1">
                    <a:lumMod val="85000"/>
                    <a:lumOff val="15000"/>
                  </a:schemeClr>
                </a:solidFill>
              </a:rPr>
              <a:t>la </a:t>
            </a:r>
            <a:r>
              <a:rPr lang="es-AR" sz="2800" dirty="0">
                <a:solidFill>
                  <a:schemeClr val="tx1">
                    <a:lumMod val="85000"/>
                    <a:lumOff val="15000"/>
                  </a:schemeClr>
                </a:solidFill>
              </a:rPr>
              <a:t>clave de la formulación teórica de la autonomía y su ejercicio </a:t>
            </a:r>
            <a:r>
              <a:rPr lang="es-AR" sz="2800" dirty="0" smtClean="0">
                <a:solidFill>
                  <a:schemeClr val="tx1">
                    <a:lumMod val="85000"/>
                    <a:lumOff val="15000"/>
                  </a:schemeClr>
                </a:solidFill>
              </a:rPr>
              <a:t>cotidiano.</a:t>
            </a:r>
          </a:p>
          <a:p>
            <a:pPr marL="342900" indent="-342900" algn="just" fontAlgn="auto">
              <a:spcAft>
                <a:spcPts val="0"/>
              </a:spcAft>
              <a:buFont typeface="Arial" pitchFamily="34" charset="0"/>
              <a:buChar char="•"/>
              <a:defRPr/>
            </a:pPr>
            <a:endParaRPr lang="es-AR" sz="2200" dirty="0" smtClean="0">
              <a:solidFill>
                <a:schemeClr val="tx1">
                  <a:lumMod val="85000"/>
                  <a:lumOff val="15000"/>
                </a:schemeClr>
              </a:solidFill>
            </a:endParaRPr>
          </a:p>
          <a:p>
            <a:pPr marL="342900" indent="-342900" algn="just" fontAlgn="auto">
              <a:spcAft>
                <a:spcPts val="0"/>
              </a:spcAft>
              <a:buFont typeface="Arial" pitchFamily="34" charset="0"/>
              <a:buChar char="•"/>
              <a:defRPr/>
            </a:pPr>
            <a:endParaRPr lang="es-AR" sz="2200" dirty="0" smtClean="0">
              <a:solidFill>
                <a:schemeClr val="tx1">
                  <a:lumMod val="85000"/>
                  <a:lumOff val="15000"/>
                </a:schemeClr>
              </a:solidFill>
            </a:endParaRPr>
          </a:p>
          <a:p>
            <a:pPr lvl="1" algn="just" fontAlgn="auto">
              <a:spcAft>
                <a:spcPts val="0"/>
              </a:spcAft>
              <a:defRPr/>
            </a:pPr>
            <a:endParaRPr lang="es-AR" sz="1800" dirty="0" smtClean="0">
              <a:solidFill>
                <a:schemeClr val="tx1">
                  <a:lumMod val="85000"/>
                  <a:lumOff val="15000"/>
                </a:schemeClr>
              </a:solidFill>
            </a:endParaRPr>
          </a:p>
          <a:p>
            <a:pPr marL="342900" indent="-342900" algn="just" fontAlgn="auto">
              <a:spcAft>
                <a:spcPts val="0"/>
              </a:spcAft>
              <a:buFont typeface="Arial" pitchFamily="34" charset="0"/>
              <a:buChar char="•"/>
              <a:defRPr/>
            </a:pPr>
            <a:endParaRPr lang="es-AR" sz="2200" dirty="0" smtClean="0">
              <a:solidFill>
                <a:schemeClr val="tx1">
                  <a:lumMod val="85000"/>
                  <a:lumOff val="15000"/>
                </a:schemeClr>
              </a:solidFill>
            </a:endParaRPr>
          </a:p>
          <a:p>
            <a:pPr algn="just" fontAlgn="auto">
              <a:spcAft>
                <a:spcPts val="0"/>
              </a:spcAft>
              <a:defRPr/>
            </a:pPr>
            <a:endParaRPr lang="es-AR" sz="2200" u="sng" dirty="0">
              <a:solidFill>
                <a:schemeClr val="tx1">
                  <a:lumMod val="85000"/>
                  <a:lumOff val="15000"/>
                </a:schemeClr>
              </a:solidFill>
            </a:endParaRPr>
          </a:p>
        </p:txBody>
      </p:sp>
    </p:spTree>
    <p:extLst>
      <p:ext uri="{BB962C8B-B14F-4D97-AF65-F5344CB8AC3E}">
        <p14:creationId xmlns:p14="http://schemas.microsoft.com/office/powerpoint/2010/main" val="3230526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498707" y="1844824"/>
            <a:ext cx="1907958"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CLARIDAD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dirty="0" smtClean="0"/>
              <a:t>EN EL DOCUMENTO PRESUPUESTARIO DEBEN ESTAR EXPRESADAS DE MANERA CLARA Y ORDENADA, NITIDA Y TRANSPARENTE TODAS LAS ACCIONES DE GOBIERNO.</a:t>
            </a:r>
          </a:p>
          <a:p>
            <a:pPr marL="45720" indent="0" algn="just" fontAlgn="auto">
              <a:spcAft>
                <a:spcPts val="0"/>
              </a:spcAft>
              <a:buFont typeface="Wingdings 2" pitchFamily="18" charset="2"/>
              <a:buNone/>
              <a:defRPr/>
            </a:pPr>
            <a:endParaRPr lang="es-AR" dirty="0"/>
          </a:p>
          <a:p>
            <a:pPr marL="45720" indent="0" algn="just" fontAlgn="auto">
              <a:spcAft>
                <a:spcPts val="0"/>
              </a:spcAft>
              <a:buFont typeface="Wingdings 2" pitchFamily="18" charset="2"/>
              <a:buNone/>
              <a:defRPr/>
            </a:pPr>
            <a:r>
              <a:rPr lang="es-AR" dirty="0" smtClean="0"/>
              <a:t>ESTO DEBE PERMITIR SU FACIL ENTENDIMIENTO, NO SOLO POR EXPERTOS SINO POR LOS DISTINTOS NIVELES POLITICOS DE CADA PODER DEL ESTADO (EN EL CASO DE LA UNIVERSIDAD POR LOS CONSEJO, DECANOS Y DEMAS AUTORIDADES Y FUNCIONARIOS DE CARRERA).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139633" y="1844824"/>
            <a:ext cx="2626104"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PERIODICIDAD</a:t>
            </a:r>
          </a:p>
        </p:txBody>
      </p:sp>
      <p:sp>
        <p:nvSpPr>
          <p:cNvPr id="10" name="1 Marcador de contenido"/>
          <p:cNvSpPr txBox="1">
            <a:spLocks/>
          </p:cNvSpPr>
          <p:nvPr/>
        </p:nvSpPr>
        <p:spPr>
          <a:xfrm>
            <a:off x="323850" y="2492375"/>
            <a:ext cx="8407400" cy="3240881"/>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dirty="0" smtClean="0"/>
              <a:t>SI BIEN EL PRESUPUESTO ES LA EXPRESION FINANCIERA DE UNA ORGANIZACIÓN CON VIDA ILIMITADA COMO ES EL ESTADO. RESULTA CONVENIENTE QUE LOS MISMOS SEAN CONFECCIONADOS EN PERIODOS DE TIEMPO ACORDES CON LOS CICLOS NATURALES DE LA ACTIVIDAD ECONOMICA.</a:t>
            </a:r>
          </a:p>
          <a:p>
            <a:pPr marL="45720" indent="0" algn="just" fontAlgn="auto">
              <a:spcAft>
                <a:spcPts val="0"/>
              </a:spcAft>
              <a:buFont typeface="Wingdings 2" pitchFamily="18" charset="2"/>
              <a:buNone/>
              <a:defRPr/>
            </a:pPr>
            <a:endParaRPr lang="es-AR" dirty="0"/>
          </a:p>
          <a:p>
            <a:pPr marL="45720" indent="0" algn="just" fontAlgn="auto">
              <a:spcAft>
                <a:spcPts val="0"/>
              </a:spcAft>
              <a:buFont typeface="Wingdings 2" pitchFamily="18" charset="2"/>
              <a:buNone/>
              <a:defRPr/>
            </a:pPr>
            <a:r>
              <a:rPr lang="es-AR" dirty="0" smtClean="0"/>
              <a:t>EN AMERICA LATINA EN GENERAL (SIGUIENDO LA TRADICION INTERNACIONAL) SE HA ADOPTADO LA PERIODICIDAD ANUAL COINCIDENTE CON EL AÑO CALENDARIO (01/01 AL 31/12).</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201348" y="1844824"/>
            <a:ext cx="2502673"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CONTINUIDAD</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AUN EN AQUELLOS CASOS DONDE NO SE IMPLEMENTEN PRESUPUESTOS PLURIANUALES LAS PREVISIONES QUE SE HACEN PARA UN EJERCICIO FINANCIERO DEBEN APOYARSE EN RESULTADOS DE EJERCICIOS ANTERIORES Y EXPECTATIVAS FUTURAS, DE AHÍ LA CONTINUIDAD.</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r>
              <a:rPr lang="es-AR" sz="1800" dirty="0" smtClean="0"/>
              <a:t>EN EL CASO DE EROGACIONES SUPERIORES AL AÑO EL PRESUPUESTO DEBE EXPRESAR LOS CREDITOS FINANCIEROS EJECUTADOS CON ANTERIORIDAD Y LOS A REALIZAR EN AÑOS SIGUIENTES REQUERIDOS PARA LA CONCRECION DE UN OBJETIVO DETERMINADO (UNA OBRA POR EJEMPLO)</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2982123" y="1844824"/>
            <a:ext cx="2941126"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ESPECIFICACION</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3200" dirty="0" smtClean="0"/>
              <a:t>LOS GASTOS Y RECURSOS DEBEN ENCONTRARSE EXPRESADOS CON EL MAXIMO GRADO DE DETALLE QUE FACILITE LA VALORACION DEL PRESUPUESTO POR PARTE DE SUS DISTINTOS USUARIOS.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165312" y="1844824"/>
            <a:ext cx="2574744"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FLEXIBILIDAD</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2400" dirty="0" smtClean="0"/>
              <a:t>LO DIJIMOS PREVIAMENTE, UN PRESUPUESTO NO PUEDE SER RIGIDO. </a:t>
            </a:r>
          </a:p>
          <a:p>
            <a:pPr marL="45720" indent="0" algn="just" fontAlgn="auto">
              <a:spcAft>
                <a:spcPts val="0"/>
              </a:spcAft>
              <a:buFont typeface="Wingdings 2" pitchFamily="18" charset="2"/>
              <a:buNone/>
              <a:defRPr/>
            </a:pPr>
            <a:r>
              <a:rPr lang="es-AR" sz="2400" dirty="0" smtClean="0"/>
              <a:t>POR TRATARSE DE UNA PREVISION DINAMICA VINCULADA CON EL DESEMPEÑO DE UN ENTORNO ECONÓMICO Y SOCIAL MODIFICABLE POR RAZONES EXTERNAS E INTERNAS A LA ORGANIZACIÓN, LA HERRAMIENTA “PREPUESUESTO” DEBE CONTAR CON FLEXIBILIDAD PARA SU EJECUCION.</a:t>
            </a:r>
          </a:p>
          <a:p>
            <a:pPr marL="45720" indent="0" algn="just" fontAlgn="auto">
              <a:spcAft>
                <a:spcPts val="0"/>
              </a:spcAft>
              <a:buFont typeface="Wingdings 2" pitchFamily="18" charset="2"/>
              <a:buNone/>
              <a:defRPr/>
            </a:pPr>
            <a:endParaRPr lang="es-AR" sz="1800" dirty="0"/>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8" name="7 Rectángulo"/>
          <p:cNvSpPr/>
          <p:nvPr/>
        </p:nvSpPr>
        <p:spPr>
          <a:xfrm>
            <a:off x="3403359" y="1844824"/>
            <a:ext cx="2098651" cy="553998"/>
          </a:xfrm>
          <a:prstGeom prst="rect">
            <a:avLst/>
          </a:prstGeom>
          <a:noFill/>
        </p:spPr>
        <p:txBody>
          <a:bodyPr wrap="none" anchor="ctr">
            <a:spAutoFit/>
          </a:bodyPr>
          <a:lstStyle/>
          <a:p>
            <a:pPr algn="ctr" eaLnBrk="1" fontAlgn="auto" hangingPunct="1">
              <a:spcBef>
                <a:spcPts val="0"/>
              </a:spcBef>
              <a:spcAft>
                <a:spcPts val="0"/>
              </a:spcAft>
              <a:defRPr/>
            </a:pPr>
            <a:r>
              <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EQUILIBRIO</a:t>
            </a:r>
          </a:p>
        </p:txBody>
      </p:sp>
      <p:sp>
        <p:nvSpPr>
          <p:cNvPr id="10" name="1 Marcador de contenido"/>
          <p:cNvSpPr txBox="1">
            <a:spLocks/>
          </p:cNvSpPr>
          <p:nvPr/>
        </p:nvSpPr>
        <p:spPr>
          <a:xfrm>
            <a:off x="323850" y="2492375"/>
            <a:ext cx="8407400" cy="3889375"/>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dirty="0" smtClean="0"/>
              <a:t>LA ESCUELA CLASICA EXIGE </a:t>
            </a:r>
            <a:r>
              <a:rPr lang="es-AR" u="sng" dirty="0" smtClean="0"/>
              <a:t>ABSOLUTA</a:t>
            </a:r>
            <a:r>
              <a:rPr lang="es-AR" dirty="0" smtClean="0"/>
              <a:t> IGUALDAD ENTRE INGRESOS Y GASTOS.</a:t>
            </a:r>
          </a:p>
          <a:p>
            <a:pPr marL="45720" indent="0" algn="just" fontAlgn="auto">
              <a:spcAft>
                <a:spcPts val="0"/>
              </a:spcAft>
              <a:buFont typeface="Wingdings 2" pitchFamily="18" charset="2"/>
              <a:buNone/>
              <a:defRPr/>
            </a:pPr>
            <a:r>
              <a:rPr lang="es-AR" dirty="0" smtClean="0"/>
              <a:t>LA ESCUELA MODERNA ADMITE EL DEFICIT CUANDO SE JUSTIFIQUE UN EFECTO NETO POSITIVO PRODUCTO DE LAS COMBINACIONES POLITICAS DE FINANCIAMIENTO Y GASTOS SOBRE LA ACTIVIDAD ECONOMICA GENERAL.</a:t>
            </a:r>
          </a:p>
          <a:p>
            <a:pPr marL="45720" indent="0" algn="just" fontAlgn="auto">
              <a:spcAft>
                <a:spcPts val="0"/>
              </a:spcAft>
              <a:buFont typeface="Wingdings 2" pitchFamily="18" charset="2"/>
              <a:buNone/>
              <a:defRPr/>
            </a:pPr>
            <a:r>
              <a:rPr lang="es-AR" dirty="0" smtClean="0"/>
              <a:t>LA ESCUELA PRODUCTIVISTA SOLO ACEPTA DESIQUILIBRIOS FINANCIADOS CON CREDITO PUBLICO SIEMPRE QUE SE DEMUESTRE LA CAPACIDAD DE REPAGO</a:t>
            </a:r>
          </a:p>
          <a:p>
            <a:pPr marL="45720" indent="0" algn="just" fontAlgn="auto">
              <a:spcAft>
                <a:spcPts val="0"/>
              </a:spcAft>
              <a:buFont typeface="Wingdings 2" pitchFamily="18" charset="2"/>
              <a:buNone/>
              <a:defRPr/>
            </a:pPr>
            <a:endParaRPr lang="es-AR"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p:txBody>
          <a:bodyPr/>
          <a:lstStyle/>
          <a:p>
            <a:pPr eaLnBrk="1" fontAlgn="auto" hangingPunct="1">
              <a:spcAft>
                <a:spcPts val="0"/>
              </a:spcAft>
              <a:defRPr/>
            </a:pPr>
            <a:r>
              <a:rPr lang="es-AR" dirty="0" smtClean="0"/>
              <a:t>ley 24.156</a:t>
            </a:r>
            <a:br>
              <a:rPr lang="es-AR" dirty="0" smtClean="0"/>
            </a:br>
            <a:r>
              <a:rPr lang="es-AR" sz="3600" dirty="0" smtClean="0"/>
              <a:t>SISTEMA PRESUPUESTARIO</a:t>
            </a:r>
            <a:endParaRPr lang="es-AR" sz="3600" dirty="0"/>
          </a:p>
        </p:txBody>
      </p:sp>
      <p:sp>
        <p:nvSpPr>
          <p:cNvPr id="13315"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092EAE6-87CF-419E-B66A-1C077C79BDD4}" type="datetime1">
              <a:rPr lang="en-US" smtClean="0">
                <a:solidFill>
                  <a:schemeClr val="bg2"/>
                </a:solidFill>
              </a:rPr>
              <a:pPr fontAlgn="base">
                <a:spcBef>
                  <a:spcPct val="0"/>
                </a:spcBef>
                <a:spcAft>
                  <a:spcPct val="0"/>
                </a:spcAft>
                <a:defRPr/>
              </a:pPr>
              <a:t>3/29/2020</a:t>
            </a:fld>
            <a:endParaRPr lang="en-US" smtClean="0">
              <a:solidFill>
                <a:schemeClr val="bg2"/>
              </a:solidFill>
            </a:endParaRPr>
          </a:p>
        </p:txBody>
      </p:sp>
      <p:sp>
        <p:nvSpPr>
          <p:cNvPr id="13316" name="3 Marcador de número de diapositiva"/>
          <p:cNvSpPr>
            <a:spLocks noGrp="1"/>
          </p:cNvSpPr>
          <p:nvPr>
            <p:ph type="sldNum" sz="quarter" idx="4294967295"/>
          </p:nvPr>
        </p:nvSpPr>
        <p:spPr bwMode="auto">
          <a:xfrm>
            <a:off x="8561388" y="6354763"/>
            <a:ext cx="582612" cy="274637"/>
          </a:xfrm>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31A97E6D-B5AD-4820-9039-0AB08885C014}" type="slidenum">
              <a:rPr lang="en-US" smtClean="0">
                <a:solidFill>
                  <a:srgbClr val="FFFFFF"/>
                </a:solidFill>
              </a:rPr>
              <a:pPr fontAlgn="base">
                <a:spcBef>
                  <a:spcPct val="0"/>
                </a:spcBef>
                <a:spcAft>
                  <a:spcPct val="0"/>
                </a:spcAft>
                <a:defRPr/>
              </a:pPr>
              <a:t>26</a:t>
            </a:fld>
            <a:endParaRPr lang="en-US" smtClean="0">
              <a:solidFill>
                <a:srgbClr val="FFFFFF"/>
              </a:solidFill>
            </a:endParaRPr>
          </a:p>
        </p:txBody>
      </p:sp>
      <p:sp>
        <p:nvSpPr>
          <p:cNvPr id="13317" name="4 Marcador de pie de página"/>
          <p:cNvSpPr>
            <a:spLocks noGrp="1"/>
          </p:cNvSpPr>
          <p:nvPr>
            <p:ph type="ftr" sz="quarter" idx="4294967295"/>
          </p:nvPr>
        </p:nvSpPr>
        <p:spPr bwMode="auto">
          <a:xfrm>
            <a:off x="5791200" y="6356350"/>
            <a:ext cx="3352800" cy="274638"/>
          </a:xfrm>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US" dirty="0" smtClean="0">
                <a:solidFill>
                  <a:schemeClr val="bg2"/>
                </a:solidFill>
              </a:rPr>
              <a:t>Lic. David Zeigner</a:t>
            </a:r>
          </a:p>
        </p:txBody>
      </p:sp>
    </p:spTree>
    <p:extLst>
      <p:ext uri="{BB962C8B-B14F-4D97-AF65-F5344CB8AC3E}">
        <p14:creationId xmlns:p14="http://schemas.microsoft.com/office/powerpoint/2010/main" val="2685727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AFA961FE-26EA-4E5D-95E9-C097CA56A2C8}" type="slidenum">
              <a:rPr lang="en-US" smtClean="0">
                <a:solidFill>
                  <a:schemeClr val="tx2"/>
                </a:solidFill>
              </a:rPr>
              <a:pPr fontAlgn="base">
                <a:spcBef>
                  <a:spcPct val="0"/>
                </a:spcBef>
                <a:spcAft>
                  <a:spcPct val="0"/>
                </a:spcAft>
                <a:defRPr/>
              </a:pPr>
              <a:t>27</a:t>
            </a:fld>
            <a:endParaRPr lang="en-US" smtClean="0">
              <a:solidFill>
                <a:schemeClr val="tx2"/>
              </a:solidFill>
            </a:endParaRPr>
          </a:p>
        </p:txBody>
      </p:sp>
      <p:sp>
        <p:nvSpPr>
          <p:cNvPr id="10" name="1 Marcador de contenido"/>
          <p:cNvSpPr txBox="1">
            <a:spLocks/>
          </p:cNvSpPr>
          <p:nvPr/>
        </p:nvSpPr>
        <p:spPr>
          <a:xfrm>
            <a:off x="250825" y="2352655"/>
            <a:ext cx="8480425" cy="3884633"/>
          </a:xfrm>
          <a:prstGeom prst="rect">
            <a:avLst/>
          </a:prstGeom>
        </p:spPr>
        <p:txBody>
          <a:bodyPr>
            <a:noAutofit/>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387350" indent="-342900" algn="just" eaLnBrk="1" hangingPunct="1">
              <a:spcBef>
                <a:spcPct val="20000"/>
              </a:spcBef>
              <a:buClr>
                <a:schemeClr val="accent1"/>
              </a:buClr>
              <a:buFont typeface="+mj-lt"/>
              <a:buAutoNum type="alphaUcPeriod"/>
            </a:pPr>
            <a:r>
              <a:rPr lang="es-AR" sz="1600" dirty="0" smtClean="0">
                <a:solidFill>
                  <a:schemeClr val="tx2"/>
                </a:solidFill>
              </a:rPr>
              <a:t>PARTICIPAR </a:t>
            </a:r>
            <a:r>
              <a:rPr lang="es-AR" sz="1600" dirty="0">
                <a:solidFill>
                  <a:schemeClr val="tx2"/>
                </a:solidFill>
              </a:rPr>
              <a:t>EN LA FORMULACIÓN DE LOS ASPECTOS PRESUPUESTARIOS DE LA POLÍTICA FINANCIERA QUE, PARA EL SECTOR PÚBLICO NACIONAL, ELABORE EL ÓRGANO COORDINADOR DE LOS SISTEMAS DE ADMINISTRACIÓN </a:t>
            </a:r>
            <a:r>
              <a:rPr lang="es-AR" sz="1600" dirty="0" smtClean="0">
                <a:solidFill>
                  <a:schemeClr val="tx2"/>
                </a:solidFill>
              </a:rPr>
              <a:t>FINANCIERA,</a:t>
            </a:r>
          </a:p>
          <a:p>
            <a:pPr marL="387350" indent="-342900" algn="just" eaLnBrk="1" hangingPunct="1">
              <a:spcBef>
                <a:spcPct val="20000"/>
              </a:spcBef>
              <a:buClr>
                <a:schemeClr val="accent1"/>
              </a:buClr>
              <a:buFont typeface="+mj-lt"/>
              <a:buAutoNum type="alphaUcPeriod"/>
            </a:pPr>
            <a:endParaRPr lang="es-ES" sz="1600" dirty="0">
              <a:solidFill>
                <a:schemeClr val="tx2"/>
              </a:solidFill>
            </a:endParaRPr>
          </a:p>
          <a:p>
            <a:pPr marL="387350" indent="-342900" algn="just" eaLnBrk="1" hangingPunct="1">
              <a:spcBef>
                <a:spcPct val="20000"/>
              </a:spcBef>
              <a:buClr>
                <a:schemeClr val="accent1"/>
              </a:buClr>
              <a:buFont typeface="+mj-lt"/>
              <a:buAutoNum type="alphaUcPeriod"/>
            </a:pPr>
            <a:r>
              <a:rPr lang="es-AR" sz="1600" dirty="0" smtClean="0">
                <a:solidFill>
                  <a:schemeClr val="tx2"/>
                </a:solidFill>
              </a:rPr>
              <a:t>FORMULAR </a:t>
            </a:r>
            <a:r>
              <a:rPr lang="es-AR" sz="1600" dirty="0">
                <a:solidFill>
                  <a:schemeClr val="tx2"/>
                </a:solidFill>
              </a:rPr>
              <a:t>Y PROPONER AL ÓRGANO COORDINADOR DE LOS SISTEMAS DE ADMINISTRACIÓN FINANCIERA LOS LINEAMIENTOS PARA LA ELABORACIÓN DE LOS PRESUPUESTOS DEL SECTOR PÚBLICO </a:t>
            </a:r>
            <a:r>
              <a:rPr lang="es-AR" sz="1600" dirty="0" smtClean="0">
                <a:solidFill>
                  <a:schemeClr val="tx2"/>
                </a:solidFill>
              </a:rPr>
              <a:t>NACIONAL,</a:t>
            </a:r>
          </a:p>
          <a:p>
            <a:pPr marL="387350" indent="-342900" algn="just" eaLnBrk="1" hangingPunct="1">
              <a:spcBef>
                <a:spcPct val="20000"/>
              </a:spcBef>
              <a:buClr>
                <a:schemeClr val="accent1"/>
              </a:buClr>
              <a:buFont typeface="+mj-lt"/>
              <a:buAutoNum type="alphaUcPeriod"/>
            </a:pPr>
            <a:endParaRPr lang="es-ES" sz="1600" dirty="0">
              <a:solidFill>
                <a:schemeClr val="tx2"/>
              </a:solidFill>
            </a:endParaRPr>
          </a:p>
          <a:p>
            <a:pPr marL="387350" indent="-342900" algn="just" eaLnBrk="1" hangingPunct="1">
              <a:spcBef>
                <a:spcPct val="20000"/>
              </a:spcBef>
              <a:buClr>
                <a:schemeClr val="accent1"/>
              </a:buClr>
              <a:buFont typeface="+mj-lt"/>
              <a:buAutoNum type="alphaUcPeriod"/>
            </a:pPr>
            <a:r>
              <a:rPr lang="es-AR" sz="1600" dirty="0" smtClean="0">
                <a:solidFill>
                  <a:schemeClr val="tx2"/>
                </a:solidFill>
              </a:rPr>
              <a:t>DICTAR </a:t>
            </a:r>
            <a:r>
              <a:rPr lang="es-AR" sz="1600" dirty="0">
                <a:solidFill>
                  <a:schemeClr val="tx2"/>
                </a:solidFill>
              </a:rPr>
              <a:t>LAS NORMAS TÉCNICAS PARA LA FORMULACIÓN, PROGRAMACIÓN DE LA EJECUCIÓN, MODIFICACIONES Y EVALUACIÓN DE LOS PRESUPUESTOS DE LA ADMINISTRACIÓN </a:t>
            </a:r>
            <a:r>
              <a:rPr lang="es-AR" sz="1600" dirty="0" smtClean="0">
                <a:solidFill>
                  <a:schemeClr val="tx2"/>
                </a:solidFill>
              </a:rPr>
              <a:t>NACIONAL,</a:t>
            </a:r>
          </a:p>
          <a:p>
            <a:pPr marL="387350" indent="-342900" algn="just" eaLnBrk="1" hangingPunct="1">
              <a:spcBef>
                <a:spcPct val="20000"/>
              </a:spcBef>
              <a:buClr>
                <a:schemeClr val="accent1"/>
              </a:buClr>
              <a:buFont typeface="+mj-lt"/>
              <a:buAutoNum type="alphaUcPeriod"/>
            </a:pPr>
            <a:endParaRPr lang="es-ES" sz="1600" dirty="0">
              <a:solidFill>
                <a:schemeClr val="tx2"/>
              </a:solidFill>
            </a:endParaRPr>
          </a:p>
          <a:p>
            <a:pPr marL="387350" indent="-342900" algn="just" eaLnBrk="1" hangingPunct="1">
              <a:spcBef>
                <a:spcPct val="20000"/>
              </a:spcBef>
              <a:buClr>
                <a:schemeClr val="accent1"/>
              </a:buClr>
              <a:buFont typeface="+mj-lt"/>
              <a:buAutoNum type="alphaUcPeriod"/>
            </a:pPr>
            <a:r>
              <a:rPr lang="es-AR" sz="1600" dirty="0" smtClean="0">
                <a:solidFill>
                  <a:schemeClr val="tx2"/>
                </a:solidFill>
              </a:rPr>
              <a:t>DICTAR </a:t>
            </a:r>
            <a:r>
              <a:rPr lang="es-AR" sz="1600" dirty="0">
                <a:solidFill>
                  <a:schemeClr val="tx2"/>
                </a:solidFill>
              </a:rPr>
              <a:t>LAS NORMAS TÉCNICAS PARA LA FORMULACIÓN Y EVALUACIÓN DE LOS PRESUPUESTOS DE LAS EMPRESAS Y SOCIEDADES DEL </a:t>
            </a:r>
            <a:r>
              <a:rPr lang="es-AR" sz="1600" dirty="0" smtClean="0">
                <a:solidFill>
                  <a:schemeClr val="tx2"/>
                </a:solidFill>
              </a:rPr>
              <a:t>ESTADO.</a:t>
            </a:r>
            <a:endParaRPr lang="es-ES" sz="1600" dirty="0">
              <a:solidFill>
                <a:schemeClr val="tx2"/>
              </a:solidFill>
            </a:endParaRPr>
          </a:p>
        </p:txBody>
      </p:sp>
      <p:sp>
        <p:nvSpPr>
          <p:cNvPr id="11" name="10 Rectángulo"/>
          <p:cNvSpPr/>
          <p:nvPr/>
        </p:nvSpPr>
        <p:spPr>
          <a:xfrm>
            <a:off x="1513921" y="1890990"/>
            <a:ext cx="5877571"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24.156 –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COMPETENCIAS DE LA O.N.P.</a:t>
            </a:r>
            <a:endParaRPr lang="es-E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210819659"/>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F5A80AD0-A1D1-4F4B-8537-32EF5389919D}" type="slidenum">
              <a:rPr lang="en-US" sz="1100" smtClean="0">
                <a:solidFill>
                  <a:schemeClr val="tx2"/>
                </a:solidFill>
                <a:cs typeface="+mn-cs"/>
              </a:rPr>
              <a:pPr algn="ctr">
                <a:defRPr/>
              </a:pPr>
              <a:t>28</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250825" y="2352655"/>
            <a:ext cx="8480425" cy="3884633"/>
          </a:xfrm>
          <a:prstGeom prst="rect">
            <a:avLst/>
          </a:prstGeom>
        </p:spPr>
        <p:txBody>
          <a:bodyPr>
            <a:normAutofit lnSpcReduction="10000"/>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387350" indent="-342900" algn="just" eaLnBrk="1" hangingPunct="1">
              <a:spcBef>
                <a:spcPct val="20000"/>
              </a:spcBef>
              <a:buClr>
                <a:schemeClr val="accent1"/>
              </a:buClr>
              <a:buFont typeface="+mj-lt"/>
              <a:buAutoNum type="alphaUcPeriod" startAt="6"/>
            </a:pPr>
            <a:endParaRPr lang="es-AR" sz="1600" dirty="0" smtClean="0">
              <a:solidFill>
                <a:schemeClr val="tx2"/>
              </a:solidFill>
            </a:endParaRPr>
          </a:p>
          <a:p>
            <a:pPr marL="387350" indent="-342900" algn="just" eaLnBrk="1" hangingPunct="1">
              <a:spcBef>
                <a:spcPct val="20000"/>
              </a:spcBef>
              <a:buClr>
                <a:schemeClr val="accent1"/>
              </a:buClr>
              <a:buFont typeface="+mj-lt"/>
              <a:buAutoNum type="alphaUcPeriod" startAt="5"/>
            </a:pPr>
            <a:r>
              <a:rPr lang="es-AR" sz="1600" dirty="0" smtClean="0">
                <a:solidFill>
                  <a:schemeClr val="tx2"/>
                </a:solidFill>
              </a:rPr>
              <a:t>ANALIZAR LOS ANTEPROYECTOS DE PRESUPUESTO DE LOS ORGANISMOS QUE INTEGRAN LA ADMINISTRACIÓN NACIONAL Y PROPONER LOS AJUSTES QUE CONSIDERE NECESARIOS,</a:t>
            </a:r>
            <a:endParaRPr lang="es-ES" sz="1600" dirty="0" smtClean="0">
              <a:solidFill>
                <a:schemeClr val="tx2"/>
              </a:solidFill>
            </a:endParaRPr>
          </a:p>
          <a:p>
            <a:pPr marL="387350" indent="-342900" algn="just" eaLnBrk="1" hangingPunct="1">
              <a:spcBef>
                <a:spcPct val="20000"/>
              </a:spcBef>
              <a:buClr>
                <a:schemeClr val="accent1"/>
              </a:buClr>
              <a:buFont typeface="+mj-lt"/>
              <a:buAutoNum type="alphaUcPeriod" startAt="5"/>
            </a:pPr>
            <a:endParaRPr lang="es-AR" sz="1600" dirty="0" smtClean="0">
              <a:solidFill>
                <a:schemeClr val="tx2"/>
              </a:solidFill>
            </a:endParaRPr>
          </a:p>
          <a:p>
            <a:pPr marL="387350" indent="-342900" algn="just" eaLnBrk="1" hangingPunct="1">
              <a:spcBef>
                <a:spcPct val="20000"/>
              </a:spcBef>
              <a:buClr>
                <a:schemeClr val="accent1"/>
              </a:buClr>
              <a:buFont typeface="+mj-lt"/>
              <a:buAutoNum type="alphaUcPeriod" startAt="5"/>
            </a:pPr>
            <a:r>
              <a:rPr lang="es-AR" sz="1600" dirty="0" smtClean="0">
                <a:solidFill>
                  <a:schemeClr val="tx2"/>
                </a:solidFill>
              </a:rPr>
              <a:t>ANALIZAR LOS PROYECTOS DE PRESUPUESTO DE LAS EMPRESAS Y SOCIEDADES DEL ESTADO Y PRESENTAR LOS RESPECTIVOS INFORMES A CONSIDERACIÓN DEL PODER EJECUTIVO NACIONAL,</a:t>
            </a:r>
          </a:p>
          <a:p>
            <a:pPr marL="387350" indent="-342900" algn="just" eaLnBrk="1" hangingPunct="1">
              <a:spcBef>
                <a:spcPct val="20000"/>
              </a:spcBef>
              <a:buClr>
                <a:schemeClr val="accent1"/>
              </a:buClr>
              <a:buFont typeface="+mj-lt"/>
              <a:buAutoNum type="alphaUcPeriod" startAt="5"/>
            </a:pPr>
            <a:endParaRPr lang="es-AR" sz="1600" dirty="0" smtClean="0">
              <a:solidFill>
                <a:schemeClr val="tx2"/>
              </a:solidFill>
            </a:endParaRPr>
          </a:p>
          <a:p>
            <a:pPr marL="387350" indent="-342900" algn="just" eaLnBrk="1" hangingPunct="1">
              <a:spcBef>
                <a:spcPct val="20000"/>
              </a:spcBef>
              <a:buClr>
                <a:schemeClr val="accent1"/>
              </a:buClr>
              <a:buFont typeface="+mj-lt"/>
              <a:buAutoNum type="alphaUcPeriod" startAt="5"/>
            </a:pPr>
            <a:r>
              <a:rPr lang="es-AR" sz="1600" dirty="0" smtClean="0">
                <a:solidFill>
                  <a:schemeClr val="tx2"/>
                </a:solidFill>
              </a:rPr>
              <a:t>PREPARAR </a:t>
            </a:r>
            <a:r>
              <a:rPr lang="es-AR" sz="1600" dirty="0">
                <a:solidFill>
                  <a:schemeClr val="tx2"/>
                </a:solidFill>
              </a:rPr>
              <a:t>EL PROYECTO DE LEY DE PRESUPUESTO GENERAL Y FUNDAMENTAR SU </a:t>
            </a:r>
            <a:r>
              <a:rPr lang="es-AR" sz="1600" dirty="0" smtClean="0">
                <a:solidFill>
                  <a:schemeClr val="tx2"/>
                </a:solidFill>
              </a:rPr>
              <a:t>CONTENIDO,</a:t>
            </a:r>
          </a:p>
          <a:p>
            <a:pPr marL="387350" indent="-342900" algn="just" eaLnBrk="1" hangingPunct="1">
              <a:spcBef>
                <a:spcPct val="20000"/>
              </a:spcBef>
              <a:buClr>
                <a:schemeClr val="accent1"/>
              </a:buClr>
              <a:buFont typeface="+mj-lt"/>
              <a:buAutoNum type="alphaUcPeriod" startAt="5"/>
            </a:pPr>
            <a:endParaRPr lang="es-ES" sz="1600" dirty="0">
              <a:solidFill>
                <a:schemeClr val="tx2"/>
              </a:solidFill>
            </a:endParaRPr>
          </a:p>
          <a:p>
            <a:pPr marL="387350" indent="-342900" algn="just" eaLnBrk="1" hangingPunct="1">
              <a:spcBef>
                <a:spcPct val="20000"/>
              </a:spcBef>
              <a:buClr>
                <a:schemeClr val="accent1"/>
              </a:buClr>
              <a:buFont typeface="+mj-lt"/>
              <a:buAutoNum type="alphaUcPeriod" startAt="5"/>
            </a:pPr>
            <a:r>
              <a:rPr lang="es-AR" sz="1600" dirty="0" smtClean="0">
                <a:solidFill>
                  <a:schemeClr val="tx2"/>
                </a:solidFill>
              </a:rPr>
              <a:t>APROBAR</a:t>
            </a:r>
            <a:r>
              <a:rPr lang="es-AR" sz="1600" dirty="0">
                <a:solidFill>
                  <a:schemeClr val="tx2"/>
                </a:solidFill>
              </a:rPr>
              <a:t>, JUNTAMENTE CON LA TESORERÍA GENERAL, LA PROGRAMACIÓN DE LA EJECUCIÓN DEL PRESUPUESTO DE LA ADMINISTRACIÓN NACIONAL PREPARADA POR LAS JURISDICCIONES Y ENTIDADES QUE LA </a:t>
            </a:r>
            <a:r>
              <a:rPr lang="es-AR" sz="1600" dirty="0" smtClean="0">
                <a:solidFill>
                  <a:schemeClr val="tx2"/>
                </a:solidFill>
              </a:rPr>
              <a:t>COMPONEN,</a:t>
            </a:r>
          </a:p>
          <a:p>
            <a:pPr marL="387350" indent="-342900" eaLnBrk="1" hangingPunct="1">
              <a:spcBef>
                <a:spcPct val="20000"/>
              </a:spcBef>
              <a:buClr>
                <a:schemeClr val="accent1"/>
              </a:buClr>
              <a:buFont typeface="+mj-lt"/>
              <a:buAutoNum type="alphaUcPeriod" startAt="5"/>
            </a:pPr>
            <a:endParaRPr lang="es-ES" sz="1500" dirty="0">
              <a:solidFill>
                <a:schemeClr val="tx2"/>
              </a:solidFill>
            </a:endParaRPr>
          </a:p>
        </p:txBody>
      </p:sp>
      <p:sp>
        <p:nvSpPr>
          <p:cNvPr id="8" name="7 Rectángulo"/>
          <p:cNvSpPr/>
          <p:nvPr/>
        </p:nvSpPr>
        <p:spPr>
          <a:xfrm>
            <a:off x="1513921" y="1890990"/>
            <a:ext cx="5877571"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24.156 –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COMPETENCIAS DE LA O.N.P.</a:t>
            </a:r>
            <a:endParaRPr lang="es-E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733857199"/>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F5A80AD0-A1D1-4F4B-8537-32EF5389919D}" type="slidenum">
              <a:rPr lang="en-US" sz="1100" smtClean="0">
                <a:solidFill>
                  <a:schemeClr val="tx2"/>
                </a:solidFill>
                <a:cs typeface="+mn-cs"/>
              </a:rPr>
              <a:pPr algn="ctr">
                <a:defRPr/>
              </a:pPr>
              <a:t>29</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250825" y="2352655"/>
            <a:ext cx="8480425" cy="3884633"/>
          </a:xfrm>
          <a:prstGeom prst="rect">
            <a:avLst/>
          </a:prstGeom>
        </p:spPr>
        <p:txBody>
          <a:bodyPr>
            <a:normAutofit lnSpcReduction="10000"/>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387350" indent="-342900" eaLnBrk="1" hangingPunct="1">
              <a:spcBef>
                <a:spcPct val="20000"/>
              </a:spcBef>
              <a:buClr>
                <a:schemeClr val="accent1"/>
              </a:buClr>
              <a:buFont typeface="+mj-lt"/>
              <a:buAutoNum type="alphaUcPeriod" startAt="6"/>
            </a:pPr>
            <a:endParaRPr lang="es-AR" sz="1600" dirty="0">
              <a:solidFill>
                <a:schemeClr val="tx2"/>
              </a:solidFill>
            </a:endParaRPr>
          </a:p>
          <a:p>
            <a:pPr marL="387350" indent="-342900" algn="just" eaLnBrk="1" hangingPunct="1">
              <a:spcBef>
                <a:spcPct val="20000"/>
              </a:spcBef>
              <a:buClr>
                <a:schemeClr val="accent1"/>
              </a:buClr>
              <a:buFont typeface="+mj-lt"/>
              <a:buAutoNum type="alphaUcPeriod" startAt="9"/>
            </a:pPr>
            <a:r>
              <a:rPr lang="es-AR" sz="1600" dirty="0" smtClean="0">
                <a:solidFill>
                  <a:schemeClr val="tx2"/>
                </a:solidFill>
              </a:rPr>
              <a:t>ASESORAR, EN MATERIA PRESUPUESTARIA, A TODOS LOS ORGANISMOS DEL SECTOR PUBLICO NACIONAL REGIDOS POR ESTA LEY Y DIFUNDIR LOS CRITERIOS BÁSICOS PARA UN SISTEMA PRESUPUESTARIO COMPATIBLE A NIVEL DE PROVINCIAS Y MUNICIPALIDADES;</a:t>
            </a:r>
            <a:endParaRPr lang="es-ES" sz="1600" dirty="0" smtClean="0">
              <a:solidFill>
                <a:schemeClr val="tx2"/>
              </a:solidFill>
            </a:endParaRPr>
          </a:p>
          <a:p>
            <a:pPr marL="387350" indent="-342900" algn="just" eaLnBrk="1" hangingPunct="1">
              <a:spcBef>
                <a:spcPct val="20000"/>
              </a:spcBef>
              <a:buClr>
                <a:schemeClr val="accent1"/>
              </a:buClr>
              <a:buFont typeface="+mj-lt"/>
              <a:buAutoNum type="alphaUcPeriod" startAt="9"/>
            </a:pPr>
            <a:endParaRPr lang="es-AR" sz="1600" dirty="0" smtClean="0">
              <a:solidFill>
                <a:schemeClr val="tx2"/>
              </a:solidFill>
            </a:endParaRPr>
          </a:p>
          <a:p>
            <a:pPr marL="387350" indent="-342900" algn="just" eaLnBrk="1" hangingPunct="1">
              <a:spcBef>
                <a:spcPct val="20000"/>
              </a:spcBef>
              <a:buClr>
                <a:schemeClr val="accent1"/>
              </a:buClr>
              <a:buFont typeface="+mj-lt"/>
              <a:buAutoNum type="alphaUcPeriod" startAt="9"/>
            </a:pPr>
            <a:r>
              <a:rPr lang="es-AR" sz="1600" dirty="0" smtClean="0">
                <a:solidFill>
                  <a:schemeClr val="tx2"/>
                </a:solidFill>
              </a:rPr>
              <a:t>COORDINAR LOS PROCESOS DE EJECUCIÓN PRESUPUESTARIA DE LA ADMINISTRACIÓN NACIONAL E INTERVENIR EN LOS AJUSTES Y MODIFICACIONES A LOS PRESUPUESTOS, DE ACUERDO A LAS ATRIBUCIONES QUE LE FIJE LA REGLAMENTACIÓN;</a:t>
            </a:r>
          </a:p>
          <a:p>
            <a:pPr marL="387350" indent="-342900" algn="just" eaLnBrk="1" hangingPunct="1">
              <a:spcBef>
                <a:spcPct val="20000"/>
              </a:spcBef>
              <a:buClr>
                <a:schemeClr val="accent1"/>
              </a:buClr>
              <a:buFont typeface="+mj-lt"/>
              <a:buAutoNum type="alphaUcPeriod" startAt="9"/>
            </a:pPr>
            <a:endParaRPr lang="es-ES" sz="1600" dirty="0" smtClean="0">
              <a:solidFill>
                <a:schemeClr val="tx2"/>
              </a:solidFill>
            </a:endParaRPr>
          </a:p>
          <a:p>
            <a:pPr marL="387350" indent="-342900" algn="just" eaLnBrk="1" hangingPunct="1">
              <a:spcBef>
                <a:spcPct val="20000"/>
              </a:spcBef>
              <a:buClr>
                <a:schemeClr val="accent1"/>
              </a:buClr>
              <a:buFont typeface="+mj-lt"/>
              <a:buAutoNum type="alphaUcPeriod" startAt="9"/>
            </a:pPr>
            <a:r>
              <a:rPr lang="es-AR" sz="1600" dirty="0" smtClean="0">
                <a:solidFill>
                  <a:schemeClr val="tx2"/>
                </a:solidFill>
              </a:rPr>
              <a:t>EVALUAR LA EJECUCIÓN DE LOS PRESUPUESTOS, APLICANDO LAS NORMAS Y CRITERIOS ESTABLECIDOS POR ESTA LEY, SU REGLAMENTACIÓN Y LAS NORMAS TÉCNICAS RESPECTIVAS;</a:t>
            </a:r>
          </a:p>
          <a:p>
            <a:pPr marL="387350" indent="-342900" algn="just" eaLnBrk="1" hangingPunct="1">
              <a:spcBef>
                <a:spcPct val="20000"/>
              </a:spcBef>
              <a:buClr>
                <a:schemeClr val="accent1"/>
              </a:buClr>
              <a:buFont typeface="+mj-lt"/>
              <a:buAutoNum type="alphaUcPeriod" startAt="9"/>
            </a:pPr>
            <a:endParaRPr lang="es-ES" sz="1600" dirty="0" smtClean="0">
              <a:solidFill>
                <a:schemeClr val="tx2"/>
              </a:solidFill>
            </a:endParaRPr>
          </a:p>
          <a:p>
            <a:pPr marL="387350" indent="-342900" algn="just" eaLnBrk="1" hangingPunct="1">
              <a:spcBef>
                <a:spcPct val="20000"/>
              </a:spcBef>
              <a:buClr>
                <a:schemeClr val="accent1"/>
              </a:buClr>
              <a:buFont typeface="+mj-lt"/>
              <a:buAutoNum type="alphaUcPeriod" startAt="9"/>
            </a:pPr>
            <a:r>
              <a:rPr lang="es-AR" sz="1600" dirty="0" smtClean="0">
                <a:solidFill>
                  <a:schemeClr val="tx2"/>
                </a:solidFill>
              </a:rPr>
              <a:t>LAS DEMÁS QUE LE CONFIERA LA PRESENTE LEY Y SU REGLAMENTO.</a:t>
            </a:r>
            <a:endParaRPr lang="es-AR" sz="1600" dirty="0">
              <a:solidFill>
                <a:schemeClr val="tx2"/>
              </a:solidFill>
            </a:endParaRPr>
          </a:p>
        </p:txBody>
      </p:sp>
      <p:sp>
        <p:nvSpPr>
          <p:cNvPr id="8" name="7 Rectángulo"/>
          <p:cNvSpPr/>
          <p:nvPr/>
        </p:nvSpPr>
        <p:spPr>
          <a:xfrm>
            <a:off x="1513921" y="1890990"/>
            <a:ext cx="5877571"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24.156 –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COMPETENCIAS DE LA O.N.P.</a:t>
            </a:r>
            <a:endParaRPr lang="es-E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646319849"/>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Subtítulo"/>
          <p:cNvSpPr>
            <a:spLocks noGrp="1"/>
          </p:cNvSpPr>
          <p:nvPr>
            <p:ph type="subTitle" idx="1"/>
          </p:nvPr>
        </p:nvSpPr>
        <p:spPr>
          <a:xfrm>
            <a:off x="127000" y="692150"/>
            <a:ext cx="8837613" cy="649288"/>
          </a:xfrm>
        </p:spPr>
        <p:txBody>
          <a:bodyPr/>
          <a:lstStyle/>
          <a:p>
            <a:pPr eaLnBrk="1" hangingPunct="1"/>
            <a:r>
              <a:rPr lang="es-AR" altLang="es-AR" sz="2800" b="1" smtClean="0">
                <a:solidFill>
                  <a:schemeClr val="tx1"/>
                </a:solidFill>
              </a:rPr>
              <a:t>AUTONOMIA UNIVERSITARIA</a:t>
            </a:r>
          </a:p>
        </p:txBody>
      </p:sp>
      <p:sp>
        <p:nvSpPr>
          <p:cNvPr id="6" name="2 Subtítulo"/>
          <p:cNvSpPr txBox="1">
            <a:spLocks/>
          </p:cNvSpPr>
          <p:nvPr/>
        </p:nvSpPr>
        <p:spPr>
          <a:xfrm>
            <a:off x="107950" y="1125538"/>
            <a:ext cx="8856663" cy="5543550"/>
          </a:xfrm>
          <a:prstGeom prst="rect">
            <a:avLst/>
          </a:prstGeom>
        </p:spPr>
        <p:txBody>
          <a:bodyPr>
            <a:normAutofit fontScale="850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fontAlgn="auto">
              <a:spcAft>
                <a:spcPts val="0"/>
              </a:spcAft>
              <a:defRPr/>
            </a:pPr>
            <a:r>
              <a:rPr lang="es-AR" sz="2000" b="1" u="sng" dirty="0" smtClean="0">
                <a:solidFill>
                  <a:schemeClr val="tx1">
                    <a:lumMod val="85000"/>
                    <a:lumOff val="15000"/>
                  </a:schemeClr>
                </a:solidFill>
              </a:rPr>
              <a:t>CONCEPTO</a:t>
            </a:r>
            <a:endParaRPr lang="es-AR" sz="2000" b="1" dirty="0" smtClean="0">
              <a:solidFill>
                <a:schemeClr val="tx1">
                  <a:lumMod val="85000"/>
                  <a:lumOff val="15000"/>
                </a:schemeClr>
              </a:solidFill>
            </a:endParaRPr>
          </a:p>
          <a:p>
            <a:pPr algn="just" fontAlgn="auto">
              <a:spcAft>
                <a:spcPts val="0"/>
              </a:spcAft>
              <a:defRPr/>
            </a:pPr>
            <a:endParaRPr lang="es-AR" sz="2000" b="1" dirty="0" smtClean="0">
              <a:solidFill>
                <a:schemeClr val="tx1">
                  <a:lumMod val="85000"/>
                  <a:lumOff val="15000"/>
                </a:schemeClr>
              </a:solidFill>
            </a:endParaRPr>
          </a:p>
          <a:p>
            <a:pPr marL="342900" indent="-342900" algn="just" fontAlgn="auto">
              <a:spcAft>
                <a:spcPts val="0"/>
              </a:spcAft>
              <a:buFont typeface="Arial" pitchFamily="34" charset="0"/>
              <a:buChar char="•"/>
              <a:defRPr/>
            </a:pPr>
            <a:r>
              <a:rPr lang="es-AR" dirty="0" smtClean="0">
                <a:solidFill>
                  <a:schemeClr val="tx1">
                    <a:lumMod val="85000"/>
                    <a:lumOff val="15000"/>
                  </a:schemeClr>
                </a:solidFill>
              </a:rPr>
              <a:t>Tres </a:t>
            </a:r>
            <a:r>
              <a:rPr lang="es-AR" dirty="0">
                <a:solidFill>
                  <a:schemeClr val="tx1">
                    <a:lumMod val="85000"/>
                    <a:lumOff val="15000"/>
                  </a:schemeClr>
                </a:solidFill>
              </a:rPr>
              <a:t>aspectos: </a:t>
            </a:r>
            <a:endParaRPr lang="es-AR" dirty="0" smtClean="0">
              <a:solidFill>
                <a:schemeClr val="tx1">
                  <a:lumMod val="85000"/>
                  <a:lumOff val="15000"/>
                </a:schemeClr>
              </a:solidFill>
            </a:endParaRPr>
          </a:p>
          <a:p>
            <a:pPr marL="800100" lvl="1" indent="-342900" algn="just" fontAlgn="auto">
              <a:spcAft>
                <a:spcPts val="0"/>
              </a:spcAft>
              <a:buFont typeface="Arial" pitchFamily="34" charset="0"/>
              <a:buChar char="•"/>
              <a:defRPr/>
            </a:pPr>
            <a:r>
              <a:rPr lang="es-AR" b="1" dirty="0" smtClean="0">
                <a:solidFill>
                  <a:schemeClr val="tx1">
                    <a:lumMod val="85000"/>
                    <a:lumOff val="15000"/>
                  </a:schemeClr>
                </a:solidFill>
              </a:rPr>
              <a:t>Gobierno</a:t>
            </a:r>
          </a:p>
          <a:p>
            <a:pPr marL="1257300" lvl="2" indent="-342900" algn="just" fontAlgn="auto">
              <a:spcAft>
                <a:spcPts val="0"/>
              </a:spcAft>
              <a:buFont typeface="Arial" pitchFamily="34" charset="0"/>
              <a:buChar char="•"/>
              <a:defRPr/>
            </a:pPr>
            <a:r>
              <a:rPr lang="es-AR" dirty="0" smtClean="0">
                <a:solidFill>
                  <a:schemeClr val="tx1">
                    <a:lumMod val="85000"/>
                    <a:lumOff val="15000"/>
                  </a:schemeClr>
                </a:solidFill>
              </a:rPr>
              <a:t>Permite </a:t>
            </a:r>
            <a:r>
              <a:rPr lang="es-AR" dirty="0">
                <a:solidFill>
                  <a:schemeClr val="tx1">
                    <a:lumMod val="85000"/>
                    <a:lumOff val="15000"/>
                  </a:schemeClr>
                </a:solidFill>
              </a:rPr>
              <a:t>que la universidad legisle sobre sus propios asuntos, se organice como le parezca mejor, elija a sus autoridades y al </a:t>
            </a:r>
            <a:r>
              <a:rPr lang="es-AR" dirty="0" smtClean="0">
                <a:solidFill>
                  <a:schemeClr val="tx1">
                    <a:lumMod val="85000"/>
                    <a:lumOff val="15000"/>
                  </a:schemeClr>
                </a:solidFill>
              </a:rPr>
              <a:t>Rector</a:t>
            </a:r>
            <a:r>
              <a:rPr lang="es-AR" dirty="0">
                <a:solidFill>
                  <a:schemeClr val="tx1">
                    <a:lumMod val="85000"/>
                    <a:lumOff val="15000"/>
                  </a:schemeClr>
                </a:solidFill>
              </a:rPr>
              <a:t>, según los requisitos que ellos mismos señalan</a:t>
            </a:r>
            <a:endParaRPr lang="es-AR" dirty="0" smtClean="0">
              <a:solidFill>
                <a:schemeClr val="tx1">
                  <a:lumMod val="85000"/>
                  <a:lumOff val="15000"/>
                </a:schemeClr>
              </a:solidFill>
            </a:endParaRPr>
          </a:p>
          <a:p>
            <a:pPr marL="800100" lvl="1" indent="-342900" algn="just" fontAlgn="auto">
              <a:spcAft>
                <a:spcPts val="0"/>
              </a:spcAft>
              <a:buFont typeface="Arial" pitchFamily="34" charset="0"/>
              <a:buChar char="•"/>
              <a:defRPr/>
            </a:pPr>
            <a:r>
              <a:rPr lang="es-AR" b="1" dirty="0" smtClean="0">
                <a:solidFill>
                  <a:schemeClr val="tx1">
                    <a:lumMod val="85000"/>
                    <a:lumOff val="15000"/>
                  </a:schemeClr>
                </a:solidFill>
              </a:rPr>
              <a:t>Académico</a:t>
            </a:r>
          </a:p>
          <a:p>
            <a:pPr marL="1257300" lvl="2" indent="-342900" algn="just" fontAlgn="auto">
              <a:spcAft>
                <a:spcPts val="0"/>
              </a:spcAft>
              <a:buFont typeface="Arial" pitchFamily="34" charset="0"/>
              <a:buChar char="•"/>
              <a:defRPr/>
            </a:pPr>
            <a:r>
              <a:rPr lang="es-AR" dirty="0">
                <a:solidFill>
                  <a:schemeClr val="tx1">
                    <a:lumMod val="85000"/>
                    <a:lumOff val="15000"/>
                  </a:schemeClr>
                </a:solidFill>
              </a:rPr>
              <a:t>Implica que la universidad puede nombrar y remover su personal académico según los procedimientos convenidos, seleccionar a los alumnos según los exámenes que ella misma implanta, elaborar sus planes de estudio, expedir certificados, títulos etc. También garantiza la libertad de cátedra que no se debe confundir con la autonomía misma</a:t>
            </a:r>
            <a:endParaRPr lang="es-AR" dirty="0" smtClean="0">
              <a:solidFill>
                <a:schemeClr val="tx1">
                  <a:lumMod val="85000"/>
                  <a:lumOff val="15000"/>
                </a:schemeClr>
              </a:solidFill>
            </a:endParaRPr>
          </a:p>
          <a:p>
            <a:pPr marL="800100" lvl="1" indent="-342900" algn="just" fontAlgn="auto">
              <a:spcAft>
                <a:spcPts val="0"/>
              </a:spcAft>
              <a:buFont typeface="Arial" pitchFamily="34" charset="0"/>
              <a:buChar char="•"/>
              <a:defRPr/>
            </a:pPr>
            <a:r>
              <a:rPr lang="es-AR" b="1" dirty="0" smtClean="0">
                <a:solidFill>
                  <a:schemeClr val="tx1">
                    <a:lumMod val="85000"/>
                    <a:lumOff val="15000"/>
                  </a:schemeClr>
                </a:solidFill>
              </a:rPr>
              <a:t>Financiero</a:t>
            </a:r>
          </a:p>
          <a:p>
            <a:pPr marL="1257300" lvl="2" indent="-342900" algn="just" fontAlgn="auto">
              <a:spcAft>
                <a:spcPts val="0"/>
              </a:spcAft>
              <a:buFont typeface="Arial" pitchFamily="34" charset="0"/>
              <a:buChar char="•"/>
              <a:defRPr/>
            </a:pPr>
            <a:r>
              <a:rPr lang="es-AR" dirty="0" smtClean="0">
                <a:solidFill>
                  <a:schemeClr val="tx1">
                    <a:lumMod val="85000"/>
                    <a:lumOff val="15000"/>
                  </a:schemeClr>
                </a:solidFill>
              </a:rPr>
              <a:t>Permite </a:t>
            </a:r>
            <a:r>
              <a:rPr lang="es-AR" dirty="0">
                <a:solidFill>
                  <a:schemeClr val="tx1">
                    <a:lumMod val="85000"/>
                    <a:lumOff val="15000"/>
                  </a:schemeClr>
                </a:solidFill>
              </a:rPr>
              <a:t>la libre disposición </a:t>
            </a:r>
            <a:r>
              <a:rPr lang="es-AR" dirty="0" smtClean="0">
                <a:solidFill>
                  <a:schemeClr val="tx1">
                    <a:lumMod val="85000"/>
                    <a:lumOff val="15000"/>
                  </a:schemeClr>
                </a:solidFill>
              </a:rPr>
              <a:t>de </a:t>
            </a:r>
            <a:r>
              <a:rPr lang="es-AR" dirty="0">
                <a:solidFill>
                  <a:schemeClr val="tx1">
                    <a:lumMod val="85000"/>
                    <a:lumOff val="15000"/>
                  </a:schemeClr>
                </a:solidFill>
              </a:rPr>
              <a:t>su patrimonio </a:t>
            </a:r>
            <a:r>
              <a:rPr lang="es-AR" dirty="0" smtClean="0">
                <a:solidFill>
                  <a:schemeClr val="tx1">
                    <a:lumMod val="85000"/>
                    <a:lumOff val="15000"/>
                  </a:schemeClr>
                </a:solidFill>
              </a:rPr>
              <a:t>y </a:t>
            </a:r>
            <a:r>
              <a:rPr lang="es-AR" u="sng" dirty="0">
                <a:solidFill>
                  <a:schemeClr val="tx1">
                    <a:lumMod val="85000"/>
                    <a:lumOff val="15000"/>
                  </a:schemeClr>
                </a:solidFill>
              </a:rPr>
              <a:t>la elaboración y el control de su propio presupuesto.</a:t>
            </a:r>
          </a:p>
        </p:txBody>
      </p:sp>
    </p:spTree>
    <p:extLst>
      <p:ext uri="{BB962C8B-B14F-4D97-AF65-F5344CB8AC3E}">
        <p14:creationId xmlns:p14="http://schemas.microsoft.com/office/powerpoint/2010/main" val="16801745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011F12F2-1331-4AFE-A235-9813CFC3527C}" type="slidenum">
              <a:rPr lang="en-US" sz="1100" smtClean="0">
                <a:solidFill>
                  <a:schemeClr val="tx2"/>
                </a:solidFill>
                <a:cs typeface="+mn-cs"/>
              </a:rPr>
              <a:pPr algn="ctr">
                <a:defRPr/>
              </a:pPr>
              <a:t>30</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250825" y="2924175"/>
            <a:ext cx="8713788" cy="3025775"/>
          </a:xfrm>
          <a:prstGeom prst="rect">
            <a:avLst/>
          </a:prstGeom>
        </p:spPr>
        <p:txBody>
          <a:bodyPr>
            <a:normAutofit lnSpcReduction="10000"/>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0" indent="0" eaLnBrk="1" hangingPunct="1"/>
            <a:r>
              <a:rPr lang="es-AR" sz="2000" b="1" dirty="0">
                <a:solidFill>
                  <a:schemeClr val="tx2"/>
                </a:solidFill>
              </a:rPr>
              <a:t>LA LEY DE PRESUPUESTO GENERAL CONSTARÁ DE TRES TÍTULOS CUYO CONTENIDO SERÁ EL SIGUIENTE:</a:t>
            </a:r>
          </a:p>
          <a:p>
            <a:pPr marL="0" indent="0" eaLnBrk="1" hangingPunct="1"/>
            <a:endParaRPr lang="es-AR" sz="2000" b="1" dirty="0">
              <a:solidFill>
                <a:schemeClr val="tx2"/>
              </a:solidFill>
            </a:endParaRPr>
          </a:p>
          <a:p>
            <a:pPr marL="342900" indent="-342900" eaLnBrk="1" hangingPunct="1">
              <a:buFont typeface="Arial" pitchFamily="34" charset="0"/>
              <a:buChar char="•"/>
            </a:pPr>
            <a:r>
              <a:rPr lang="es-AR" sz="2000" b="1" dirty="0">
                <a:solidFill>
                  <a:schemeClr val="tx2"/>
                </a:solidFill>
              </a:rPr>
              <a:t>TITULO I — DISPOSICIONES GENERALES;</a:t>
            </a:r>
          </a:p>
          <a:p>
            <a:pPr marL="342900" indent="-342900" eaLnBrk="1" hangingPunct="1">
              <a:buFont typeface="Arial" pitchFamily="34" charset="0"/>
              <a:buChar char="•"/>
            </a:pPr>
            <a:endParaRPr lang="es-AR" sz="2000" b="1" dirty="0">
              <a:solidFill>
                <a:schemeClr val="tx2"/>
              </a:solidFill>
            </a:endParaRPr>
          </a:p>
          <a:p>
            <a:pPr marL="342900" indent="-342900" eaLnBrk="1" hangingPunct="1">
              <a:buFont typeface="Arial" pitchFamily="34" charset="0"/>
              <a:buChar char="•"/>
            </a:pPr>
            <a:r>
              <a:rPr lang="es-AR" sz="2000" b="1" dirty="0">
                <a:solidFill>
                  <a:schemeClr val="tx2"/>
                </a:solidFill>
              </a:rPr>
              <a:t>TITULO II — PRESUPUESTO DE RECURSOS Y GASTOS DE LA ADMINISTRACIÓN CENTRAL;</a:t>
            </a:r>
          </a:p>
          <a:p>
            <a:pPr marL="342900" indent="-342900" eaLnBrk="1" hangingPunct="1">
              <a:buFont typeface="Arial" pitchFamily="34" charset="0"/>
              <a:buChar char="•"/>
            </a:pPr>
            <a:endParaRPr lang="es-AR" sz="2000" b="1" dirty="0">
              <a:solidFill>
                <a:schemeClr val="tx2"/>
              </a:solidFill>
            </a:endParaRPr>
          </a:p>
          <a:p>
            <a:pPr marL="342900" indent="-342900" eaLnBrk="1" hangingPunct="1">
              <a:buFont typeface="Arial" pitchFamily="34" charset="0"/>
              <a:buChar char="•"/>
            </a:pPr>
            <a:r>
              <a:rPr lang="es-AR" sz="2000" b="1" dirty="0">
                <a:solidFill>
                  <a:schemeClr val="tx2"/>
                </a:solidFill>
              </a:rPr>
              <a:t>TITULO III — PRESUPUESTOS DE RECURSOS Y GASTOS DE LOS ORGANISMOS DESCENTRALIZADOS.</a:t>
            </a:r>
          </a:p>
        </p:txBody>
      </p:sp>
      <p:sp>
        <p:nvSpPr>
          <p:cNvPr id="8" name="7 Rectángulo"/>
          <p:cNvSpPr/>
          <p:nvPr/>
        </p:nvSpPr>
        <p:spPr>
          <a:xfrm>
            <a:off x="608500" y="1890990"/>
            <a:ext cx="7685245"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24.156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 - estructura de la ley de presupuesto</a:t>
            </a:r>
            <a:endPar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974945377"/>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589819C9-4D9F-4B17-8394-9529C706D159}" type="slidenum">
              <a:rPr lang="en-US" sz="1100" smtClean="0">
                <a:solidFill>
                  <a:schemeClr val="tx2"/>
                </a:solidFill>
                <a:cs typeface="+mn-cs"/>
              </a:rPr>
              <a:pPr algn="ctr">
                <a:defRPr/>
              </a:pPr>
              <a:t>31</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107504" y="2708275"/>
            <a:ext cx="8713788" cy="3600450"/>
          </a:xfrm>
          <a:prstGeom prst="rect">
            <a:avLst/>
          </a:prstGeom>
        </p:spPr>
        <p:txBody>
          <a:bodyPr>
            <a:normAutofit/>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AR" sz="3200" b="1" dirty="0" smtClean="0">
                <a:solidFill>
                  <a:schemeClr val="tx2"/>
                </a:solidFill>
              </a:rPr>
              <a:t>TODO </a:t>
            </a:r>
            <a:r>
              <a:rPr lang="es-AR" sz="3200" b="1" dirty="0">
                <a:solidFill>
                  <a:schemeClr val="tx2"/>
                </a:solidFill>
              </a:rPr>
              <a:t>INCREMENTO DEL TOTAL DEL PRESUPUESTO DE GASTOS PREVISTOS EN EL PROYECTO PRESENTADO POR EL PODER EJECUTIVO NACIONAL, DEBERÁ CONTAR CON EL FINANCIAMIENTO RESPECTIVO.</a:t>
            </a:r>
            <a:r>
              <a:rPr lang="es-ES" sz="3200" dirty="0"/>
              <a:t> </a:t>
            </a:r>
            <a:endParaRPr lang="es-AR" sz="3200" dirty="0">
              <a:solidFill>
                <a:srgbClr val="740D02"/>
              </a:solidFill>
            </a:endParaRPr>
          </a:p>
        </p:txBody>
      </p:sp>
    </p:spTree>
    <p:extLst>
      <p:ext uri="{BB962C8B-B14F-4D97-AF65-F5344CB8AC3E}">
        <p14:creationId xmlns:p14="http://schemas.microsoft.com/office/powerpoint/2010/main" val="469432562"/>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84D10BC5-DB88-4420-B1AE-C6AC24D5E942}" type="slidenum">
              <a:rPr lang="en-US" sz="1100" smtClean="0">
                <a:solidFill>
                  <a:schemeClr val="tx2"/>
                </a:solidFill>
                <a:cs typeface="+mn-cs"/>
              </a:rPr>
              <a:pPr algn="ctr">
                <a:defRPr/>
              </a:pPr>
              <a:t>32</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107504" y="2348880"/>
            <a:ext cx="8713788" cy="3600450"/>
          </a:xfrm>
          <a:prstGeom prst="rect">
            <a:avLst/>
          </a:prstGeom>
        </p:spPr>
        <p:txBody>
          <a:bodyPr>
            <a:noAutofit/>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AR" sz="3200" b="1" dirty="0" smtClean="0">
                <a:solidFill>
                  <a:schemeClr val="tx2"/>
                </a:solidFill>
              </a:rPr>
              <a:t>LOS </a:t>
            </a:r>
            <a:r>
              <a:rPr lang="es-AR" sz="3200" b="1" dirty="0">
                <a:solidFill>
                  <a:schemeClr val="tx2"/>
                </a:solidFill>
              </a:rPr>
              <a:t>CRÉDITOS DEL PRESUPUESTO DE GASTOS, CON LOS NIVELES DE AGREGACIÓN QUE HAYA APROBADO EL CONGRESO </a:t>
            </a:r>
            <a:r>
              <a:rPr lang="es-AR" sz="3200" b="1" dirty="0" smtClean="0">
                <a:solidFill>
                  <a:schemeClr val="tx2"/>
                </a:solidFill>
              </a:rPr>
              <a:t>NACIONAL CONSTITUYEN </a:t>
            </a:r>
            <a:r>
              <a:rPr lang="es-AR" sz="3200" b="1" dirty="0">
                <a:solidFill>
                  <a:schemeClr val="tx2"/>
                </a:solidFill>
              </a:rPr>
              <a:t>EL LÍMITE MÁXIMO DE LAS AUTORIZACIONES DISPONIBLES PARA GASTAR.</a:t>
            </a:r>
            <a:r>
              <a:rPr lang="es-ES" sz="3200" b="1" dirty="0">
                <a:solidFill>
                  <a:schemeClr val="tx2"/>
                </a:solidFill>
              </a:rPr>
              <a:t> </a:t>
            </a:r>
            <a:endParaRPr lang="es-AR" sz="3200" b="1" dirty="0">
              <a:solidFill>
                <a:schemeClr val="tx2"/>
              </a:solidFill>
            </a:endParaRPr>
          </a:p>
        </p:txBody>
      </p:sp>
    </p:spTree>
    <p:extLst>
      <p:ext uri="{BB962C8B-B14F-4D97-AF65-F5344CB8AC3E}">
        <p14:creationId xmlns:p14="http://schemas.microsoft.com/office/powerpoint/2010/main" val="2496667368"/>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8C5450A8-C501-4B17-A917-AC3F2C304903}" type="slidenum">
              <a:rPr lang="en-US" sz="1100" smtClean="0">
                <a:solidFill>
                  <a:schemeClr val="tx2"/>
                </a:solidFill>
                <a:cs typeface="+mn-cs"/>
              </a:rPr>
              <a:pPr algn="ctr">
                <a:defRPr/>
              </a:pPr>
              <a:t>33</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250825" y="2708275"/>
            <a:ext cx="8713788" cy="3600450"/>
          </a:xfrm>
          <a:prstGeom prst="rect">
            <a:avLst/>
          </a:prstGeom>
        </p:spPr>
        <p:txBody>
          <a:bodyPr>
            <a:normAutofit lnSpcReduction="10000"/>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0" indent="0" algn="just" eaLnBrk="1" hangingPunct="1"/>
            <a:r>
              <a:rPr lang="es-AR" sz="2100" dirty="0">
                <a:solidFill>
                  <a:schemeClr val="tx2"/>
                </a:solidFill>
              </a:rPr>
              <a:t>UNA VEZ PROMULGADA LA LEY DE PRESUPUESTO GENERAL, EL PODER EJECUTIVO NACIONAL DECRETARÁ LA </a:t>
            </a:r>
            <a:r>
              <a:rPr lang="es-AR" sz="2100" i="1" dirty="0">
                <a:solidFill>
                  <a:schemeClr val="tx2"/>
                </a:solidFill>
              </a:rPr>
              <a:t>DISTRIBUCIÓN ADMINISTRATIVA</a:t>
            </a:r>
            <a:r>
              <a:rPr lang="es-AR" sz="2100" dirty="0">
                <a:solidFill>
                  <a:schemeClr val="tx2"/>
                </a:solidFill>
              </a:rPr>
              <a:t> DEL PRESUPUESTO DE GASTOS QUE CONSISTIRÁ EN LA PRESENTACIÓN DESAGREGADA HASTA EL ÚLTIMO NIVEL PREVISTO EN LOS CLASIFICADORES Y CATEGORÍAS DE PROGRAMACIÓN UTILIZADAS, DE LOS CRÉDITOS Y REALIZACIONES CONTENIDAS EN LA LEY DE PRESUPUESTO GENERAL. </a:t>
            </a:r>
            <a:endParaRPr lang="es-AR" sz="2100" dirty="0" smtClean="0">
              <a:solidFill>
                <a:schemeClr val="tx2"/>
              </a:solidFill>
            </a:endParaRPr>
          </a:p>
          <a:p>
            <a:pPr marL="0" indent="0" algn="just" eaLnBrk="1" hangingPunct="1"/>
            <a:endParaRPr lang="es-AR" sz="2100" dirty="0">
              <a:solidFill>
                <a:schemeClr val="tx2"/>
              </a:solidFill>
            </a:endParaRPr>
          </a:p>
          <a:p>
            <a:pPr marL="0" indent="0" algn="just" eaLnBrk="1" hangingPunct="1"/>
            <a:r>
              <a:rPr lang="es-AR" sz="2100" dirty="0">
                <a:solidFill>
                  <a:schemeClr val="tx2"/>
                </a:solidFill>
              </a:rPr>
              <a:t>EL DICTADO DE ESTE INSTRUMENTO NORMATIVO IMPLICARÁ EL EJERCICIO DE LA ATRIBUCIÓN CONSTITUCIONAL DEL PODER EJECUTIVO PARA DECRETAR EL USO DE LAS AUTORIZACIONES PARA GASTAR Y EL EMPLEO DE LOS RECURSOS NECESARIOS PARA SU FINANCIAMIENTO.</a:t>
            </a:r>
          </a:p>
        </p:txBody>
      </p:sp>
      <p:sp>
        <p:nvSpPr>
          <p:cNvPr id="8" name="7 Rectángulo"/>
          <p:cNvSpPr/>
          <p:nvPr/>
        </p:nvSpPr>
        <p:spPr>
          <a:xfrm>
            <a:off x="1296740" y="1890990"/>
            <a:ext cx="6308779"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24.156 – distribución administrativa</a:t>
            </a:r>
            <a:endPar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238967278"/>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a:defRPr/>
            </a:pPr>
            <a:fld id="{930AB728-CE7D-4EE1-A35E-90A8A32998B4}" type="slidenum">
              <a:rPr lang="en-US" sz="1100" smtClean="0">
                <a:solidFill>
                  <a:schemeClr val="tx2"/>
                </a:solidFill>
                <a:cs typeface="+mn-cs"/>
              </a:rPr>
              <a:pPr algn="ctr">
                <a:defRPr/>
              </a:pPr>
              <a:t>34</a:t>
            </a:fld>
            <a:endParaRPr lang="en-US" sz="1100" smtClean="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smtClean="0"/>
              <a:t> sistema presupuestario</a:t>
            </a:r>
            <a:endParaRPr lang="es-AR" dirty="0"/>
          </a:p>
        </p:txBody>
      </p:sp>
      <p:sp>
        <p:nvSpPr>
          <p:cNvPr id="10" name="1 Marcador de contenido"/>
          <p:cNvSpPr txBox="1">
            <a:spLocks/>
          </p:cNvSpPr>
          <p:nvPr/>
        </p:nvSpPr>
        <p:spPr>
          <a:xfrm>
            <a:off x="250825" y="2564904"/>
            <a:ext cx="8713788" cy="3600450"/>
          </a:xfrm>
          <a:prstGeom prst="rect">
            <a:avLst/>
          </a:prstGeom>
        </p:spPr>
        <p:txBody>
          <a:bodyPr>
            <a:normAutofit fontScale="92500" lnSpcReduction="10000"/>
          </a:bodyPr>
          <a:lstStyle>
            <a:lvl1pPr marL="273050" indent="-228600" eaLnBrk="0" hangingPunct="0">
              <a:defRPr>
                <a:solidFill>
                  <a:schemeClr val="tx1"/>
                </a:solidFill>
                <a:latin typeface="Franklin Gothic Medium" pitchFamily="34" charset="0"/>
                <a:cs typeface="Arial" charset="0"/>
              </a:defRPr>
            </a:lvl1pPr>
            <a:lvl2pPr marL="742950" indent="-285750" eaLnBrk="0" hangingPunct="0">
              <a:defRPr>
                <a:solidFill>
                  <a:schemeClr val="tx1"/>
                </a:solidFill>
                <a:latin typeface="Franklin Gothic Medium" pitchFamily="34" charset="0"/>
                <a:cs typeface="Arial" charset="0"/>
              </a:defRPr>
            </a:lvl2pPr>
            <a:lvl3pPr marL="1143000" indent="-228600" eaLnBrk="0" hangingPunct="0">
              <a:defRPr>
                <a:solidFill>
                  <a:schemeClr val="tx1"/>
                </a:solidFill>
                <a:latin typeface="Franklin Gothic Medium" pitchFamily="34" charset="0"/>
                <a:cs typeface="Arial" charset="0"/>
              </a:defRPr>
            </a:lvl3pPr>
            <a:lvl4pPr marL="1600200" indent="-228600" eaLnBrk="0" hangingPunct="0">
              <a:defRPr>
                <a:solidFill>
                  <a:schemeClr val="tx1"/>
                </a:solidFill>
                <a:latin typeface="Franklin Gothic Medium" pitchFamily="34" charset="0"/>
                <a:cs typeface="Arial" charset="0"/>
              </a:defRPr>
            </a:lvl4pPr>
            <a:lvl5pPr marL="2057400" indent="-228600"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marL="0" indent="0" algn="just" eaLnBrk="1" hangingPunct="1"/>
            <a:endParaRPr lang="es-AR" sz="1600" dirty="0">
              <a:solidFill>
                <a:schemeClr val="tx2"/>
              </a:solidFill>
            </a:endParaRPr>
          </a:p>
          <a:p>
            <a:pPr marL="0" indent="0" algn="just" eaLnBrk="1" hangingPunct="1"/>
            <a:r>
              <a:rPr lang="es-AR" sz="2400" dirty="0">
                <a:solidFill>
                  <a:schemeClr val="tx2"/>
                </a:solidFill>
              </a:rPr>
              <a:t>LAS CUENTAS DEL PRESUPUESTO DE RECURSOS Y GASTOS SE CERRARÁN AL 31 DE DICIEMBRE DE CADA AÑO. DESPUÉS DE ESA FECHA LOS RECURSOS QUE SE RECAUDEN SE CONSIDERARÁN PARTE DEL PRESUPUESTO VIGENTE, CON INDEPENDENCIA DE LA FECHA EN QUE SE HUBIERE ORIGINADO LA OBLIGACIÓN DE PAGO O LIQUIDACIÓN DE LOS MISMOS</a:t>
            </a:r>
            <a:r>
              <a:rPr lang="es-AR" sz="2400" dirty="0" smtClean="0">
                <a:solidFill>
                  <a:schemeClr val="tx2"/>
                </a:solidFill>
              </a:rPr>
              <a:t>.</a:t>
            </a:r>
          </a:p>
          <a:p>
            <a:pPr marL="0" indent="0" algn="just" eaLnBrk="1" hangingPunct="1"/>
            <a:endParaRPr lang="es-AR" sz="2400" dirty="0">
              <a:solidFill>
                <a:schemeClr val="tx2"/>
              </a:solidFill>
            </a:endParaRPr>
          </a:p>
          <a:p>
            <a:pPr marL="0" indent="0" algn="just" eaLnBrk="1" hangingPunct="1"/>
            <a:r>
              <a:rPr lang="es-AR" sz="2400" dirty="0">
                <a:solidFill>
                  <a:schemeClr val="tx2"/>
                </a:solidFill>
              </a:rPr>
              <a:t>CON POSTERIORIDAD AL 31 DE DICIEMBRE DE CADA AÑO NO PODRÁN ASUMIRSE COMPROMISOS NI DEVENGARSE GASTOS CON CARGO AL EJERCICIO QUE SE CIERRA EN ESA FECHA.</a:t>
            </a:r>
          </a:p>
        </p:txBody>
      </p:sp>
      <p:sp>
        <p:nvSpPr>
          <p:cNvPr id="8" name="7 Rectángulo"/>
          <p:cNvSpPr/>
          <p:nvPr/>
        </p:nvSpPr>
        <p:spPr>
          <a:xfrm>
            <a:off x="2061855" y="1890990"/>
            <a:ext cx="4778552" cy="461665"/>
          </a:xfrm>
          <a:prstGeom prst="rect">
            <a:avLst/>
          </a:prstGeom>
          <a:noFill/>
        </p:spPr>
        <p:txBody>
          <a:bodyPr wrap="none" anchor="ctr">
            <a:spAutoFit/>
          </a:bodyPr>
          <a:lstStyle/>
          <a:p>
            <a:pPr algn="ctr" fontAlgn="auto">
              <a:spcBef>
                <a:spcPts val="0"/>
              </a:spcBef>
              <a:spcAft>
                <a:spcPts val="0"/>
              </a:spcAft>
              <a:defRPr/>
            </a:pPr>
            <a:r>
              <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ley </a:t>
            </a:r>
            <a:r>
              <a:rPr lang="es-E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24.156 – cierre de cuentas</a:t>
            </a:r>
            <a:endParaRPr lang="es-E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107513659"/>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p:txBody>
          <a:bodyPr/>
          <a:lstStyle/>
          <a:p>
            <a:pPr eaLnBrk="1" fontAlgn="auto" hangingPunct="1">
              <a:spcAft>
                <a:spcPts val="0"/>
              </a:spcAft>
              <a:defRPr/>
            </a:pPr>
            <a:r>
              <a:rPr lang="es-AR" sz="6000" dirty="0" smtClean="0"/>
              <a:t>CLASIFICADORES</a:t>
            </a:r>
            <a:endParaRPr lang="es-AR" sz="6000" dirty="0"/>
          </a:p>
        </p:txBody>
      </p:sp>
      <p:sp>
        <p:nvSpPr>
          <p:cNvPr id="13315"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092EAE6-87CF-419E-B66A-1C077C79BDD4}" type="datetime1">
              <a:rPr lang="en-US" smtClean="0">
                <a:solidFill>
                  <a:schemeClr val="bg2"/>
                </a:solidFill>
              </a:rPr>
              <a:pPr fontAlgn="base">
                <a:spcBef>
                  <a:spcPct val="0"/>
                </a:spcBef>
                <a:spcAft>
                  <a:spcPct val="0"/>
                </a:spcAft>
                <a:defRPr/>
              </a:pPr>
              <a:t>3/29/2020</a:t>
            </a:fld>
            <a:endParaRPr lang="en-US" smtClean="0">
              <a:solidFill>
                <a:schemeClr val="bg2"/>
              </a:solidFill>
            </a:endParaRPr>
          </a:p>
        </p:txBody>
      </p:sp>
      <p:sp>
        <p:nvSpPr>
          <p:cNvPr id="13316" name="3 Marcador de número de diapositiva"/>
          <p:cNvSpPr>
            <a:spLocks noGrp="1"/>
          </p:cNvSpPr>
          <p:nvPr>
            <p:ph type="sldNum" sz="quarter" idx="4294967295"/>
          </p:nvPr>
        </p:nvSpPr>
        <p:spPr bwMode="auto">
          <a:xfrm>
            <a:off x="8561388" y="6354763"/>
            <a:ext cx="582612" cy="274637"/>
          </a:xfrm>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31A97E6D-B5AD-4820-9039-0AB08885C014}" type="slidenum">
              <a:rPr lang="en-US" smtClean="0">
                <a:solidFill>
                  <a:srgbClr val="FFFFFF"/>
                </a:solidFill>
              </a:rPr>
              <a:pPr fontAlgn="base">
                <a:spcBef>
                  <a:spcPct val="0"/>
                </a:spcBef>
                <a:spcAft>
                  <a:spcPct val="0"/>
                </a:spcAft>
                <a:defRPr/>
              </a:pPr>
              <a:t>35</a:t>
            </a:fld>
            <a:endParaRPr lang="en-US" smtClean="0">
              <a:solidFill>
                <a:srgbClr val="FFFFFF"/>
              </a:solidFill>
            </a:endParaRPr>
          </a:p>
        </p:txBody>
      </p:sp>
      <p:sp>
        <p:nvSpPr>
          <p:cNvPr id="13317" name="4 Marcador de pie de página"/>
          <p:cNvSpPr>
            <a:spLocks noGrp="1"/>
          </p:cNvSpPr>
          <p:nvPr>
            <p:ph type="ftr" sz="quarter" idx="4294967295"/>
          </p:nvPr>
        </p:nvSpPr>
        <p:spPr bwMode="auto">
          <a:xfrm>
            <a:off x="5791200" y="6356350"/>
            <a:ext cx="3352800" cy="274638"/>
          </a:xfrm>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US" dirty="0" smtClean="0">
                <a:solidFill>
                  <a:schemeClr val="bg2"/>
                </a:solidFill>
              </a:rPr>
              <a:t>Lic. David Zeigner</a:t>
            </a:r>
          </a:p>
        </p:txBody>
      </p:sp>
    </p:spTree>
    <p:extLst>
      <p:ext uri="{BB962C8B-B14F-4D97-AF65-F5344CB8AC3E}">
        <p14:creationId xmlns:p14="http://schemas.microsoft.com/office/powerpoint/2010/main" val="29442272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562801"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36</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ES" sz="2400" dirty="0"/>
              <a:t>LAS </a:t>
            </a:r>
            <a:r>
              <a:rPr lang="es-ES" sz="2400" b="1" dirty="0"/>
              <a:t>CLASIFICACIONES PRESUPUESTARIAS</a:t>
            </a:r>
            <a:r>
              <a:rPr lang="es-ES" sz="2400" dirty="0"/>
              <a:t> SON INSTRUMENTOS NORMATIVOS QUE AGRUPAN LOS RECURSOS Y GASTOS DE ACUERDO A </a:t>
            </a:r>
            <a:r>
              <a:rPr lang="es-ES" sz="2400" dirty="0" smtClean="0"/>
              <a:t>CIERTOS </a:t>
            </a:r>
            <a:r>
              <a:rPr lang="es-ES" sz="2400" dirty="0"/>
              <a:t>CRITERIOS, CUYA ESTRUCTURACIÓN SE BASA EN EL ESTABLECIMIENTO DE ASPECTOS COMUNES Y DIFERENCIADOS DE LAS OPERACIONES </a:t>
            </a:r>
            <a:r>
              <a:rPr lang="es-ES" sz="2400" dirty="0" smtClean="0"/>
              <a:t>GUBERNAMENTALES.RESPETAN LAS INDICACIONES DE LOS </a:t>
            </a:r>
            <a:r>
              <a:rPr lang="es-ES" sz="2400" dirty="0"/>
              <a:t>ORGANISMOS INTERNACIONALES QUE LLEVAN ESTADÍSTICAS SOBRE LOS SECTORES PÚBLICOS </a:t>
            </a:r>
            <a:r>
              <a:rPr lang="es-ES" sz="2400" dirty="0" smtClean="0"/>
              <a:t>NACIONALES.</a:t>
            </a:r>
            <a:endParaRPr lang="es-AR" sz="2400" dirty="0"/>
          </a:p>
          <a:p>
            <a:pPr marL="45720" indent="0" algn="just">
              <a:buNone/>
            </a:pPr>
            <a:endParaRPr lang="es-ES" sz="1800" dirty="0" smtClean="0"/>
          </a:p>
          <a:p>
            <a:pPr marL="45720" indent="0">
              <a:buNone/>
            </a:pPr>
            <a:endParaRPr lang="es-AR" sz="1800" dirty="0" smtClean="0"/>
          </a:p>
        </p:txBody>
      </p:sp>
      <p:sp>
        <p:nvSpPr>
          <p:cNvPr id="8" name="7 Rectángulo"/>
          <p:cNvSpPr/>
          <p:nvPr/>
        </p:nvSpPr>
        <p:spPr>
          <a:xfrm>
            <a:off x="2292809" y="1844824"/>
            <a:ext cx="4319773"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Conceptos generales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4518529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706817" cy="875184"/>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37</a:t>
            </a:fld>
            <a:endParaRPr lang="en-US" smtClean="0">
              <a:solidFill>
                <a:schemeClr val="tx2"/>
              </a:solidFill>
            </a:endParaRPr>
          </a:p>
        </p:txBody>
      </p:sp>
      <p:sp>
        <p:nvSpPr>
          <p:cNvPr id="10" name="1 Marcador de contenido"/>
          <p:cNvSpPr txBox="1">
            <a:spLocks/>
          </p:cNvSpPr>
          <p:nvPr/>
        </p:nvSpPr>
        <p:spPr>
          <a:xfrm>
            <a:off x="323850" y="2492374"/>
            <a:ext cx="8407400" cy="3816946"/>
          </a:xfrm>
          <a:prstGeom prst="rect">
            <a:avLst/>
          </a:prstGeom>
        </p:spPr>
        <p:txBody>
          <a:bodyPr>
            <a:no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1800" dirty="0" smtClean="0"/>
              <a:t>CADA </a:t>
            </a:r>
            <a:r>
              <a:rPr lang="es-AR" sz="1800" dirty="0"/>
              <a:t>CLASIFICADOR RESPONDE A UN PROPÓSITO U OBJETIVO DETERMINADO; NO OBSTANTE ELLO, EN SU DISEÑO DEBEN CONSIDERARSE LAS NECESARIAS INTERRELACIONES QUE EXISTEN ENTRE TODOS ELLOS.</a:t>
            </a:r>
          </a:p>
          <a:p>
            <a:pPr marL="45720" indent="0" algn="just">
              <a:buNone/>
            </a:pPr>
            <a:endParaRPr lang="es-AR" sz="1800" dirty="0"/>
          </a:p>
          <a:p>
            <a:pPr marL="45720" indent="0" algn="just">
              <a:buNone/>
            </a:pPr>
            <a:r>
              <a:rPr lang="es-AR" sz="1800" dirty="0"/>
              <a:t>EL REQUISITO ESENCIAL PARA QUE UNA TRANSACCIÓN REALIZADA POR UNA INSTITUCIÓN PÚBLICA SEA REGISTRADA UNA SOLA VEZ Y SEA POSIBLE LA OBTENCIÓN DE TODAS LAS SALIDAS DE INFORMACIÓN QUE SE </a:t>
            </a:r>
            <a:r>
              <a:rPr lang="es-AR" sz="1800" dirty="0" smtClean="0"/>
              <a:t>REQUIERAN.</a:t>
            </a:r>
          </a:p>
          <a:p>
            <a:pPr marL="45720" indent="0" algn="just">
              <a:buNone/>
            </a:pPr>
            <a:r>
              <a:rPr lang="es-AR" sz="1800" dirty="0" smtClean="0"/>
              <a:t>ES </a:t>
            </a:r>
            <a:r>
              <a:rPr lang="es-AR" sz="1800" dirty="0"/>
              <a:t>NECESARIO DISTINGUIR LOS CLASIFICADORES PRIMARIOS, A TRAVÉS DE LOS CUALES SE REGISTRA CADA TRANSACCIÓN SEA ESTA DE RECURSO O DE GASTO, DE LOS CLASIFICADORES DERIVADOS, QUE SURGEN DE LA COMBINACIÓN DE DOS O MÁS </a:t>
            </a:r>
            <a:r>
              <a:rPr lang="es-AR" sz="1800" dirty="0" smtClean="0"/>
              <a:t>CLASIFICADORES</a:t>
            </a:r>
            <a:endParaRPr lang="es-AR" sz="1800" dirty="0"/>
          </a:p>
        </p:txBody>
      </p:sp>
      <p:sp>
        <p:nvSpPr>
          <p:cNvPr id="8" name="7 Rectángulo"/>
          <p:cNvSpPr/>
          <p:nvPr/>
        </p:nvSpPr>
        <p:spPr>
          <a:xfrm>
            <a:off x="1323104" y="1844824"/>
            <a:ext cx="6259214"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Aspectos conceptuales básicos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0790091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38</a:t>
            </a:fld>
            <a:endParaRPr lang="en-US" smtClean="0">
              <a:solidFill>
                <a:schemeClr val="tx2"/>
              </a:solidFill>
            </a:endParaRPr>
          </a:p>
        </p:txBody>
      </p:sp>
      <p:graphicFrame>
        <p:nvGraphicFramePr>
          <p:cNvPr id="4" name="3 Diagrama"/>
          <p:cNvGraphicFramePr/>
          <p:nvPr>
            <p:extLst/>
          </p:nvPr>
        </p:nvGraphicFramePr>
        <p:xfrm>
          <a:off x="323850" y="1772816"/>
          <a:ext cx="8407400"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6709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39</a:t>
            </a:fld>
            <a:endParaRPr lang="en-US" smtClean="0">
              <a:solidFill>
                <a:schemeClr val="tx2"/>
              </a:solidFill>
            </a:endParaRPr>
          </a:p>
        </p:txBody>
      </p:sp>
      <p:graphicFrame>
        <p:nvGraphicFramePr>
          <p:cNvPr id="4" name="3 Diagrama"/>
          <p:cNvGraphicFramePr/>
          <p:nvPr>
            <p:extLst/>
          </p:nvPr>
        </p:nvGraphicFramePr>
        <p:xfrm>
          <a:off x="323850" y="1772816"/>
          <a:ext cx="8407400"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3945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Subtítulo"/>
          <p:cNvSpPr>
            <a:spLocks noGrp="1"/>
          </p:cNvSpPr>
          <p:nvPr>
            <p:ph type="subTitle" idx="1"/>
          </p:nvPr>
        </p:nvSpPr>
        <p:spPr>
          <a:xfrm>
            <a:off x="127000" y="581025"/>
            <a:ext cx="8837613" cy="647700"/>
          </a:xfrm>
        </p:spPr>
        <p:txBody>
          <a:bodyPr/>
          <a:lstStyle/>
          <a:p>
            <a:pPr eaLnBrk="1" hangingPunct="1"/>
            <a:r>
              <a:rPr lang="es-AR" altLang="es-AR" sz="2800" b="1" smtClean="0">
                <a:solidFill>
                  <a:schemeClr val="tx1"/>
                </a:solidFill>
              </a:rPr>
              <a:t>LEY DE EDUCACIÓN SUPERIOR EN ARGENTINA</a:t>
            </a:r>
          </a:p>
        </p:txBody>
      </p:sp>
      <p:sp>
        <p:nvSpPr>
          <p:cNvPr id="6" name="2 Subtítulo"/>
          <p:cNvSpPr txBox="1">
            <a:spLocks/>
          </p:cNvSpPr>
          <p:nvPr/>
        </p:nvSpPr>
        <p:spPr>
          <a:xfrm>
            <a:off x="107950" y="1412875"/>
            <a:ext cx="8856663" cy="5256213"/>
          </a:xfrm>
          <a:prstGeom prst="rect">
            <a:avLst/>
          </a:prstGeom>
        </p:spPr>
        <p:txBody>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fontAlgn="auto">
              <a:spcAft>
                <a:spcPts val="0"/>
              </a:spcAft>
              <a:defRPr/>
            </a:pPr>
            <a:endParaRPr lang="es-AR" sz="2000" dirty="0">
              <a:solidFill>
                <a:schemeClr val="tx1">
                  <a:lumMod val="85000"/>
                  <a:lumOff val="15000"/>
                </a:schemeClr>
              </a:solidFill>
            </a:endParaRPr>
          </a:p>
        </p:txBody>
      </p:sp>
      <p:sp>
        <p:nvSpPr>
          <p:cNvPr id="7" name="2 Subtítulo"/>
          <p:cNvSpPr txBox="1">
            <a:spLocks/>
          </p:cNvSpPr>
          <p:nvPr/>
        </p:nvSpPr>
        <p:spPr>
          <a:xfrm>
            <a:off x="107950" y="1565275"/>
            <a:ext cx="8856663" cy="5256213"/>
          </a:xfrm>
          <a:prstGeom prst="rect">
            <a:avLst/>
          </a:prstGeom>
        </p:spPr>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fontAlgn="auto">
              <a:spcAft>
                <a:spcPts val="0"/>
              </a:spcAft>
              <a:defRPr/>
            </a:pPr>
            <a:r>
              <a:rPr lang="es-AR" b="1" u="sng" dirty="0" smtClean="0">
                <a:solidFill>
                  <a:schemeClr val="tx1">
                    <a:lumMod val="85000"/>
                    <a:lumOff val="15000"/>
                  </a:schemeClr>
                </a:solidFill>
                <a:effectLst>
                  <a:outerShdw blurRad="38100" dist="38100" dir="2700000" algn="tl">
                    <a:srgbClr val="000000">
                      <a:alpha val="43137"/>
                    </a:srgbClr>
                  </a:outerShdw>
                </a:effectLst>
              </a:rPr>
              <a:t>CONCEPTO DE AUTARQUÍA</a:t>
            </a:r>
          </a:p>
          <a:p>
            <a:pPr algn="just" fontAlgn="auto">
              <a:spcAft>
                <a:spcPts val="0"/>
              </a:spcAft>
              <a:defRPr/>
            </a:pPr>
            <a:endParaRPr lang="es-AR" sz="2000" dirty="0">
              <a:solidFill>
                <a:schemeClr val="tx1">
                  <a:lumMod val="85000"/>
                  <a:lumOff val="15000"/>
                </a:schemeClr>
              </a:solidFill>
            </a:endParaRPr>
          </a:p>
          <a:p>
            <a:pPr algn="just" fontAlgn="auto">
              <a:spcAft>
                <a:spcPts val="0"/>
              </a:spcAft>
              <a:defRPr/>
            </a:pPr>
            <a:r>
              <a:rPr lang="es-AR" sz="2400" b="1" dirty="0" smtClean="0">
                <a:solidFill>
                  <a:schemeClr val="tx1">
                    <a:lumMod val="85000"/>
                    <a:lumOff val="15000"/>
                  </a:schemeClr>
                </a:solidFill>
              </a:rPr>
              <a:t>Capacidad </a:t>
            </a:r>
            <a:r>
              <a:rPr lang="es-AR" sz="2400" dirty="0">
                <a:solidFill>
                  <a:schemeClr val="tx1">
                    <a:lumMod val="85000"/>
                    <a:lumOff val="15000"/>
                  </a:schemeClr>
                </a:solidFill>
              </a:rPr>
              <a:t>que tienen las universidades nacionales para </a:t>
            </a:r>
            <a:r>
              <a:rPr lang="es-AR" sz="2400" u="sng" dirty="0">
                <a:solidFill>
                  <a:schemeClr val="tx1">
                    <a:lumMod val="85000"/>
                    <a:lumOff val="15000"/>
                  </a:schemeClr>
                </a:solidFill>
              </a:rPr>
              <a:t>administrar y disponer de los recursos asignados mediante la ley de presupuesto</a:t>
            </a:r>
            <a:r>
              <a:rPr lang="es-AR" sz="2400" dirty="0">
                <a:solidFill>
                  <a:schemeClr val="tx1">
                    <a:lumMod val="85000"/>
                    <a:lumOff val="15000"/>
                  </a:schemeClr>
                </a:solidFill>
              </a:rPr>
              <a:t>, así como también la capacidad para </a:t>
            </a:r>
            <a:r>
              <a:rPr lang="es-AR" sz="2400" u="sng" dirty="0">
                <a:solidFill>
                  <a:schemeClr val="tx1">
                    <a:lumMod val="85000"/>
                    <a:lumOff val="15000"/>
                  </a:schemeClr>
                </a:solidFill>
              </a:rPr>
              <a:t>generar, administrar y disponer de recursos propios</a:t>
            </a:r>
            <a:r>
              <a:rPr lang="es-AR" sz="2400" dirty="0">
                <a:solidFill>
                  <a:schemeClr val="tx1">
                    <a:lumMod val="85000"/>
                    <a:lumOff val="15000"/>
                  </a:schemeClr>
                </a:solidFill>
              </a:rPr>
              <a:t>, obtenidos como resultado del ejercicio de sus funciones esenciales. Asimismo, conlleva a que los fondos propios de las UUNN no asignados por el Tesoro Nacional no pueden ser controlados en su aplicación por la AGN ni por ningún otro ente de control estatal, aunque sí deben ser objeto de auditorías internas o externas de acuerdo a lo dispuesto por los estatutos universitarios.</a:t>
            </a:r>
          </a:p>
          <a:p>
            <a:pPr algn="just" fontAlgn="auto">
              <a:spcAft>
                <a:spcPts val="0"/>
              </a:spcAft>
              <a:defRPr/>
            </a:pPr>
            <a:endParaRPr lang="es-AR" sz="2000" dirty="0" smtClean="0">
              <a:solidFill>
                <a:schemeClr val="tx1">
                  <a:lumMod val="85000"/>
                  <a:lumOff val="15000"/>
                </a:schemeClr>
              </a:solidFill>
            </a:endParaRPr>
          </a:p>
          <a:p>
            <a:pPr algn="just" fontAlgn="auto">
              <a:spcAft>
                <a:spcPts val="0"/>
              </a:spcAft>
              <a:defRPr/>
            </a:pPr>
            <a:endParaRPr lang="es-AR" sz="2000" dirty="0">
              <a:solidFill>
                <a:schemeClr val="tx1">
                  <a:lumMod val="85000"/>
                  <a:lumOff val="15000"/>
                </a:schemeClr>
              </a:solidFill>
            </a:endParaRPr>
          </a:p>
          <a:p>
            <a:pPr algn="just" fontAlgn="auto">
              <a:spcAft>
                <a:spcPts val="0"/>
              </a:spcAft>
              <a:defRPr/>
            </a:pPr>
            <a:endParaRPr lang="es-AR" sz="2000" dirty="0" smtClean="0">
              <a:solidFill>
                <a:schemeClr val="tx1">
                  <a:lumMod val="85000"/>
                  <a:lumOff val="15000"/>
                </a:schemeClr>
              </a:solidFill>
            </a:endParaRPr>
          </a:p>
          <a:p>
            <a:pPr algn="just" fontAlgn="auto">
              <a:spcAft>
                <a:spcPts val="0"/>
              </a:spcAft>
              <a:defRPr/>
            </a:pPr>
            <a:endParaRPr lang="es-ES" sz="2000" dirty="0">
              <a:solidFill>
                <a:schemeClr val="tx1">
                  <a:lumMod val="85000"/>
                  <a:lumOff val="15000"/>
                </a:schemeClr>
              </a:solidFill>
            </a:endParaRPr>
          </a:p>
          <a:p>
            <a:pPr algn="just" fontAlgn="auto">
              <a:spcAft>
                <a:spcPts val="0"/>
              </a:spcAft>
              <a:defRPr/>
            </a:pPr>
            <a:endParaRPr lang="es-AR" sz="2000" b="1" dirty="0" smtClean="0">
              <a:solidFill>
                <a:schemeClr val="tx1">
                  <a:lumMod val="85000"/>
                  <a:lumOff val="15000"/>
                </a:schemeClr>
              </a:solidFill>
            </a:endParaRPr>
          </a:p>
        </p:txBody>
      </p:sp>
      <p:sp>
        <p:nvSpPr>
          <p:cNvPr id="8" name="2 Subtítulo"/>
          <p:cNvSpPr txBox="1">
            <a:spLocks/>
          </p:cNvSpPr>
          <p:nvPr/>
        </p:nvSpPr>
        <p:spPr>
          <a:xfrm>
            <a:off x="127000" y="917575"/>
            <a:ext cx="8839200" cy="647700"/>
          </a:xfrm>
          <a:prstGeom prst="rect">
            <a:avLst/>
          </a:prstGeom>
        </p:spPr>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endParaRPr lang="es-AR" sz="1600" b="1" dirty="0">
              <a:solidFill>
                <a:schemeClr val="tx1">
                  <a:lumMod val="85000"/>
                  <a:lumOff val="15000"/>
                </a:schemeClr>
              </a:solidFill>
            </a:endParaRPr>
          </a:p>
        </p:txBody>
      </p:sp>
    </p:spTree>
    <p:extLst>
      <p:ext uri="{BB962C8B-B14F-4D97-AF65-F5344CB8AC3E}">
        <p14:creationId xmlns:p14="http://schemas.microsoft.com/office/powerpoint/2010/main" val="4843527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202761" cy="1320800"/>
          </a:xfrm>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9532933A-4873-40E6-AB29-23A3B99A2E56}" type="datetime1">
              <a:rPr lang="en-US" smtClean="0">
                <a:solidFill>
                  <a:schemeClr val="tx2"/>
                </a:solidFill>
              </a:rPr>
              <a:pPr fontAlgn="base">
                <a:spcBef>
                  <a:spcPct val="0"/>
                </a:spcBef>
                <a:spcAft>
                  <a:spcPct val="0"/>
                </a:spcAft>
                <a:defRPr/>
              </a:pPr>
              <a:t>3/29/2020</a:t>
            </a:fld>
            <a:endParaRPr lang="en-US" smtClean="0">
              <a:solidFill>
                <a:schemeClr val="tx2"/>
              </a:solidFill>
            </a:endParaRPr>
          </a:p>
        </p:txBody>
      </p:sp>
      <p:sp>
        <p:nvSpPr>
          <p:cNvPr id="35843" name="3 Marcador de pie de página"/>
          <p:cNvSpPr>
            <a:spLocks noGrp="1"/>
          </p:cNvSpPr>
          <p:nvPr>
            <p:ph type="ftr" sz="quarter" idx="11"/>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40</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1600" dirty="0" smtClean="0"/>
              <a:t>SE </a:t>
            </a:r>
            <a:r>
              <a:rPr lang="es-AR" sz="1600" dirty="0"/>
              <a:t>TIENE EN CUENTA COMO ESTRUCTURA BÁSICA DE ORGANIZACIÓN PÚBLICA, LA QUE ESTABLECE LA LEY Nº 24.156 DE ADMINISTRACIÓN FINANCIERA Y DE LOS SISTEMAS DE CONTROL DEL SECTOR PÚBLICO NACIONAL. </a:t>
            </a:r>
            <a:endParaRPr lang="es-AR" sz="1600" dirty="0" smtClean="0"/>
          </a:p>
          <a:p>
            <a:pPr marL="45720" indent="0" algn="just">
              <a:buNone/>
            </a:pPr>
            <a:endParaRPr lang="es-AR" sz="1600" dirty="0"/>
          </a:p>
          <a:p>
            <a:pPr marL="45720" indent="0" algn="just">
              <a:buNone/>
            </a:pPr>
            <a:r>
              <a:rPr lang="es-AR" sz="1600" dirty="0" smtClean="0"/>
              <a:t>DICHA </a:t>
            </a:r>
            <a:r>
              <a:rPr lang="es-AR" sz="1600" dirty="0"/>
              <a:t>LEY DISPONE SU ALCANCE A TODO EL SECTOR PÚBLICO NACIONAL EL CUAL ESTÁ INTEGRADO POR LA ADMINISTRACIÓN NACIONAL, CONFORMADA A SU VEZ POR LA ADMINISTRACIÓN CENTRAL, LOS ORGANISMOS DESCENTRALIZADOS Y LAS INSTITUCIONES DE SEGURIDAD SOCIAL; LAS EMPRESAS Y SOCIEDADES DEL ESTADO; LOS ENTES INTERESTADUALES; </a:t>
            </a:r>
            <a:r>
              <a:rPr lang="es-AR" sz="1600" u="sng" dirty="0"/>
              <a:t>LAS UNIVERSIDADES NACIONALES</a:t>
            </a:r>
            <a:r>
              <a:rPr lang="es-AR" sz="1600" dirty="0"/>
              <a:t>; LOS FONDOS FIDUCIARIOS; OTROS ENTES QUE SI BIEN PERTENECEN AL SECTOR PÚBLICO NACIONAL NO FINANCIERO NO REVISTEN EL CARÁCTER DE EMPRESA O SOCIEDAD DEL ESTADO Y NO CONSOLIDAN EN EL PRESUPUESTO DE LA ADMINISTRACIÓN NACIONAL; Y POR EL SECTOR PÚBLICO NACIONAL FINANCIERO, INTEGRADO POR EL SISTEMA BANCARIO OFICIAL, EMPRESAS PÚBLICAS FINANCIERAS Y OTRAS INSTITUCIONES PÚBLICAS FINANCIERAS.</a:t>
            </a:r>
          </a:p>
        </p:txBody>
      </p:sp>
      <p:sp>
        <p:nvSpPr>
          <p:cNvPr id="8" name="7 Rectángulo"/>
          <p:cNvSpPr/>
          <p:nvPr/>
        </p:nvSpPr>
        <p:spPr>
          <a:xfrm>
            <a:off x="3333657" y="1844824"/>
            <a:ext cx="2238113"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cobertura</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150288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201319" cy="1066048"/>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41</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ES" sz="2800" dirty="0" smtClean="0"/>
              <a:t>LAS </a:t>
            </a:r>
            <a:r>
              <a:rPr lang="es-ES" sz="2800" dirty="0"/>
              <a:t>CLASIFICACIONES DEBEN FACILITAR SU ACOPLAMIENTO MODULAR, REQUISITO QUE PERMITE ESTABLECER UN GRADO DE INTERDEPENDENCIA ENTRE LOS </a:t>
            </a:r>
            <a:r>
              <a:rPr lang="es-ES" sz="2800" dirty="0" smtClean="0"/>
              <a:t>SISTEMAS DE LA ADMINISTRACIÓN FINANCIERA Y LAS ADMINISTRACIONES PROVINCIALES Y MUNICIPALES</a:t>
            </a:r>
            <a:r>
              <a:rPr lang="es-ES" sz="1800" dirty="0" smtClean="0"/>
              <a:t>.</a:t>
            </a:r>
            <a:endParaRPr lang="es-AR" sz="1800" dirty="0"/>
          </a:p>
        </p:txBody>
      </p:sp>
      <p:sp>
        <p:nvSpPr>
          <p:cNvPr id="8" name="7 Rectángulo"/>
          <p:cNvSpPr/>
          <p:nvPr/>
        </p:nvSpPr>
        <p:spPr>
          <a:xfrm>
            <a:off x="1094528" y="1844824"/>
            <a:ext cx="6716390"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Interrelación con otros sistemas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5834881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sz="2800" dirty="0"/>
              <a:t> </a:t>
            </a:r>
            <a:r>
              <a:rPr lang="es-AR" sz="3000" dirty="0"/>
              <a:t>EL PRESUPUESTO POR PROGRAMAS </a:t>
            </a:r>
          </a:p>
        </p:txBody>
      </p:sp>
      <p:sp>
        <p:nvSpPr>
          <p:cNvPr id="33796"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412809AD-EC82-4D08-B589-643138128267}" type="slidenum">
              <a:rPr lang="en-US" smtClean="0">
                <a:solidFill>
                  <a:schemeClr val="tx2"/>
                </a:solidFill>
              </a:rPr>
              <a:pPr fontAlgn="base">
                <a:spcBef>
                  <a:spcPct val="0"/>
                </a:spcBef>
                <a:spcAft>
                  <a:spcPct val="0"/>
                </a:spcAft>
                <a:defRPr/>
              </a:pPr>
              <a:t>42</a:t>
            </a:fld>
            <a:endParaRPr lang="en-US">
              <a:solidFill>
                <a:schemeClr val="tx2"/>
              </a:solidFill>
            </a:endParaRPr>
          </a:p>
        </p:txBody>
      </p:sp>
      <p:graphicFrame>
        <p:nvGraphicFramePr>
          <p:cNvPr id="9" name="8 Diagrama"/>
          <p:cNvGraphicFramePr/>
          <p:nvPr>
            <p:extLst/>
          </p:nvPr>
        </p:nvGraphicFramePr>
        <p:xfrm>
          <a:off x="1187624" y="1700808"/>
          <a:ext cx="6912768" cy="1080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CuadroTexto"/>
          <p:cNvSpPr txBox="1">
            <a:spLocks noChangeArrowheads="1"/>
          </p:cNvSpPr>
          <p:nvPr/>
        </p:nvSpPr>
        <p:spPr bwMode="auto">
          <a:xfrm>
            <a:off x="142875" y="2636912"/>
            <a:ext cx="882173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just" eaLnBrk="1" hangingPunct="1"/>
            <a:r>
              <a:rPr lang="es-AR" sz="2000" b="1" dirty="0">
                <a:solidFill>
                  <a:schemeClr val="tx2">
                    <a:lumMod val="75000"/>
                  </a:schemeClr>
                </a:solidFill>
                <a:latin typeface="+mn-lt"/>
                <a:ea typeface="Verdana" pitchFamily="34" charset="0"/>
                <a:cs typeface="Verdana" pitchFamily="34" charset="0"/>
              </a:rPr>
              <a:t>“ES UN SISTEMA EN EL CUAL SE PRESTA PARTICULAR ATENCIÓN A LAS COSAS QUE UN GOBIERNO REALIZA MÁS QUE A LAS QUE ADQUIERE. LAS COSAS QUE EL GOBIERNO ADQUIERE SON LAS QUE UTILIZA PARA DAR CUMPLIMIENTO A LAS FUNCIONES QUE REALIZA EN BENEFICIO DE LA COLECTIVIDAD”</a:t>
            </a:r>
          </a:p>
          <a:p>
            <a:pPr algn="just" eaLnBrk="1" hangingPunct="1"/>
            <a:endParaRPr lang="es-AR" sz="2000" b="1" dirty="0">
              <a:solidFill>
                <a:schemeClr val="tx2">
                  <a:lumMod val="75000"/>
                </a:schemeClr>
              </a:solidFill>
              <a:latin typeface="+mn-lt"/>
              <a:ea typeface="Verdana" pitchFamily="34" charset="0"/>
              <a:cs typeface="Verdana" pitchFamily="34" charset="0"/>
            </a:endParaRPr>
          </a:p>
          <a:p>
            <a:pPr algn="just" eaLnBrk="1" hangingPunct="1"/>
            <a:r>
              <a:rPr lang="es-AR" sz="2000" b="1" dirty="0">
                <a:solidFill>
                  <a:schemeClr val="tx2">
                    <a:lumMod val="75000"/>
                  </a:schemeClr>
                </a:solidFill>
                <a:latin typeface="+mn-lt"/>
                <a:ea typeface="Verdana" pitchFamily="34" charset="0"/>
                <a:cs typeface="Verdana" pitchFamily="34" charset="0"/>
              </a:rPr>
              <a:t>ES UNA PRESENTACIÓN SISTEMÁTICA DE LAS ACTIVIDADES QUE REALIZAN LOS ORGANISMOS DEL </a:t>
            </a:r>
            <a:r>
              <a:rPr lang="es-AR" sz="2000" b="1" dirty="0" smtClean="0">
                <a:solidFill>
                  <a:schemeClr val="tx2">
                    <a:lumMod val="75000"/>
                  </a:schemeClr>
                </a:solidFill>
                <a:latin typeface="+mn-lt"/>
                <a:ea typeface="Verdana" pitchFamily="34" charset="0"/>
                <a:cs typeface="Verdana" pitchFamily="34" charset="0"/>
              </a:rPr>
              <a:t>GOBIERNO. EL </a:t>
            </a:r>
            <a:r>
              <a:rPr lang="es-AR" sz="2000" b="1" dirty="0">
                <a:solidFill>
                  <a:schemeClr val="tx2">
                    <a:lumMod val="75000"/>
                  </a:schemeClr>
                </a:solidFill>
                <a:latin typeface="+mn-lt"/>
                <a:ea typeface="Verdana" pitchFamily="34" charset="0"/>
                <a:cs typeface="Verdana" pitchFamily="34" charset="0"/>
              </a:rPr>
              <a:t>PRESUPUESTO POR PROGRAMAS PERMITE CONOCER QUÉ ACTIVIDADES SE PRETENDEN REALIZAR, EN QUÉ MAGNITUD, A QUÉ COSTO, Y CUÁL ES EL ORGANISMO QUE SE DEDICA A SU EJECUCIÓN</a:t>
            </a:r>
            <a:endParaRPr lang="es-ES" sz="2000" b="1" dirty="0">
              <a:solidFill>
                <a:schemeClr val="tx2">
                  <a:lumMod val="75000"/>
                </a:schemeClr>
              </a:solidFill>
              <a:latin typeface="+mn-lt"/>
              <a:ea typeface="Verdana" pitchFamily="34" charset="0"/>
              <a:cs typeface="Verdana" pitchFamily="34" charset="0"/>
            </a:endParaRPr>
          </a:p>
        </p:txBody>
      </p:sp>
      <p:sp>
        <p:nvSpPr>
          <p:cNvPr id="10" name="9 Rectángulo"/>
          <p:cNvSpPr/>
          <p:nvPr/>
        </p:nvSpPr>
        <p:spPr>
          <a:xfrm>
            <a:off x="2923921" y="1167978"/>
            <a:ext cx="3440173" cy="923330"/>
          </a:xfrm>
          <a:prstGeom prst="rect">
            <a:avLst/>
          </a:prstGeom>
          <a:noFill/>
        </p:spPr>
        <p:txBody>
          <a:bodyPr wrap="none" lIns="91440" tIns="45720" rIns="91440" bIns="45720">
            <a:spAutoFit/>
          </a:bodyPr>
          <a:lstStyle/>
          <a:p>
            <a:pPr algn="ctr"/>
            <a:r>
              <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CONCEPTO</a:t>
            </a:r>
          </a:p>
        </p:txBody>
      </p:sp>
    </p:spTree>
    <p:extLst>
      <p:ext uri="{BB962C8B-B14F-4D97-AF65-F5344CB8AC3E}">
        <p14:creationId xmlns:p14="http://schemas.microsoft.com/office/powerpoint/2010/main" val="4749462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250825" y="260350"/>
            <a:ext cx="856932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spcBef>
                <a:spcPct val="50000"/>
              </a:spcBef>
            </a:pPr>
            <a:r>
              <a:rPr lang="es-VE" sz="2800" b="1" dirty="0">
                <a:latin typeface="Franklin Gothic Book" pitchFamily="34" charset="0"/>
              </a:rPr>
              <a:t>PRESUPUESTO POR PROGRAMAS VS.</a:t>
            </a:r>
          </a:p>
          <a:p>
            <a:pPr algn="ctr" eaLnBrk="1" hangingPunct="1">
              <a:spcBef>
                <a:spcPct val="50000"/>
              </a:spcBef>
            </a:pPr>
            <a:r>
              <a:rPr lang="es-VE" sz="2800" b="1" dirty="0">
                <a:latin typeface="Franklin Gothic Book" pitchFamily="34" charset="0"/>
              </a:rPr>
              <a:t> EL PRESUPUESTO TRADICIONAL</a:t>
            </a:r>
          </a:p>
        </p:txBody>
      </p:sp>
      <p:sp>
        <p:nvSpPr>
          <p:cNvPr id="83971" name="Text Box 3"/>
          <p:cNvSpPr txBox="1">
            <a:spLocks noChangeArrowheads="1"/>
          </p:cNvSpPr>
          <p:nvPr/>
        </p:nvSpPr>
        <p:spPr bwMode="auto">
          <a:xfrm>
            <a:off x="323850" y="1698005"/>
            <a:ext cx="2735263"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defRPr/>
            </a:pPr>
            <a:r>
              <a:rPr lang="es-ES" sz="1600" dirty="0">
                <a:latin typeface="+mj-lt"/>
              </a:rPr>
              <a:t>ELEMENTO DE</a:t>
            </a:r>
          </a:p>
          <a:p>
            <a:pPr>
              <a:defRPr/>
            </a:pPr>
            <a:r>
              <a:rPr lang="es-ES" sz="1600" dirty="0">
                <a:latin typeface="+mj-lt"/>
              </a:rPr>
              <a:t>COMPARACIÓN</a:t>
            </a:r>
          </a:p>
        </p:txBody>
      </p:sp>
      <p:sp>
        <p:nvSpPr>
          <p:cNvPr id="83972" name="Text Box 4"/>
          <p:cNvSpPr txBox="1">
            <a:spLocks noChangeArrowheads="1"/>
          </p:cNvSpPr>
          <p:nvPr/>
        </p:nvSpPr>
        <p:spPr bwMode="auto">
          <a:xfrm>
            <a:off x="3203575" y="1698005"/>
            <a:ext cx="2808288"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defRPr/>
            </a:pPr>
            <a:r>
              <a:rPr lang="es-ES" sz="1600" dirty="0">
                <a:latin typeface="+mj-lt"/>
              </a:rPr>
              <a:t>PRESUPUESTO </a:t>
            </a:r>
          </a:p>
          <a:p>
            <a:pPr>
              <a:defRPr/>
            </a:pPr>
            <a:r>
              <a:rPr lang="es-ES" sz="1600" dirty="0">
                <a:latin typeface="+mj-lt"/>
              </a:rPr>
              <a:t>TRADICIONAL</a:t>
            </a:r>
          </a:p>
        </p:txBody>
      </p:sp>
      <p:sp>
        <p:nvSpPr>
          <p:cNvPr id="83973" name="Text Box 5"/>
          <p:cNvSpPr txBox="1">
            <a:spLocks noChangeArrowheads="1"/>
          </p:cNvSpPr>
          <p:nvPr/>
        </p:nvSpPr>
        <p:spPr bwMode="auto">
          <a:xfrm>
            <a:off x="6083300" y="1694830"/>
            <a:ext cx="2808288"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defRPr/>
            </a:pPr>
            <a:r>
              <a:rPr lang="es-ES" sz="1600" dirty="0">
                <a:latin typeface="+mj-lt"/>
              </a:rPr>
              <a:t>PRESUPUESTO POR PROGRAMAS</a:t>
            </a:r>
          </a:p>
        </p:txBody>
      </p:sp>
      <p:sp>
        <p:nvSpPr>
          <p:cNvPr id="83974" name="Text Box 6"/>
          <p:cNvSpPr txBox="1">
            <a:spLocks noChangeArrowheads="1"/>
          </p:cNvSpPr>
          <p:nvPr/>
        </p:nvSpPr>
        <p:spPr bwMode="auto">
          <a:xfrm>
            <a:off x="3219450" y="2377951"/>
            <a:ext cx="2792413" cy="830997"/>
          </a:xfrm>
          <a:prstGeom prst="rect">
            <a:avLst/>
          </a:prstGeom>
          <a:noFill/>
          <a:ln w="9525">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ASIGNA RECURSOS A</a:t>
            </a:r>
          </a:p>
          <a:p>
            <a:pPr algn="ctr" eaLnBrk="1" hangingPunct="1"/>
            <a:r>
              <a:rPr lang="es-ES" sz="1600" dirty="0"/>
              <a:t>ORGANISMOS SEGÚN OBJETO DEL GASTO.</a:t>
            </a:r>
          </a:p>
        </p:txBody>
      </p:sp>
      <p:sp>
        <p:nvSpPr>
          <p:cNvPr id="83975" name="Text Box 7"/>
          <p:cNvSpPr txBox="1">
            <a:spLocks noChangeArrowheads="1"/>
          </p:cNvSpPr>
          <p:nvPr/>
        </p:nvSpPr>
        <p:spPr bwMode="auto">
          <a:xfrm>
            <a:off x="323850" y="2381979"/>
            <a:ext cx="2792413" cy="830997"/>
          </a:xfrm>
          <a:prstGeom prst="rect">
            <a:avLst/>
          </a:prstGeom>
          <a:solidFill>
            <a:schemeClr val="accent2">
              <a:lumMod val="75000"/>
            </a:schemeClr>
          </a:solidFill>
          <a:ln w="9525">
            <a:solidFill>
              <a:schemeClr val="accent5">
                <a:lumMod val="50000"/>
              </a:schemeClr>
            </a:solidFill>
            <a:miter lim="800000"/>
            <a:headEnd/>
            <a:tailEnd/>
          </a:ln>
        </p:spPr>
        <p:txBody>
          <a:bodyPr anchor="ct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solidFill>
                  <a:schemeClr val="bg1"/>
                </a:solidFill>
              </a:rPr>
              <a:t>POR LAS </a:t>
            </a:r>
          </a:p>
          <a:p>
            <a:pPr algn="ctr" eaLnBrk="1" hangingPunct="1"/>
            <a:r>
              <a:rPr lang="es-ES" sz="1600" dirty="0">
                <a:solidFill>
                  <a:schemeClr val="bg1"/>
                </a:solidFill>
              </a:rPr>
              <a:t>UNIDADES DE </a:t>
            </a:r>
          </a:p>
          <a:p>
            <a:pPr algn="ctr" eaLnBrk="1" hangingPunct="1"/>
            <a:r>
              <a:rPr lang="es-ES" sz="1600" dirty="0">
                <a:solidFill>
                  <a:schemeClr val="bg1"/>
                </a:solidFill>
              </a:rPr>
              <a:t>ASIGNACION</a:t>
            </a:r>
            <a:endParaRPr lang="es-ES" sz="1500" b="1" dirty="0">
              <a:solidFill>
                <a:srgbClr val="008000"/>
              </a:solidFill>
            </a:endParaRPr>
          </a:p>
        </p:txBody>
      </p:sp>
      <p:sp>
        <p:nvSpPr>
          <p:cNvPr id="83976" name="Text Box 8"/>
          <p:cNvSpPr txBox="1">
            <a:spLocks noChangeArrowheads="1"/>
          </p:cNvSpPr>
          <p:nvPr/>
        </p:nvSpPr>
        <p:spPr bwMode="auto">
          <a:xfrm>
            <a:off x="6099175" y="2377951"/>
            <a:ext cx="2792413" cy="835025"/>
          </a:xfrm>
          <a:prstGeom prst="rect">
            <a:avLst/>
          </a:prstGeom>
          <a:noFill/>
          <a:ln w="9525" algn="ctr">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ASIGNA LOS RECURSOS A LOS PROGRAMAS Y DE ACUERDO A LAS METAS.</a:t>
            </a:r>
          </a:p>
        </p:txBody>
      </p:sp>
      <p:sp>
        <p:nvSpPr>
          <p:cNvPr id="83977" name="Text Box 9"/>
          <p:cNvSpPr txBox="1">
            <a:spLocks noChangeArrowheads="1"/>
          </p:cNvSpPr>
          <p:nvPr/>
        </p:nvSpPr>
        <p:spPr bwMode="auto">
          <a:xfrm>
            <a:off x="3219450" y="3248164"/>
            <a:ext cx="2792413" cy="1323439"/>
          </a:xfrm>
          <a:prstGeom prst="rect">
            <a:avLst/>
          </a:prstGeom>
          <a:noFill/>
          <a:ln w="9525">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ÉNFASIS EN EL CONTROL FINANCIERO Y LEGAL  CHEQUE ENTRE LA CANTIDAD SOLICITADA Y EL SALDO DE LA PARTIDA RESPECTIVA).</a:t>
            </a:r>
          </a:p>
        </p:txBody>
      </p:sp>
      <p:sp>
        <p:nvSpPr>
          <p:cNvPr id="83978" name="Text Box 10"/>
          <p:cNvSpPr txBox="1">
            <a:spLocks noChangeArrowheads="1"/>
          </p:cNvSpPr>
          <p:nvPr/>
        </p:nvSpPr>
        <p:spPr bwMode="auto">
          <a:xfrm>
            <a:off x="323528" y="3254514"/>
            <a:ext cx="2792413" cy="1323439"/>
          </a:xfrm>
          <a:prstGeom prst="rect">
            <a:avLst/>
          </a:prstGeom>
          <a:solidFill>
            <a:schemeClr val="accent2">
              <a:lumMod val="75000"/>
            </a:schemeClr>
          </a:solidFill>
          <a:ln w="9525">
            <a:solidFill>
              <a:schemeClr val="accent5">
                <a:lumMod val="50000"/>
              </a:schemeClr>
            </a:solidFill>
            <a:miter lim="800000"/>
            <a:headEnd/>
            <a:tailEnd/>
          </a:ln>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endParaRPr lang="es-ES" sz="1600" dirty="0">
              <a:solidFill>
                <a:schemeClr val="bg1"/>
              </a:solidFill>
            </a:endParaRPr>
          </a:p>
          <a:p>
            <a:pPr algn="ctr" eaLnBrk="1" hangingPunct="1"/>
            <a:endParaRPr lang="es-ES" sz="1600" dirty="0">
              <a:solidFill>
                <a:schemeClr val="bg1"/>
              </a:solidFill>
            </a:endParaRPr>
          </a:p>
          <a:p>
            <a:pPr algn="ctr" eaLnBrk="1" hangingPunct="1"/>
            <a:r>
              <a:rPr lang="es-ES" sz="1600" dirty="0">
                <a:solidFill>
                  <a:schemeClr val="bg1"/>
                </a:solidFill>
              </a:rPr>
              <a:t>POR LA</a:t>
            </a:r>
          </a:p>
          <a:p>
            <a:pPr algn="ctr" eaLnBrk="1" hangingPunct="1"/>
            <a:r>
              <a:rPr lang="es-ES" sz="1600" dirty="0">
                <a:solidFill>
                  <a:schemeClr val="bg1"/>
                </a:solidFill>
              </a:rPr>
              <a:t> FORMA CONTROL</a:t>
            </a:r>
            <a:endParaRPr lang="es-VE" sz="1600" dirty="0">
              <a:solidFill>
                <a:srgbClr val="FFCC00"/>
              </a:solidFill>
            </a:endParaRPr>
          </a:p>
          <a:p>
            <a:pPr algn="just" eaLnBrk="1" hangingPunct="1"/>
            <a:endParaRPr lang="es-ES" sz="1600" dirty="0">
              <a:solidFill>
                <a:srgbClr val="FFCC00"/>
              </a:solidFill>
            </a:endParaRPr>
          </a:p>
        </p:txBody>
      </p:sp>
      <p:sp>
        <p:nvSpPr>
          <p:cNvPr id="83979" name="Text Box 11"/>
          <p:cNvSpPr txBox="1">
            <a:spLocks noChangeArrowheads="1"/>
          </p:cNvSpPr>
          <p:nvPr/>
        </p:nvSpPr>
        <p:spPr bwMode="auto">
          <a:xfrm>
            <a:off x="6099175" y="3257689"/>
            <a:ext cx="2792413" cy="1323439"/>
          </a:xfrm>
          <a:prstGeom prst="rect">
            <a:avLst/>
          </a:prstGeom>
          <a:noFill/>
          <a:ln w="9525" algn="ctr">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ÉNFASIS ADEMÁS EN EL RESULTADO DE LA EJECUCIÓN DE LOS PROGRAMAS, ES DECIR, EN LAS REALIZACIONES FÍSICAS.</a:t>
            </a:r>
          </a:p>
        </p:txBody>
      </p:sp>
      <p:sp>
        <p:nvSpPr>
          <p:cNvPr id="83980" name="Text Box 12"/>
          <p:cNvSpPr txBox="1">
            <a:spLocks noChangeArrowheads="1"/>
          </p:cNvSpPr>
          <p:nvPr/>
        </p:nvSpPr>
        <p:spPr bwMode="auto">
          <a:xfrm>
            <a:off x="3219450" y="4614227"/>
            <a:ext cx="2792413" cy="830997"/>
          </a:xfrm>
          <a:prstGeom prst="rect">
            <a:avLst/>
          </a:prstGeom>
          <a:noFill/>
          <a:ln w="9525" algn="ctr">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ESTABLECE SÓLO RESPONSABILIDAD LEGAL Y FINANCIERA.</a:t>
            </a:r>
          </a:p>
        </p:txBody>
      </p:sp>
      <p:sp>
        <p:nvSpPr>
          <p:cNvPr id="83981" name="Text Box 13"/>
          <p:cNvSpPr txBox="1">
            <a:spLocks noChangeArrowheads="1"/>
          </p:cNvSpPr>
          <p:nvPr/>
        </p:nvSpPr>
        <p:spPr bwMode="auto">
          <a:xfrm>
            <a:off x="323850" y="4614227"/>
            <a:ext cx="2792413" cy="830997"/>
          </a:xfrm>
          <a:prstGeom prst="rect">
            <a:avLst/>
          </a:prstGeom>
          <a:solidFill>
            <a:schemeClr val="accent2">
              <a:lumMod val="75000"/>
            </a:schemeClr>
          </a:solidFill>
          <a:ln w="9525" algn="ctr">
            <a:solidFill>
              <a:schemeClr val="accent5">
                <a:lumMod val="50000"/>
              </a:schemeClr>
            </a:solidFill>
            <a:miter lim="800000"/>
            <a:headEnd/>
            <a:tailEnd/>
          </a:ln>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solidFill>
                  <a:schemeClr val="bg1"/>
                </a:solidFill>
              </a:rPr>
              <a:t>POR LA POSIBILIDAD DE ESTABLECER LA RESPONSABILIDAD</a:t>
            </a:r>
          </a:p>
        </p:txBody>
      </p:sp>
      <p:sp>
        <p:nvSpPr>
          <p:cNvPr id="83982" name="Text Box 14"/>
          <p:cNvSpPr txBox="1">
            <a:spLocks noChangeArrowheads="1"/>
          </p:cNvSpPr>
          <p:nvPr/>
        </p:nvSpPr>
        <p:spPr bwMode="auto">
          <a:xfrm>
            <a:off x="6099175" y="4614227"/>
            <a:ext cx="2792413" cy="830997"/>
          </a:xfrm>
          <a:prstGeom prst="rect">
            <a:avLst/>
          </a:prstGeom>
          <a:noFill/>
          <a:ln w="9525" algn="ctr">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ESTABLECE ADEMÁS, LA RESPONSABILIDAD POR LA EJECUCIÓN DE LAS METAS.</a:t>
            </a:r>
          </a:p>
        </p:txBody>
      </p:sp>
      <p:sp>
        <p:nvSpPr>
          <p:cNvPr id="83983" name="Text Box 15"/>
          <p:cNvSpPr txBox="1">
            <a:spLocks noChangeArrowheads="1"/>
          </p:cNvSpPr>
          <p:nvPr/>
        </p:nvSpPr>
        <p:spPr bwMode="auto">
          <a:xfrm>
            <a:off x="3219450" y="5503863"/>
            <a:ext cx="2792413" cy="830997"/>
          </a:xfrm>
          <a:prstGeom prst="rect">
            <a:avLst/>
          </a:prstGeom>
          <a:noFill/>
          <a:ln w="9525">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NO PERMITE IDENTIFICAR DUPLICIDAD.</a:t>
            </a:r>
          </a:p>
          <a:p>
            <a:pPr algn="just" eaLnBrk="1" hangingPunct="1"/>
            <a:endParaRPr lang="es-ES" sz="1600" dirty="0"/>
          </a:p>
        </p:txBody>
      </p:sp>
      <p:sp>
        <p:nvSpPr>
          <p:cNvPr id="83984" name="Text Box 16"/>
          <p:cNvSpPr txBox="1">
            <a:spLocks noChangeArrowheads="1"/>
          </p:cNvSpPr>
          <p:nvPr/>
        </p:nvSpPr>
        <p:spPr bwMode="auto">
          <a:xfrm>
            <a:off x="323850" y="5503863"/>
            <a:ext cx="2792413" cy="830997"/>
          </a:xfrm>
          <a:prstGeom prst="rect">
            <a:avLst/>
          </a:prstGeom>
          <a:solidFill>
            <a:schemeClr val="accent2">
              <a:lumMod val="75000"/>
            </a:schemeClr>
          </a:solidFill>
          <a:ln w="9525">
            <a:solidFill>
              <a:schemeClr val="accent5">
                <a:lumMod val="50000"/>
              </a:schemeClr>
            </a:solidFill>
            <a:miter lim="800000"/>
            <a:headEnd/>
            <a:tailEnd/>
          </a:ln>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solidFill>
                  <a:schemeClr val="bg1"/>
                </a:solidFill>
              </a:rPr>
              <a:t>POR LA POSIBILIDAD DE DETECTAR LA DUPLICACIÓN DE LABORES</a:t>
            </a:r>
          </a:p>
        </p:txBody>
      </p:sp>
      <p:sp>
        <p:nvSpPr>
          <p:cNvPr id="83985" name="Text Box 17"/>
          <p:cNvSpPr txBox="1">
            <a:spLocks noChangeArrowheads="1"/>
          </p:cNvSpPr>
          <p:nvPr/>
        </p:nvSpPr>
        <p:spPr bwMode="auto">
          <a:xfrm>
            <a:off x="6099175" y="5525294"/>
            <a:ext cx="2792413" cy="830997"/>
          </a:xfrm>
          <a:prstGeom prst="rect">
            <a:avLst/>
          </a:prstGeom>
          <a:noFill/>
          <a:ln w="9525" algn="ctr">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r>
              <a:rPr lang="es-ES" sz="1600" dirty="0"/>
              <a:t>IDENTIFICA CASI DE INMEDIATO LAS DUPLICACIONES</a:t>
            </a:r>
            <a:endParaRPr lang="es-ES" sz="1600" dirty="0">
              <a:solidFill>
                <a:schemeClr val="bg1"/>
              </a:solidFill>
            </a:endParaRPr>
          </a:p>
        </p:txBody>
      </p:sp>
      <p:sp>
        <p:nvSpPr>
          <p:cNvPr id="18" name="2 Marcador de fecha"/>
          <p:cNvSpPr>
            <a:spLocks noGrp="1"/>
          </p:cNvSpPr>
          <p:nvPr>
            <p:ph type="dt" sz="half" idx="10"/>
          </p:nvPr>
        </p:nvSpPr>
        <p:spPr bwMode="auto">
          <a:noFill/>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a:solidFill>
                <a:schemeClr val="tx2"/>
              </a:solidFill>
            </a:endParaRPr>
          </a:p>
        </p:txBody>
      </p:sp>
      <p:sp>
        <p:nvSpPr>
          <p:cNvPr id="20"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1B2CBEC1-E4D0-4491-BCD7-86D8D6F49554}" type="slidenum">
              <a:rPr lang="en-US" smtClean="0">
                <a:solidFill>
                  <a:schemeClr val="tx2"/>
                </a:solidFill>
              </a:rPr>
              <a:pPr fontAlgn="base">
                <a:spcBef>
                  <a:spcPct val="0"/>
                </a:spcBef>
                <a:spcAft>
                  <a:spcPct val="0"/>
                </a:spcAft>
                <a:defRPr/>
              </a:pPr>
              <a:t>43</a:t>
            </a:fld>
            <a:endParaRPr lang="en-US">
              <a:solidFill>
                <a:schemeClr val="tx2"/>
              </a:solidFill>
            </a:endParaRPr>
          </a:p>
        </p:txBody>
      </p:sp>
      <p:sp>
        <p:nvSpPr>
          <p:cNvPr id="21" name="Text Box 3"/>
          <p:cNvSpPr txBox="1">
            <a:spLocks noChangeArrowheads="1"/>
          </p:cNvSpPr>
          <p:nvPr/>
        </p:nvSpPr>
        <p:spPr bwMode="auto">
          <a:xfrm>
            <a:off x="395287" y="1727929"/>
            <a:ext cx="2735263"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lgn="ctr">
              <a:defRPr/>
            </a:pPr>
            <a:r>
              <a:rPr lang="es-ES" sz="1600" dirty="0">
                <a:solidFill>
                  <a:schemeClr val="bg1"/>
                </a:solidFill>
                <a:latin typeface="+mj-lt"/>
              </a:rPr>
              <a:t>ELEMENTO DE</a:t>
            </a:r>
          </a:p>
          <a:p>
            <a:pPr algn="ctr">
              <a:defRPr/>
            </a:pPr>
            <a:r>
              <a:rPr lang="es-ES" sz="1600" dirty="0">
                <a:solidFill>
                  <a:schemeClr val="bg1"/>
                </a:solidFill>
                <a:latin typeface="+mj-lt"/>
              </a:rPr>
              <a:t>COMPARACIÓN</a:t>
            </a:r>
          </a:p>
        </p:txBody>
      </p:sp>
      <p:sp>
        <p:nvSpPr>
          <p:cNvPr id="22" name="Text Box 4"/>
          <p:cNvSpPr txBox="1">
            <a:spLocks noChangeArrowheads="1"/>
          </p:cNvSpPr>
          <p:nvPr/>
        </p:nvSpPr>
        <p:spPr bwMode="auto">
          <a:xfrm>
            <a:off x="3275012" y="1727929"/>
            <a:ext cx="2808288"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lgn="ctr">
              <a:defRPr/>
            </a:pPr>
            <a:r>
              <a:rPr lang="es-ES" sz="1600" dirty="0">
                <a:solidFill>
                  <a:schemeClr val="bg1"/>
                </a:solidFill>
                <a:latin typeface="+mj-lt"/>
              </a:rPr>
              <a:t>PRESUPUESTO </a:t>
            </a:r>
          </a:p>
          <a:p>
            <a:pPr algn="ctr">
              <a:defRPr/>
            </a:pPr>
            <a:r>
              <a:rPr lang="es-ES" sz="1600" dirty="0">
                <a:solidFill>
                  <a:schemeClr val="bg1"/>
                </a:solidFill>
                <a:latin typeface="+mj-lt"/>
              </a:rPr>
              <a:t>TRADICIONAL</a:t>
            </a:r>
          </a:p>
        </p:txBody>
      </p:sp>
      <p:sp>
        <p:nvSpPr>
          <p:cNvPr id="23" name="Text Box 5"/>
          <p:cNvSpPr txBox="1">
            <a:spLocks noChangeArrowheads="1"/>
          </p:cNvSpPr>
          <p:nvPr/>
        </p:nvSpPr>
        <p:spPr bwMode="auto">
          <a:xfrm>
            <a:off x="6154737" y="1724754"/>
            <a:ext cx="2808288" cy="584775"/>
          </a:xfrm>
          <a:prstGeom prst="rect">
            <a:avLst/>
          </a:prstGeom>
          <a:solidFill>
            <a:schemeClr val="accent5">
              <a:lumMod val="75000"/>
            </a:schemeClr>
          </a:solidFill>
          <a:ln w="9525" algn="ctr">
            <a:solidFill>
              <a:schemeClr val="accent5">
                <a:lumMod val="50000"/>
              </a:schemeClr>
            </a:solidFill>
            <a:miter lim="800000"/>
            <a:headEnd/>
            <a:tailEnd/>
          </a:ln>
          <a:effectLst/>
          <a:extLst/>
        </p:spPr>
        <p:txBody>
          <a:bodyPr>
            <a:spAutoFit/>
          </a:bodyPr>
          <a:lstStyle/>
          <a:p>
            <a:pPr algn="ctr">
              <a:defRPr/>
            </a:pPr>
            <a:r>
              <a:rPr lang="es-ES" sz="1600" dirty="0">
                <a:solidFill>
                  <a:schemeClr val="bg1"/>
                </a:solidFill>
                <a:latin typeface="+mj-lt"/>
              </a:rPr>
              <a:t>PRESUPUESTO POR PROGRAMAS</a:t>
            </a:r>
          </a:p>
        </p:txBody>
      </p:sp>
    </p:spTree>
    <p:extLst>
      <p:ext uri="{BB962C8B-B14F-4D97-AF65-F5344CB8AC3E}">
        <p14:creationId xmlns:p14="http://schemas.microsoft.com/office/powerpoint/2010/main" val="4065624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checkerboard(across)">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3971"/>
                                        </p:tgtEl>
                                        <p:attrNameLst>
                                          <p:attrName>style.visibility</p:attrName>
                                        </p:attrNameLst>
                                      </p:cBhvr>
                                      <p:to>
                                        <p:strVal val="visible"/>
                                      </p:to>
                                    </p:set>
                                    <p:animEffect transition="in" filter="checkerboard(across)">
                                      <p:cBhvr>
                                        <p:cTn id="12" dur="500"/>
                                        <p:tgtEl>
                                          <p:spTgt spid="83971"/>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83972"/>
                                        </p:tgtEl>
                                        <p:attrNameLst>
                                          <p:attrName>style.visibility</p:attrName>
                                        </p:attrNameLst>
                                      </p:cBhvr>
                                      <p:to>
                                        <p:strVal val="visible"/>
                                      </p:to>
                                    </p:set>
                                    <p:animEffect transition="in" filter="checkerboard(across)">
                                      <p:cBhvr>
                                        <p:cTn id="15" dur="500"/>
                                        <p:tgtEl>
                                          <p:spTgt spid="83972"/>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83973"/>
                                        </p:tgtEl>
                                        <p:attrNameLst>
                                          <p:attrName>style.visibility</p:attrName>
                                        </p:attrNameLst>
                                      </p:cBhvr>
                                      <p:to>
                                        <p:strVal val="visible"/>
                                      </p:to>
                                    </p:set>
                                    <p:animEffect transition="in" filter="checkerboard(across)">
                                      <p:cBhvr>
                                        <p:cTn id="18" dur="500"/>
                                        <p:tgtEl>
                                          <p:spTgt spid="8397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83975">
                                            <p:bg/>
                                          </p:spTgt>
                                        </p:tgtEl>
                                        <p:attrNameLst>
                                          <p:attrName>style.visibility</p:attrName>
                                        </p:attrNameLst>
                                      </p:cBhvr>
                                      <p:to>
                                        <p:strVal val="visible"/>
                                      </p:to>
                                    </p:set>
                                    <p:anim calcmode="lin" valueType="num">
                                      <p:cBhvr>
                                        <p:cTn id="23" dur="250" decel="50000" fill="hold">
                                          <p:stCondLst>
                                            <p:cond delay="0"/>
                                          </p:stCondLst>
                                        </p:cTn>
                                        <p:tgtEl>
                                          <p:spTgt spid="83975">
                                            <p:bg/>
                                          </p:spTgt>
                                        </p:tgtEl>
                                        <p:attrNameLst>
                                          <p:attrName>style.rotation</p:attrName>
                                        </p:attrNameLst>
                                      </p:cBhvr>
                                      <p:tavLst>
                                        <p:tav tm="0">
                                          <p:val>
                                            <p:fltVal val="-90"/>
                                          </p:val>
                                        </p:tav>
                                        <p:tav tm="100000">
                                          <p:val>
                                            <p:fltVal val="0"/>
                                          </p:val>
                                        </p:tav>
                                      </p:tavLst>
                                    </p:anim>
                                    <p:anim calcmode="lin" valueType="num">
                                      <p:cBhvr>
                                        <p:cTn id="24" dur="250" decel="50000" fill="hold">
                                          <p:stCondLst>
                                            <p:cond delay="0"/>
                                          </p:stCondLst>
                                        </p:cTn>
                                        <p:tgtEl>
                                          <p:spTgt spid="83975">
                                            <p:bg/>
                                          </p:spTgt>
                                        </p:tgtEl>
                                        <p:attrNameLst>
                                          <p:attrName>ppt_w</p:attrName>
                                        </p:attrNameLst>
                                      </p:cBhvr>
                                      <p:tavLst>
                                        <p:tav tm="0">
                                          <p:val>
                                            <p:strVal val="#ppt_w"/>
                                          </p:val>
                                        </p:tav>
                                        <p:tav tm="100000">
                                          <p:val>
                                            <p:strVal val="#ppt_w*.05"/>
                                          </p:val>
                                        </p:tav>
                                      </p:tavLst>
                                    </p:anim>
                                    <p:anim calcmode="lin" valueType="num">
                                      <p:cBhvr>
                                        <p:cTn id="25" dur="250" accel="50000" fill="hold">
                                          <p:stCondLst>
                                            <p:cond delay="250"/>
                                          </p:stCondLst>
                                        </p:cTn>
                                        <p:tgtEl>
                                          <p:spTgt spid="83975">
                                            <p:bg/>
                                          </p:spTgt>
                                        </p:tgtEl>
                                        <p:attrNameLst>
                                          <p:attrName>ppt_w</p:attrName>
                                        </p:attrNameLst>
                                      </p:cBhvr>
                                      <p:tavLst>
                                        <p:tav tm="0">
                                          <p:val>
                                            <p:strVal val="#ppt_w*.05"/>
                                          </p:val>
                                        </p:tav>
                                        <p:tav tm="100000">
                                          <p:val>
                                            <p:strVal val="#ppt_w"/>
                                          </p:val>
                                        </p:tav>
                                      </p:tavLst>
                                    </p:anim>
                                    <p:anim calcmode="lin" valueType="num">
                                      <p:cBhvr>
                                        <p:cTn id="26" dur="500" fill="hold"/>
                                        <p:tgtEl>
                                          <p:spTgt spid="83975">
                                            <p:bg/>
                                          </p:spTgt>
                                        </p:tgtEl>
                                        <p:attrNameLst>
                                          <p:attrName>ppt_h</p:attrName>
                                        </p:attrNameLst>
                                      </p:cBhvr>
                                      <p:tavLst>
                                        <p:tav tm="0">
                                          <p:val>
                                            <p:strVal val="#ppt_h"/>
                                          </p:val>
                                        </p:tav>
                                        <p:tav tm="100000">
                                          <p:val>
                                            <p:strVal val="#ppt_h"/>
                                          </p:val>
                                        </p:tav>
                                      </p:tavLst>
                                    </p:anim>
                                    <p:anim calcmode="lin" valueType="num">
                                      <p:cBhvr>
                                        <p:cTn id="27" dur="250" decel="50000" fill="hold">
                                          <p:stCondLst>
                                            <p:cond delay="0"/>
                                          </p:stCondLst>
                                        </p:cTn>
                                        <p:tgtEl>
                                          <p:spTgt spid="83975">
                                            <p:bg/>
                                          </p:spTgt>
                                        </p:tgtEl>
                                        <p:attrNameLst>
                                          <p:attrName>ppt_x</p:attrName>
                                        </p:attrNameLst>
                                      </p:cBhvr>
                                      <p:tavLst>
                                        <p:tav tm="0">
                                          <p:val>
                                            <p:strVal val="#ppt_x+.4"/>
                                          </p:val>
                                        </p:tav>
                                        <p:tav tm="100000">
                                          <p:val>
                                            <p:strVal val="#ppt_x"/>
                                          </p:val>
                                        </p:tav>
                                      </p:tavLst>
                                    </p:anim>
                                    <p:anim calcmode="lin" valueType="num">
                                      <p:cBhvr>
                                        <p:cTn id="28" dur="250" decel="50000" fill="hold">
                                          <p:stCondLst>
                                            <p:cond delay="0"/>
                                          </p:stCondLst>
                                        </p:cTn>
                                        <p:tgtEl>
                                          <p:spTgt spid="83975">
                                            <p:bg/>
                                          </p:spTgt>
                                        </p:tgtEl>
                                        <p:attrNameLst>
                                          <p:attrName>ppt_y</p:attrName>
                                        </p:attrNameLst>
                                      </p:cBhvr>
                                      <p:tavLst>
                                        <p:tav tm="0">
                                          <p:val>
                                            <p:strVal val="#ppt_y-.2"/>
                                          </p:val>
                                        </p:tav>
                                        <p:tav tm="100000">
                                          <p:val>
                                            <p:strVal val="#ppt_y+.1"/>
                                          </p:val>
                                        </p:tav>
                                      </p:tavLst>
                                    </p:anim>
                                    <p:anim calcmode="lin" valueType="num">
                                      <p:cBhvr>
                                        <p:cTn id="29" dur="250" accel="50000" fill="hold">
                                          <p:stCondLst>
                                            <p:cond delay="250"/>
                                          </p:stCondLst>
                                        </p:cTn>
                                        <p:tgtEl>
                                          <p:spTgt spid="83975">
                                            <p:bg/>
                                          </p:spTgt>
                                        </p:tgtEl>
                                        <p:attrNameLst>
                                          <p:attrName>ppt_y</p:attrName>
                                        </p:attrNameLst>
                                      </p:cBhvr>
                                      <p:tavLst>
                                        <p:tav tm="0">
                                          <p:val>
                                            <p:strVal val="#ppt_y+.1"/>
                                          </p:val>
                                        </p:tav>
                                        <p:tav tm="100000">
                                          <p:val>
                                            <p:strVal val="#ppt_y"/>
                                          </p:val>
                                        </p:tav>
                                      </p:tavLst>
                                    </p:anim>
                                    <p:animEffect transition="in" filter="fade">
                                      <p:cBhvr>
                                        <p:cTn id="30" dur="500" decel="50000">
                                          <p:stCondLst>
                                            <p:cond delay="0"/>
                                          </p:stCondLst>
                                        </p:cTn>
                                        <p:tgtEl>
                                          <p:spTgt spid="83975">
                                            <p:bg/>
                                          </p:spTgt>
                                        </p:tgtEl>
                                      </p:cBhvr>
                                    </p:animEffect>
                                  </p:childTnLst>
                                </p:cTn>
                              </p:par>
                              <p:par>
                                <p:cTn id="31" presetID="25" presetClass="entr" presetSubtype="0" fill="hold" grpId="0" nodeType="withEffect">
                                  <p:stCondLst>
                                    <p:cond delay="0"/>
                                  </p:stCondLst>
                                  <p:childTnLst>
                                    <p:set>
                                      <p:cBhvr>
                                        <p:cTn id="32" dur="1" fill="hold">
                                          <p:stCondLst>
                                            <p:cond delay="0"/>
                                          </p:stCondLst>
                                        </p:cTn>
                                        <p:tgtEl>
                                          <p:spTgt spid="83975">
                                            <p:txEl>
                                              <p:pRg st="0" end="0"/>
                                            </p:txEl>
                                          </p:spTgt>
                                        </p:tgtEl>
                                        <p:attrNameLst>
                                          <p:attrName>style.visibility</p:attrName>
                                        </p:attrNameLst>
                                      </p:cBhvr>
                                      <p:to>
                                        <p:strVal val="visible"/>
                                      </p:to>
                                    </p:set>
                                    <p:anim calcmode="lin" valueType="num">
                                      <p:cBhvr>
                                        <p:cTn id="33" dur="250" decel="50000" fill="hold">
                                          <p:stCondLst>
                                            <p:cond delay="0"/>
                                          </p:stCondLst>
                                        </p:cTn>
                                        <p:tgtEl>
                                          <p:spTgt spid="83975">
                                            <p:txEl>
                                              <p:pRg st="0" end="0"/>
                                            </p:txEl>
                                          </p:spTgt>
                                        </p:tgtEl>
                                        <p:attrNameLst>
                                          <p:attrName>style.rotation</p:attrName>
                                        </p:attrNameLst>
                                      </p:cBhvr>
                                      <p:tavLst>
                                        <p:tav tm="0">
                                          <p:val>
                                            <p:fltVal val="-90"/>
                                          </p:val>
                                        </p:tav>
                                        <p:tav tm="100000">
                                          <p:val>
                                            <p:fltVal val="0"/>
                                          </p:val>
                                        </p:tav>
                                      </p:tavLst>
                                    </p:anim>
                                    <p:anim calcmode="lin" valueType="num">
                                      <p:cBhvr>
                                        <p:cTn id="34" dur="250" decel="50000" fill="hold">
                                          <p:stCondLst>
                                            <p:cond delay="0"/>
                                          </p:stCondLst>
                                        </p:cTn>
                                        <p:tgtEl>
                                          <p:spTgt spid="83975">
                                            <p:txEl>
                                              <p:pRg st="0" end="0"/>
                                            </p:txEl>
                                          </p:spTgt>
                                        </p:tgtEl>
                                        <p:attrNameLst>
                                          <p:attrName>ppt_w</p:attrName>
                                        </p:attrNameLst>
                                      </p:cBhvr>
                                      <p:tavLst>
                                        <p:tav tm="0">
                                          <p:val>
                                            <p:strVal val="#ppt_w"/>
                                          </p:val>
                                        </p:tav>
                                        <p:tav tm="100000">
                                          <p:val>
                                            <p:strVal val="#ppt_w*.05"/>
                                          </p:val>
                                        </p:tav>
                                      </p:tavLst>
                                    </p:anim>
                                    <p:anim calcmode="lin" valueType="num">
                                      <p:cBhvr>
                                        <p:cTn id="35" dur="250" accel="50000" fill="hold">
                                          <p:stCondLst>
                                            <p:cond delay="250"/>
                                          </p:stCondLst>
                                        </p:cTn>
                                        <p:tgtEl>
                                          <p:spTgt spid="83975">
                                            <p:txEl>
                                              <p:pRg st="0" end="0"/>
                                            </p:txEl>
                                          </p:spTgt>
                                        </p:tgtEl>
                                        <p:attrNameLst>
                                          <p:attrName>ppt_w</p:attrName>
                                        </p:attrNameLst>
                                      </p:cBhvr>
                                      <p:tavLst>
                                        <p:tav tm="0">
                                          <p:val>
                                            <p:strVal val="#ppt_w*.05"/>
                                          </p:val>
                                        </p:tav>
                                        <p:tav tm="100000">
                                          <p:val>
                                            <p:strVal val="#ppt_w"/>
                                          </p:val>
                                        </p:tav>
                                      </p:tavLst>
                                    </p:anim>
                                    <p:anim calcmode="lin" valueType="num">
                                      <p:cBhvr>
                                        <p:cTn id="36" dur="500" fill="hold"/>
                                        <p:tgtEl>
                                          <p:spTgt spid="83975">
                                            <p:txEl>
                                              <p:pRg st="0" end="0"/>
                                            </p:txEl>
                                          </p:spTgt>
                                        </p:tgtEl>
                                        <p:attrNameLst>
                                          <p:attrName>ppt_h</p:attrName>
                                        </p:attrNameLst>
                                      </p:cBhvr>
                                      <p:tavLst>
                                        <p:tav tm="0">
                                          <p:val>
                                            <p:strVal val="#ppt_h"/>
                                          </p:val>
                                        </p:tav>
                                        <p:tav tm="100000">
                                          <p:val>
                                            <p:strVal val="#ppt_h"/>
                                          </p:val>
                                        </p:tav>
                                      </p:tavLst>
                                    </p:anim>
                                    <p:anim calcmode="lin" valueType="num">
                                      <p:cBhvr>
                                        <p:cTn id="37" dur="250" decel="50000" fill="hold">
                                          <p:stCondLst>
                                            <p:cond delay="0"/>
                                          </p:stCondLst>
                                        </p:cTn>
                                        <p:tgtEl>
                                          <p:spTgt spid="83975">
                                            <p:txEl>
                                              <p:pRg st="0" end="0"/>
                                            </p:txEl>
                                          </p:spTgt>
                                        </p:tgtEl>
                                        <p:attrNameLst>
                                          <p:attrName>ppt_x</p:attrName>
                                        </p:attrNameLst>
                                      </p:cBhvr>
                                      <p:tavLst>
                                        <p:tav tm="0">
                                          <p:val>
                                            <p:strVal val="#ppt_x+.4"/>
                                          </p:val>
                                        </p:tav>
                                        <p:tav tm="100000">
                                          <p:val>
                                            <p:strVal val="#ppt_x"/>
                                          </p:val>
                                        </p:tav>
                                      </p:tavLst>
                                    </p:anim>
                                    <p:anim calcmode="lin" valueType="num">
                                      <p:cBhvr>
                                        <p:cTn id="38" dur="250" decel="50000" fill="hold">
                                          <p:stCondLst>
                                            <p:cond delay="0"/>
                                          </p:stCondLst>
                                        </p:cTn>
                                        <p:tgtEl>
                                          <p:spTgt spid="83975">
                                            <p:txEl>
                                              <p:pRg st="0" end="0"/>
                                            </p:txEl>
                                          </p:spTgt>
                                        </p:tgtEl>
                                        <p:attrNameLst>
                                          <p:attrName>ppt_y</p:attrName>
                                        </p:attrNameLst>
                                      </p:cBhvr>
                                      <p:tavLst>
                                        <p:tav tm="0">
                                          <p:val>
                                            <p:strVal val="#ppt_y-.2"/>
                                          </p:val>
                                        </p:tav>
                                        <p:tav tm="100000">
                                          <p:val>
                                            <p:strVal val="#ppt_y+.1"/>
                                          </p:val>
                                        </p:tav>
                                      </p:tavLst>
                                    </p:anim>
                                    <p:anim calcmode="lin" valueType="num">
                                      <p:cBhvr>
                                        <p:cTn id="39" dur="250" accel="50000" fill="hold">
                                          <p:stCondLst>
                                            <p:cond delay="250"/>
                                          </p:stCondLst>
                                        </p:cTn>
                                        <p:tgtEl>
                                          <p:spTgt spid="83975">
                                            <p:txEl>
                                              <p:pRg st="0" end="0"/>
                                            </p:txEl>
                                          </p:spTgt>
                                        </p:tgtEl>
                                        <p:attrNameLst>
                                          <p:attrName>ppt_y</p:attrName>
                                        </p:attrNameLst>
                                      </p:cBhvr>
                                      <p:tavLst>
                                        <p:tav tm="0">
                                          <p:val>
                                            <p:strVal val="#ppt_y+.1"/>
                                          </p:val>
                                        </p:tav>
                                        <p:tav tm="100000">
                                          <p:val>
                                            <p:strVal val="#ppt_y"/>
                                          </p:val>
                                        </p:tav>
                                      </p:tavLst>
                                    </p:anim>
                                    <p:animEffect transition="in" filter="fade">
                                      <p:cBhvr>
                                        <p:cTn id="40" dur="500" decel="50000">
                                          <p:stCondLst>
                                            <p:cond delay="0"/>
                                          </p:stCondLst>
                                        </p:cTn>
                                        <p:tgtEl>
                                          <p:spTgt spid="83975">
                                            <p:txEl>
                                              <p:pRg st="0" end="0"/>
                                            </p:txEl>
                                          </p:spTgt>
                                        </p:tgtEl>
                                      </p:cBhvr>
                                    </p:animEffect>
                                  </p:childTnLst>
                                </p:cTn>
                              </p:par>
                              <p:par>
                                <p:cTn id="41" presetID="25" presetClass="entr" presetSubtype="0" fill="hold" grpId="0" nodeType="withEffect">
                                  <p:stCondLst>
                                    <p:cond delay="0"/>
                                  </p:stCondLst>
                                  <p:childTnLst>
                                    <p:set>
                                      <p:cBhvr>
                                        <p:cTn id="42" dur="1" fill="hold">
                                          <p:stCondLst>
                                            <p:cond delay="0"/>
                                          </p:stCondLst>
                                        </p:cTn>
                                        <p:tgtEl>
                                          <p:spTgt spid="83975">
                                            <p:txEl>
                                              <p:pRg st="1" end="1"/>
                                            </p:txEl>
                                          </p:spTgt>
                                        </p:tgtEl>
                                        <p:attrNameLst>
                                          <p:attrName>style.visibility</p:attrName>
                                        </p:attrNameLst>
                                      </p:cBhvr>
                                      <p:to>
                                        <p:strVal val="visible"/>
                                      </p:to>
                                    </p:set>
                                    <p:anim calcmode="lin" valueType="num">
                                      <p:cBhvr>
                                        <p:cTn id="43" dur="250" decel="50000" fill="hold">
                                          <p:stCondLst>
                                            <p:cond delay="0"/>
                                          </p:stCondLst>
                                        </p:cTn>
                                        <p:tgtEl>
                                          <p:spTgt spid="83975">
                                            <p:txEl>
                                              <p:pRg st="1" end="1"/>
                                            </p:txEl>
                                          </p:spTgt>
                                        </p:tgtEl>
                                        <p:attrNameLst>
                                          <p:attrName>style.rotation</p:attrName>
                                        </p:attrNameLst>
                                      </p:cBhvr>
                                      <p:tavLst>
                                        <p:tav tm="0">
                                          <p:val>
                                            <p:fltVal val="-90"/>
                                          </p:val>
                                        </p:tav>
                                        <p:tav tm="100000">
                                          <p:val>
                                            <p:fltVal val="0"/>
                                          </p:val>
                                        </p:tav>
                                      </p:tavLst>
                                    </p:anim>
                                    <p:anim calcmode="lin" valueType="num">
                                      <p:cBhvr>
                                        <p:cTn id="44" dur="250" decel="50000" fill="hold">
                                          <p:stCondLst>
                                            <p:cond delay="0"/>
                                          </p:stCondLst>
                                        </p:cTn>
                                        <p:tgtEl>
                                          <p:spTgt spid="83975">
                                            <p:txEl>
                                              <p:pRg st="1" end="1"/>
                                            </p:txEl>
                                          </p:spTgt>
                                        </p:tgtEl>
                                        <p:attrNameLst>
                                          <p:attrName>ppt_w</p:attrName>
                                        </p:attrNameLst>
                                      </p:cBhvr>
                                      <p:tavLst>
                                        <p:tav tm="0">
                                          <p:val>
                                            <p:strVal val="#ppt_w"/>
                                          </p:val>
                                        </p:tav>
                                        <p:tav tm="100000">
                                          <p:val>
                                            <p:strVal val="#ppt_w*.05"/>
                                          </p:val>
                                        </p:tav>
                                      </p:tavLst>
                                    </p:anim>
                                    <p:anim calcmode="lin" valueType="num">
                                      <p:cBhvr>
                                        <p:cTn id="45" dur="250" accel="50000" fill="hold">
                                          <p:stCondLst>
                                            <p:cond delay="250"/>
                                          </p:stCondLst>
                                        </p:cTn>
                                        <p:tgtEl>
                                          <p:spTgt spid="83975">
                                            <p:txEl>
                                              <p:pRg st="1" end="1"/>
                                            </p:txEl>
                                          </p:spTgt>
                                        </p:tgtEl>
                                        <p:attrNameLst>
                                          <p:attrName>ppt_w</p:attrName>
                                        </p:attrNameLst>
                                      </p:cBhvr>
                                      <p:tavLst>
                                        <p:tav tm="0">
                                          <p:val>
                                            <p:strVal val="#ppt_w*.05"/>
                                          </p:val>
                                        </p:tav>
                                        <p:tav tm="100000">
                                          <p:val>
                                            <p:strVal val="#ppt_w"/>
                                          </p:val>
                                        </p:tav>
                                      </p:tavLst>
                                    </p:anim>
                                    <p:anim calcmode="lin" valueType="num">
                                      <p:cBhvr>
                                        <p:cTn id="46" dur="500" fill="hold"/>
                                        <p:tgtEl>
                                          <p:spTgt spid="83975">
                                            <p:txEl>
                                              <p:pRg st="1" end="1"/>
                                            </p:txEl>
                                          </p:spTgt>
                                        </p:tgtEl>
                                        <p:attrNameLst>
                                          <p:attrName>ppt_h</p:attrName>
                                        </p:attrNameLst>
                                      </p:cBhvr>
                                      <p:tavLst>
                                        <p:tav tm="0">
                                          <p:val>
                                            <p:strVal val="#ppt_h"/>
                                          </p:val>
                                        </p:tav>
                                        <p:tav tm="100000">
                                          <p:val>
                                            <p:strVal val="#ppt_h"/>
                                          </p:val>
                                        </p:tav>
                                      </p:tavLst>
                                    </p:anim>
                                    <p:anim calcmode="lin" valueType="num">
                                      <p:cBhvr>
                                        <p:cTn id="47" dur="250" decel="50000" fill="hold">
                                          <p:stCondLst>
                                            <p:cond delay="0"/>
                                          </p:stCondLst>
                                        </p:cTn>
                                        <p:tgtEl>
                                          <p:spTgt spid="83975">
                                            <p:txEl>
                                              <p:pRg st="1" end="1"/>
                                            </p:txEl>
                                          </p:spTgt>
                                        </p:tgtEl>
                                        <p:attrNameLst>
                                          <p:attrName>ppt_x</p:attrName>
                                        </p:attrNameLst>
                                      </p:cBhvr>
                                      <p:tavLst>
                                        <p:tav tm="0">
                                          <p:val>
                                            <p:strVal val="#ppt_x+.4"/>
                                          </p:val>
                                        </p:tav>
                                        <p:tav tm="100000">
                                          <p:val>
                                            <p:strVal val="#ppt_x"/>
                                          </p:val>
                                        </p:tav>
                                      </p:tavLst>
                                    </p:anim>
                                    <p:anim calcmode="lin" valueType="num">
                                      <p:cBhvr>
                                        <p:cTn id="48" dur="250" decel="50000" fill="hold">
                                          <p:stCondLst>
                                            <p:cond delay="0"/>
                                          </p:stCondLst>
                                        </p:cTn>
                                        <p:tgtEl>
                                          <p:spTgt spid="83975">
                                            <p:txEl>
                                              <p:pRg st="1" end="1"/>
                                            </p:txEl>
                                          </p:spTgt>
                                        </p:tgtEl>
                                        <p:attrNameLst>
                                          <p:attrName>ppt_y</p:attrName>
                                        </p:attrNameLst>
                                      </p:cBhvr>
                                      <p:tavLst>
                                        <p:tav tm="0">
                                          <p:val>
                                            <p:strVal val="#ppt_y-.2"/>
                                          </p:val>
                                        </p:tav>
                                        <p:tav tm="100000">
                                          <p:val>
                                            <p:strVal val="#ppt_y+.1"/>
                                          </p:val>
                                        </p:tav>
                                      </p:tavLst>
                                    </p:anim>
                                    <p:anim calcmode="lin" valueType="num">
                                      <p:cBhvr>
                                        <p:cTn id="49" dur="250" accel="50000" fill="hold">
                                          <p:stCondLst>
                                            <p:cond delay="250"/>
                                          </p:stCondLst>
                                        </p:cTn>
                                        <p:tgtEl>
                                          <p:spTgt spid="83975">
                                            <p:txEl>
                                              <p:pRg st="1" end="1"/>
                                            </p:txEl>
                                          </p:spTgt>
                                        </p:tgtEl>
                                        <p:attrNameLst>
                                          <p:attrName>ppt_y</p:attrName>
                                        </p:attrNameLst>
                                      </p:cBhvr>
                                      <p:tavLst>
                                        <p:tav tm="0">
                                          <p:val>
                                            <p:strVal val="#ppt_y+.1"/>
                                          </p:val>
                                        </p:tav>
                                        <p:tav tm="100000">
                                          <p:val>
                                            <p:strVal val="#ppt_y"/>
                                          </p:val>
                                        </p:tav>
                                      </p:tavLst>
                                    </p:anim>
                                    <p:animEffect transition="in" filter="fade">
                                      <p:cBhvr>
                                        <p:cTn id="50" dur="500" decel="50000">
                                          <p:stCondLst>
                                            <p:cond delay="0"/>
                                          </p:stCondLst>
                                        </p:cTn>
                                        <p:tgtEl>
                                          <p:spTgt spid="83975">
                                            <p:txEl>
                                              <p:pRg st="1" end="1"/>
                                            </p:txEl>
                                          </p:spTgt>
                                        </p:tgtEl>
                                      </p:cBhvr>
                                    </p:animEffect>
                                  </p:childTnLst>
                                </p:cTn>
                              </p:par>
                              <p:par>
                                <p:cTn id="51" presetID="25" presetClass="entr" presetSubtype="0" fill="hold" grpId="0" nodeType="withEffect">
                                  <p:stCondLst>
                                    <p:cond delay="0"/>
                                  </p:stCondLst>
                                  <p:childTnLst>
                                    <p:set>
                                      <p:cBhvr>
                                        <p:cTn id="52" dur="1" fill="hold">
                                          <p:stCondLst>
                                            <p:cond delay="0"/>
                                          </p:stCondLst>
                                        </p:cTn>
                                        <p:tgtEl>
                                          <p:spTgt spid="83975">
                                            <p:txEl>
                                              <p:pRg st="2" end="2"/>
                                            </p:txEl>
                                          </p:spTgt>
                                        </p:tgtEl>
                                        <p:attrNameLst>
                                          <p:attrName>style.visibility</p:attrName>
                                        </p:attrNameLst>
                                      </p:cBhvr>
                                      <p:to>
                                        <p:strVal val="visible"/>
                                      </p:to>
                                    </p:set>
                                    <p:anim calcmode="lin" valueType="num">
                                      <p:cBhvr>
                                        <p:cTn id="53" dur="250" decel="50000" fill="hold">
                                          <p:stCondLst>
                                            <p:cond delay="0"/>
                                          </p:stCondLst>
                                        </p:cTn>
                                        <p:tgtEl>
                                          <p:spTgt spid="83975">
                                            <p:txEl>
                                              <p:pRg st="2" end="2"/>
                                            </p:txEl>
                                          </p:spTgt>
                                        </p:tgtEl>
                                        <p:attrNameLst>
                                          <p:attrName>style.rotation</p:attrName>
                                        </p:attrNameLst>
                                      </p:cBhvr>
                                      <p:tavLst>
                                        <p:tav tm="0">
                                          <p:val>
                                            <p:fltVal val="-90"/>
                                          </p:val>
                                        </p:tav>
                                        <p:tav tm="100000">
                                          <p:val>
                                            <p:fltVal val="0"/>
                                          </p:val>
                                        </p:tav>
                                      </p:tavLst>
                                    </p:anim>
                                    <p:anim calcmode="lin" valueType="num">
                                      <p:cBhvr>
                                        <p:cTn id="54" dur="250" decel="50000" fill="hold">
                                          <p:stCondLst>
                                            <p:cond delay="0"/>
                                          </p:stCondLst>
                                        </p:cTn>
                                        <p:tgtEl>
                                          <p:spTgt spid="83975">
                                            <p:txEl>
                                              <p:pRg st="2" end="2"/>
                                            </p:txEl>
                                          </p:spTgt>
                                        </p:tgtEl>
                                        <p:attrNameLst>
                                          <p:attrName>ppt_w</p:attrName>
                                        </p:attrNameLst>
                                      </p:cBhvr>
                                      <p:tavLst>
                                        <p:tav tm="0">
                                          <p:val>
                                            <p:strVal val="#ppt_w"/>
                                          </p:val>
                                        </p:tav>
                                        <p:tav tm="100000">
                                          <p:val>
                                            <p:strVal val="#ppt_w*.05"/>
                                          </p:val>
                                        </p:tav>
                                      </p:tavLst>
                                    </p:anim>
                                    <p:anim calcmode="lin" valueType="num">
                                      <p:cBhvr>
                                        <p:cTn id="55" dur="250" accel="50000" fill="hold">
                                          <p:stCondLst>
                                            <p:cond delay="250"/>
                                          </p:stCondLst>
                                        </p:cTn>
                                        <p:tgtEl>
                                          <p:spTgt spid="83975">
                                            <p:txEl>
                                              <p:pRg st="2" end="2"/>
                                            </p:txEl>
                                          </p:spTgt>
                                        </p:tgtEl>
                                        <p:attrNameLst>
                                          <p:attrName>ppt_w</p:attrName>
                                        </p:attrNameLst>
                                      </p:cBhvr>
                                      <p:tavLst>
                                        <p:tav tm="0">
                                          <p:val>
                                            <p:strVal val="#ppt_w*.05"/>
                                          </p:val>
                                        </p:tav>
                                        <p:tav tm="100000">
                                          <p:val>
                                            <p:strVal val="#ppt_w"/>
                                          </p:val>
                                        </p:tav>
                                      </p:tavLst>
                                    </p:anim>
                                    <p:anim calcmode="lin" valueType="num">
                                      <p:cBhvr>
                                        <p:cTn id="56" dur="500" fill="hold"/>
                                        <p:tgtEl>
                                          <p:spTgt spid="83975">
                                            <p:txEl>
                                              <p:pRg st="2" end="2"/>
                                            </p:txEl>
                                          </p:spTgt>
                                        </p:tgtEl>
                                        <p:attrNameLst>
                                          <p:attrName>ppt_h</p:attrName>
                                        </p:attrNameLst>
                                      </p:cBhvr>
                                      <p:tavLst>
                                        <p:tav tm="0">
                                          <p:val>
                                            <p:strVal val="#ppt_h"/>
                                          </p:val>
                                        </p:tav>
                                        <p:tav tm="100000">
                                          <p:val>
                                            <p:strVal val="#ppt_h"/>
                                          </p:val>
                                        </p:tav>
                                      </p:tavLst>
                                    </p:anim>
                                    <p:anim calcmode="lin" valueType="num">
                                      <p:cBhvr>
                                        <p:cTn id="57" dur="250" decel="50000" fill="hold">
                                          <p:stCondLst>
                                            <p:cond delay="0"/>
                                          </p:stCondLst>
                                        </p:cTn>
                                        <p:tgtEl>
                                          <p:spTgt spid="83975">
                                            <p:txEl>
                                              <p:pRg st="2" end="2"/>
                                            </p:txEl>
                                          </p:spTgt>
                                        </p:tgtEl>
                                        <p:attrNameLst>
                                          <p:attrName>ppt_x</p:attrName>
                                        </p:attrNameLst>
                                      </p:cBhvr>
                                      <p:tavLst>
                                        <p:tav tm="0">
                                          <p:val>
                                            <p:strVal val="#ppt_x+.4"/>
                                          </p:val>
                                        </p:tav>
                                        <p:tav tm="100000">
                                          <p:val>
                                            <p:strVal val="#ppt_x"/>
                                          </p:val>
                                        </p:tav>
                                      </p:tavLst>
                                    </p:anim>
                                    <p:anim calcmode="lin" valueType="num">
                                      <p:cBhvr>
                                        <p:cTn id="58" dur="250" decel="50000" fill="hold">
                                          <p:stCondLst>
                                            <p:cond delay="0"/>
                                          </p:stCondLst>
                                        </p:cTn>
                                        <p:tgtEl>
                                          <p:spTgt spid="83975">
                                            <p:txEl>
                                              <p:pRg st="2" end="2"/>
                                            </p:txEl>
                                          </p:spTgt>
                                        </p:tgtEl>
                                        <p:attrNameLst>
                                          <p:attrName>ppt_y</p:attrName>
                                        </p:attrNameLst>
                                      </p:cBhvr>
                                      <p:tavLst>
                                        <p:tav tm="0">
                                          <p:val>
                                            <p:strVal val="#ppt_y-.2"/>
                                          </p:val>
                                        </p:tav>
                                        <p:tav tm="100000">
                                          <p:val>
                                            <p:strVal val="#ppt_y+.1"/>
                                          </p:val>
                                        </p:tav>
                                      </p:tavLst>
                                    </p:anim>
                                    <p:anim calcmode="lin" valueType="num">
                                      <p:cBhvr>
                                        <p:cTn id="59" dur="250" accel="50000" fill="hold">
                                          <p:stCondLst>
                                            <p:cond delay="250"/>
                                          </p:stCondLst>
                                        </p:cTn>
                                        <p:tgtEl>
                                          <p:spTgt spid="83975">
                                            <p:txEl>
                                              <p:pRg st="2" end="2"/>
                                            </p:txEl>
                                          </p:spTgt>
                                        </p:tgtEl>
                                        <p:attrNameLst>
                                          <p:attrName>ppt_y</p:attrName>
                                        </p:attrNameLst>
                                      </p:cBhvr>
                                      <p:tavLst>
                                        <p:tav tm="0">
                                          <p:val>
                                            <p:strVal val="#ppt_y+.1"/>
                                          </p:val>
                                        </p:tav>
                                        <p:tav tm="100000">
                                          <p:val>
                                            <p:strVal val="#ppt_y"/>
                                          </p:val>
                                        </p:tav>
                                      </p:tavLst>
                                    </p:anim>
                                    <p:animEffect transition="in" filter="fade">
                                      <p:cBhvr>
                                        <p:cTn id="60" dur="500" decel="50000">
                                          <p:stCondLst>
                                            <p:cond delay="0"/>
                                          </p:stCondLst>
                                        </p:cTn>
                                        <p:tgtEl>
                                          <p:spTgt spid="83975">
                                            <p:txEl>
                                              <p:pRg st="2" end="2"/>
                                            </p:txEl>
                                          </p:spTgt>
                                        </p:tgtEl>
                                      </p:cBhvr>
                                    </p:animEffect>
                                  </p:childTnLst>
                                </p:cTn>
                              </p:par>
                              <p:par>
                                <p:cTn id="61" presetID="25" presetClass="entr" presetSubtype="0" fill="hold" grpId="0" nodeType="withEffect">
                                  <p:stCondLst>
                                    <p:cond delay="0"/>
                                  </p:stCondLst>
                                  <p:childTnLst>
                                    <p:set>
                                      <p:cBhvr>
                                        <p:cTn id="62" dur="1" fill="hold">
                                          <p:stCondLst>
                                            <p:cond delay="0"/>
                                          </p:stCondLst>
                                        </p:cTn>
                                        <p:tgtEl>
                                          <p:spTgt spid="83974"/>
                                        </p:tgtEl>
                                        <p:attrNameLst>
                                          <p:attrName>style.visibility</p:attrName>
                                        </p:attrNameLst>
                                      </p:cBhvr>
                                      <p:to>
                                        <p:strVal val="visible"/>
                                      </p:to>
                                    </p:set>
                                    <p:anim calcmode="lin" valueType="num">
                                      <p:cBhvr>
                                        <p:cTn id="63" dur="250" decel="50000" fill="hold">
                                          <p:stCondLst>
                                            <p:cond delay="0"/>
                                          </p:stCondLst>
                                        </p:cTn>
                                        <p:tgtEl>
                                          <p:spTgt spid="83974"/>
                                        </p:tgtEl>
                                        <p:attrNameLst>
                                          <p:attrName>style.rotation</p:attrName>
                                        </p:attrNameLst>
                                      </p:cBhvr>
                                      <p:tavLst>
                                        <p:tav tm="0">
                                          <p:val>
                                            <p:fltVal val="-90"/>
                                          </p:val>
                                        </p:tav>
                                        <p:tav tm="100000">
                                          <p:val>
                                            <p:fltVal val="0"/>
                                          </p:val>
                                        </p:tav>
                                      </p:tavLst>
                                    </p:anim>
                                    <p:anim calcmode="lin" valueType="num">
                                      <p:cBhvr>
                                        <p:cTn id="64" dur="250" decel="50000" fill="hold">
                                          <p:stCondLst>
                                            <p:cond delay="0"/>
                                          </p:stCondLst>
                                        </p:cTn>
                                        <p:tgtEl>
                                          <p:spTgt spid="83974"/>
                                        </p:tgtEl>
                                        <p:attrNameLst>
                                          <p:attrName>ppt_w</p:attrName>
                                        </p:attrNameLst>
                                      </p:cBhvr>
                                      <p:tavLst>
                                        <p:tav tm="0">
                                          <p:val>
                                            <p:strVal val="#ppt_w"/>
                                          </p:val>
                                        </p:tav>
                                        <p:tav tm="100000">
                                          <p:val>
                                            <p:strVal val="#ppt_w*.05"/>
                                          </p:val>
                                        </p:tav>
                                      </p:tavLst>
                                    </p:anim>
                                    <p:anim calcmode="lin" valueType="num">
                                      <p:cBhvr>
                                        <p:cTn id="65" dur="250" accel="50000" fill="hold">
                                          <p:stCondLst>
                                            <p:cond delay="250"/>
                                          </p:stCondLst>
                                        </p:cTn>
                                        <p:tgtEl>
                                          <p:spTgt spid="83974"/>
                                        </p:tgtEl>
                                        <p:attrNameLst>
                                          <p:attrName>ppt_w</p:attrName>
                                        </p:attrNameLst>
                                      </p:cBhvr>
                                      <p:tavLst>
                                        <p:tav tm="0">
                                          <p:val>
                                            <p:strVal val="#ppt_w*.05"/>
                                          </p:val>
                                        </p:tav>
                                        <p:tav tm="100000">
                                          <p:val>
                                            <p:strVal val="#ppt_w"/>
                                          </p:val>
                                        </p:tav>
                                      </p:tavLst>
                                    </p:anim>
                                    <p:anim calcmode="lin" valueType="num">
                                      <p:cBhvr>
                                        <p:cTn id="66" dur="500" fill="hold"/>
                                        <p:tgtEl>
                                          <p:spTgt spid="83974"/>
                                        </p:tgtEl>
                                        <p:attrNameLst>
                                          <p:attrName>ppt_h</p:attrName>
                                        </p:attrNameLst>
                                      </p:cBhvr>
                                      <p:tavLst>
                                        <p:tav tm="0">
                                          <p:val>
                                            <p:strVal val="#ppt_h"/>
                                          </p:val>
                                        </p:tav>
                                        <p:tav tm="100000">
                                          <p:val>
                                            <p:strVal val="#ppt_h"/>
                                          </p:val>
                                        </p:tav>
                                      </p:tavLst>
                                    </p:anim>
                                    <p:anim calcmode="lin" valueType="num">
                                      <p:cBhvr>
                                        <p:cTn id="67" dur="250" decel="50000" fill="hold">
                                          <p:stCondLst>
                                            <p:cond delay="0"/>
                                          </p:stCondLst>
                                        </p:cTn>
                                        <p:tgtEl>
                                          <p:spTgt spid="83974"/>
                                        </p:tgtEl>
                                        <p:attrNameLst>
                                          <p:attrName>ppt_x</p:attrName>
                                        </p:attrNameLst>
                                      </p:cBhvr>
                                      <p:tavLst>
                                        <p:tav tm="0">
                                          <p:val>
                                            <p:strVal val="#ppt_x+.4"/>
                                          </p:val>
                                        </p:tav>
                                        <p:tav tm="100000">
                                          <p:val>
                                            <p:strVal val="#ppt_x"/>
                                          </p:val>
                                        </p:tav>
                                      </p:tavLst>
                                    </p:anim>
                                    <p:anim calcmode="lin" valueType="num">
                                      <p:cBhvr>
                                        <p:cTn id="68" dur="250" decel="50000" fill="hold">
                                          <p:stCondLst>
                                            <p:cond delay="0"/>
                                          </p:stCondLst>
                                        </p:cTn>
                                        <p:tgtEl>
                                          <p:spTgt spid="83974"/>
                                        </p:tgtEl>
                                        <p:attrNameLst>
                                          <p:attrName>ppt_y</p:attrName>
                                        </p:attrNameLst>
                                      </p:cBhvr>
                                      <p:tavLst>
                                        <p:tav tm="0">
                                          <p:val>
                                            <p:strVal val="#ppt_y-.2"/>
                                          </p:val>
                                        </p:tav>
                                        <p:tav tm="100000">
                                          <p:val>
                                            <p:strVal val="#ppt_y+.1"/>
                                          </p:val>
                                        </p:tav>
                                      </p:tavLst>
                                    </p:anim>
                                    <p:anim calcmode="lin" valueType="num">
                                      <p:cBhvr>
                                        <p:cTn id="69" dur="250" accel="50000" fill="hold">
                                          <p:stCondLst>
                                            <p:cond delay="250"/>
                                          </p:stCondLst>
                                        </p:cTn>
                                        <p:tgtEl>
                                          <p:spTgt spid="83974"/>
                                        </p:tgtEl>
                                        <p:attrNameLst>
                                          <p:attrName>ppt_y</p:attrName>
                                        </p:attrNameLst>
                                      </p:cBhvr>
                                      <p:tavLst>
                                        <p:tav tm="0">
                                          <p:val>
                                            <p:strVal val="#ppt_y+.1"/>
                                          </p:val>
                                        </p:tav>
                                        <p:tav tm="100000">
                                          <p:val>
                                            <p:strVal val="#ppt_y"/>
                                          </p:val>
                                        </p:tav>
                                      </p:tavLst>
                                    </p:anim>
                                    <p:animEffect transition="in" filter="fade">
                                      <p:cBhvr>
                                        <p:cTn id="70" dur="500" decel="50000">
                                          <p:stCondLst>
                                            <p:cond delay="0"/>
                                          </p:stCondLst>
                                        </p:cTn>
                                        <p:tgtEl>
                                          <p:spTgt spid="83974"/>
                                        </p:tgtEl>
                                      </p:cBhvr>
                                    </p:animEffect>
                                  </p:childTnLst>
                                </p:cTn>
                              </p:par>
                              <p:par>
                                <p:cTn id="71" presetID="25" presetClass="entr" presetSubtype="0" fill="hold" grpId="0" nodeType="withEffect">
                                  <p:stCondLst>
                                    <p:cond delay="0"/>
                                  </p:stCondLst>
                                  <p:childTnLst>
                                    <p:set>
                                      <p:cBhvr>
                                        <p:cTn id="72" dur="1" fill="hold">
                                          <p:stCondLst>
                                            <p:cond delay="0"/>
                                          </p:stCondLst>
                                        </p:cTn>
                                        <p:tgtEl>
                                          <p:spTgt spid="83976"/>
                                        </p:tgtEl>
                                        <p:attrNameLst>
                                          <p:attrName>style.visibility</p:attrName>
                                        </p:attrNameLst>
                                      </p:cBhvr>
                                      <p:to>
                                        <p:strVal val="visible"/>
                                      </p:to>
                                    </p:set>
                                    <p:anim calcmode="lin" valueType="num">
                                      <p:cBhvr>
                                        <p:cTn id="73" dur="250" decel="50000" fill="hold">
                                          <p:stCondLst>
                                            <p:cond delay="0"/>
                                          </p:stCondLst>
                                        </p:cTn>
                                        <p:tgtEl>
                                          <p:spTgt spid="83976"/>
                                        </p:tgtEl>
                                        <p:attrNameLst>
                                          <p:attrName>style.rotation</p:attrName>
                                        </p:attrNameLst>
                                      </p:cBhvr>
                                      <p:tavLst>
                                        <p:tav tm="0">
                                          <p:val>
                                            <p:fltVal val="-90"/>
                                          </p:val>
                                        </p:tav>
                                        <p:tav tm="100000">
                                          <p:val>
                                            <p:fltVal val="0"/>
                                          </p:val>
                                        </p:tav>
                                      </p:tavLst>
                                    </p:anim>
                                    <p:anim calcmode="lin" valueType="num">
                                      <p:cBhvr>
                                        <p:cTn id="74" dur="250" decel="50000" fill="hold">
                                          <p:stCondLst>
                                            <p:cond delay="0"/>
                                          </p:stCondLst>
                                        </p:cTn>
                                        <p:tgtEl>
                                          <p:spTgt spid="83976"/>
                                        </p:tgtEl>
                                        <p:attrNameLst>
                                          <p:attrName>ppt_w</p:attrName>
                                        </p:attrNameLst>
                                      </p:cBhvr>
                                      <p:tavLst>
                                        <p:tav tm="0">
                                          <p:val>
                                            <p:strVal val="#ppt_w"/>
                                          </p:val>
                                        </p:tav>
                                        <p:tav tm="100000">
                                          <p:val>
                                            <p:strVal val="#ppt_w*.05"/>
                                          </p:val>
                                        </p:tav>
                                      </p:tavLst>
                                    </p:anim>
                                    <p:anim calcmode="lin" valueType="num">
                                      <p:cBhvr>
                                        <p:cTn id="75" dur="250" accel="50000" fill="hold">
                                          <p:stCondLst>
                                            <p:cond delay="250"/>
                                          </p:stCondLst>
                                        </p:cTn>
                                        <p:tgtEl>
                                          <p:spTgt spid="83976"/>
                                        </p:tgtEl>
                                        <p:attrNameLst>
                                          <p:attrName>ppt_w</p:attrName>
                                        </p:attrNameLst>
                                      </p:cBhvr>
                                      <p:tavLst>
                                        <p:tav tm="0">
                                          <p:val>
                                            <p:strVal val="#ppt_w*.05"/>
                                          </p:val>
                                        </p:tav>
                                        <p:tav tm="100000">
                                          <p:val>
                                            <p:strVal val="#ppt_w"/>
                                          </p:val>
                                        </p:tav>
                                      </p:tavLst>
                                    </p:anim>
                                    <p:anim calcmode="lin" valueType="num">
                                      <p:cBhvr>
                                        <p:cTn id="76" dur="500" fill="hold"/>
                                        <p:tgtEl>
                                          <p:spTgt spid="83976"/>
                                        </p:tgtEl>
                                        <p:attrNameLst>
                                          <p:attrName>ppt_h</p:attrName>
                                        </p:attrNameLst>
                                      </p:cBhvr>
                                      <p:tavLst>
                                        <p:tav tm="0">
                                          <p:val>
                                            <p:strVal val="#ppt_h"/>
                                          </p:val>
                                        </p:tav>
                                        <p:tav tm="100000">
                                          <p:val>
                                            <p:strVal val="#ppt_h"/>
                                          </p:val>
                                        </p:tav>
                                      </p:tavLst>
                                    </p:anim>
                                    <p:anim calcmode="lin" valueType="num">
                                      <p:cBhvr>
                                        <p:cTn id="77" dur="250" decel="50000" fill="hold">
                                          <p:stCondLst>
                                            <p:cond delay="0"/>
                                          </p:stCondLst>
                                        </p:cTn>
                                        <p:tgtEl>
                                          <p:spTgt spid="83976"/>
                                        </p:tgtEl>
                                        <p:attrNameLst>
                                          <p:attrName>ppt_x</p:attrName>
                                        </p:attrNameLst>
                                      </p:cBhvr>
                                      <p:tavLst>
                                        <p:tav tm="0">
                                          <p:val>
                                            <p:strVal val="#ppt_x+.4"/>
                                          </p:val>
                                        </p:tav>
                                        <p:tav tm="100000">
                                          <p:val>
                                            <p:strVal val="#ppt_x"/>
                                          </p:val>
                                        </p:tav>
                                      </p:tavLst>
                                    </p:anim>
                                    <p:anim calcmode="lin" valueType="num">
                                      <p:cBhvr>
                                        <p:cTn id="78" dur="250" decel="50000" fill="hold">
                                          <p:stCondLst>
                                            <p:cond delay="0"/>
                                          </p:stCondLst>
                                        </p:cTn>
                                        <p:tgtEl>
                                          <p:spTgt spid="83976"/>
                                        </p:tgtEl>
                                        <p:attrNameLst>
                                          <p:attrName>ppt_y</p:attrName>
                                        </p:attrNameLst>
                                      </p:cBhvr>
                                      <p:tavLst>
                                        <p:tav tm="0">
                                          <p:val>
                                            <p:strVal val="#ppt_y-.2"/>
                                          </p:val>
                                        </p:tav>
                                        <p:tav tm="100000">
                                          <p:val>
                                            <p:strVal val="#ppt_y+.1"/>
                                          </p:val>
                                        </p:tav>
                                      </p:tavLst>
                                    </p:anim>
                                    <p:anim calcmode="lin" valueType="num">
                                      <p:cBhvr>
                                        <p:cTn id="79" dur="250" accel="50000" fill="hold">
                                          <p:stCondLst>
                                            <p:cond delay="250"/>
                                          </p:stCondLst>
                                        </p:cTn>
                                        <p:tgtEl>
                                          <p:spTgt spid="83976"/>
                                        </p:tgtEl>
                                        <p:attrNameLst>
                                          <p:attrName>ppt_y</p:attrName>
                                        </p:attrNameLst>
                                      </p:cBhvr>
                                      <p:tavLst>
                                        <p:tav tm="0">
                                          <p:val>
                                            <p:strVal val="#ppt_y+.1"/>
                                          </p:val>
                                        </p:tav>
                                        <p:tav tm="100000">
                                          <p:val>
                                            <p:strVal val="#ppt_y"/>
                                          </p:val>
                                        </p:tav>
                                      </p:tavLst>
                                    </p:anim>
                                    <p:animEffect transition="in" filter="fade">
                                      <p:cBhvr>
                                        <p:cTn id="80" dur="500" decel="50000">
                                          <p:stCondLst>
                                            <p:cond delay="0"/>
                                          </p:stCondLst>
                                        </p:cTn>
                                        <p:tgtEl>
                                          <p:spTgt spid="8397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8" presetClass="entr" presetSubtype="0" accel="100000" fill="hold" grpId="0" nodeType="clickEffect">
                                  <p:stCondLst>
                                    <p:cond delay="0"/>
                                  </p:stCondLst>
                                  <p:childTnLst>
                                    <p:set>
                                      <p:cBhvr>
                                        <p:cTn id="84" dur="1" fill="hold">
                                          <p:stCondLst>
                                            <p:cond delay="0"/>
                                          </p:stCondLst>
                                        </p:cTn>
                                        <p:tgtEl>
                                          <p:spTgt spid="83978"/>
                                        </p:tgtEl>
                                        <p:attrNameLst>
                                          <p:attrName>style.visibility</p:attrName>
                                        </p:attrNameLst>
                                      </p:cBhvr>
                                      <p:to>
                                        <p:strVal val="visible"/>
                                      </p:to>
                                    </p:set>
                                    <p:anim calcmode="lin" valueType="num">
                                      <p:cBhvr>
                                        <p:cTn id="85" dur="500" fill="hold"/>
                                        <p:tgtEl>
                                          <p:spTgt spid="83978"/>
                                        </p:tgtEl>
                                        <p:attrNameLst>
                                          <p:attrName>ppt_w</p:attrName>
                                        </p:attrNameLst>
                                      </p:cBhvr>
                                      <p:tavLst>
                                        <p:tav tm="0">
                                          <p:val>
                                            <p:strVal val="#ppt_w*2.5"/>
                                          </p:val>
                                        </p:tav>
                                        <p:tav tm="100000">
                                          <p:val>
                                            <p:strVal val="#ppt_w"/>
                                          </p:val>
                                        </p:tav>
                                      </p:tavLst>
                                    </p:anim>
                                    <p:anim calcmode="lin" valueType="num">
                                      <p:cBhvr>
                                        <p:cTn id="86" dur="500" fill="hold"/>
                                        <p:tgtEl>
                                          <p:spTgt spid="83978"/>
                                        </p:tgtEl>
                                        <p:attrNameLst>
                                          <p:attrName>ppt_h</p:attrName>
                                        </p:attrNameLst>
                                      </p:cBhvr>
                                      <p:tavLst>
                                        <p:tav tm="0">
                                          <p:val>
                                            <p:strVal val="#ppt_h*0.01"/>
                                          </p:val>
                                        </p:tav>
                                        <p:tav tm="100000">
                                          <p:val>
                                            <p:strVal val="#ppt_h"/>
                                          </p:val>
                                        </p:tav>
                                      </p:tavLst>
                                    </p:anim>
                                    <p:anim calcmode="lin" valueType="num">
                                      <p:cBhvr>
                                        <p:cTn id="87" dur="500" fill="hold"/>
                                        <p:tgtEl>
                                          <p:spTgt spid="83978"/>
                                        </p:tgtEl>
                                        <p:attrNameLst>
                                          <p:attrName>ppt_x</p:attrName>
                                        </p:attrNameLst>
                                      </p:cBhvr>
                                      <p:tavLst>
                                        <p:tav tm="0">
                                          <p:val>
                                            <p:strVal val="#ppt_x"/>
                                          </p:val>
                                        </p:tav>
                                        <p:tav tm="100000">
                                          <p:val>
                                            <p:strVal val="#ppt_x"/>
                                          </p:val>
                                        </p:tav>
                                      </p:tavLst>
                                    </p:anim>
                                    <p:anim calcmode="lin" valueType="num">
                                      <p:cBhvr>
                                        <p:cTn id="88" dur="500" fill="hold"/>
                                        <p:tgtEl>
                                          <p:spTgt spid="83978"/>
                                        </p:tgtEl>
                                        <p:attrNameLst>
                                          <p:attrName>ppt_y</p:attrName>
                                        </p:attrNameLst>
                                      </p:cBhvr>
                                      <p:tavLst>
                                        <p:tav tm="0">
                                          <p:val>
                                            <p:strVal val="#ppt_h+1"/>
                                          </p:val>
                                        </p:tav>
                                        <p:tav tm="100000">
                                          <p:val>
                                            <p:strVal val="#ppt_y"/>
                                          </p:val>
                                        </p:tav>
                                      </p:tavLst>
                                    </p:anim>
                                    <p:animEffect transition="in" filter="fade">
                                      <p:cBhvr>
                                        <p:cTn id="89" dur="500"/>
                                        <p:tgtEl>
                                          <p:spTgt spid="83978"/>
                                        </p:tgtEl>
                                      </p:cBhvr>
                                    </p:animEffect>
                                  </p:childTnLst>
                                </p:cTn>
                              </p:par>
                              <p:par>
                                <p:cTn id="90" presetID="58" presetClass="entr" presetSubtype="0" accel="100000" fill="hold" grpId="0" nodeType="withEffect">
                                  <p:stCondLst>
                                    <p:cond delay="0"/>
                                  </p:stCondLst>
                                  <p:childTnLst>
                                    <p:set>
                                      <p:cBhvr>
                                        <p:cTn id="91" dur="1" fill="hold">
                                          <p:stCondLst>
                                            <p:cond delay="0"/>
                                          </p:stCondLst>
                                        </p:cTn>
                                        <p:tgtEl>
                                          <p:spTgt spid="83977"/>
                                        </p:tgtEl>
                                        <p:attrNameLst>
                                          <p:attrName>style.visibility</p:attrName>
                                        </p:attrNameLst>
                                      </p:cBhvr>
                                      <p:to>
                                        <p:strVal val="visible"/>
                                      </p:to>
                                    </p:set>
                                    <p:anim calcmode="lin" valueType="num">
                                      <p:cBhvr>
                                        <p:cTn id="92" dur="500" fill="hold"/>
                                        <p:tgtEl>
                                          <p:spTgt spid="83977"/>
                                        </p:tgtEl>
                                        <p:attrNameLst>
                                          <p:attrName>ppt_w</p:attrName>
                                        </p:attrNameLst>
                                      </p:cBhvr>
                                      <p:tavLst>
                                        <p:tav tm="0">
                                          <p:val>
                                            <p:strVal val="#ppt_w*2.5"/>
                                          </p:val>
                                        </p:tav>
                                        <p:tav tm="100000">
                                          <p:val>
                                            <p:strVal val="#ppt_w"/>
                                          </p:val>
                                        </p:tav>
                                      </p:tavLst>
                                    </p:anim>
                                    <p:anim calcmode="lin" valueType="num">
                                      <p:cBhvr>
                                        <p:cTn id="93" dur="500" fill="hold"/>
                                        <p:tgtEl>
                                          <p:spTgt spid="83977"/>
                                        </p:tgtEl>
                                        <p:attrNameLst>
                                          <p:attrName>ppt_h</p:attrName>
                                        </p:attrNameLst>
                                      </p:cBhvr>
                                      <p:tavLst>
                                        <p:tav tm="0">
                                          <p:val>
                                            <p:strVal val="#ppt_h*0.01"/>
                                          </p:val>
                                        </p:tav>
                                        <p:tav tm="100000">
                                          <p:val>
                                            <p:strVal val="#ppt_h"/>
                                          </p:val>
                                        </p:tav>
                                      </p:tavLst>
                                    </p:anim>
                                    <p:anim calcmode="lin" valueType="num">
                                      <p:cBhvr>
                                        <p:cTn id="94" dur="500" fill="hold"/>
                                        <p:tgtEl>
                                          <p:spTgt spid="83977"/>
                                        </p:tgtEl>
                                        <p:attrNameLst>
                                          <p:attrName>ppt_x</p:attrName>
                                        </p:attrNameLst>
                                      </p:cBhvr>
                                      <p:tavLst>
                                        <p:tav tm="0">
                                          <p:val>
                                            <p:strVal val="#ppt_x"/>
                                          </p:val>
                                        </p:tav>
                                        <p:tav tm="100000">
                                          <p:val>
                                            <p:strVal val="#ppt_x"/>
                                          </p:val>
                                        </p:tav>
                                      </p:tavLst>
                                    </p:anim>
                                    <p:anim calcmode="lin" valueType="num">
                                      <p:cBhvr>
                                        <p:cTn id="95" dur="500" fill="hold"/>
                                        <p:tgtEl>
                                          <p:spTgt spid="83977"/>
                                        </p:tgtEl>
                                        <p:attrNameLst>
                                          <p:attrName>ppt_y</p:attrName>
                                        </p:attrNameLst>
                                      </p:cBhvr>
                                      <p:tavLst>
                                        <p:tav tm="0">
                                          <p:val>
                                            <p:strVal val="#ppt_h+1"/>
                                          </p:val>
                                        </p:tav>
                                        <p:tav tm="100000">
                                          <p:val>
                                            <p:strVal val="#ppt_y"/>
                                          </p:val>
                                        </p:tav>
                                      </p:tavLst>
                                    </p:anim>
                                    <p:animEffect transition="in" filter="fade">
                                      <p:cBhvr>
                                        <p:cTn id="96" dur="500"/>
                                        <p:tgtEl>
                                          <p:spTgt spid="83977"/>
                                        </p:tgtEl>
                                      </p:cBhvr>
                                    </p:animEffect>
                                  </p:childTnLst>
                                </p:cTn>
                              </p:par>
                              <p:par>
                                <p:cTn id="97" presetID="58" presetClass="entr" presetSubtype="0" accel="100000" fill="hold" grpId="0" nodeType="withEffect">
                                  <p:stCondLst>
                                    <p:cond delay="0"/>
                                  </p:stCondLst>
                                  <p:childTnLst>
                                    <p:set>
                                      <p:cBhvr>
                                        <p:cTn id="98" dur="1" fill="hold">
                                          <p:stCondLst>
                                            <p:cond delay="0"/>
                                          </p:stCondLst>
                                        </p:cTn>
                                        <p:tgtEl>
                                          <p:spTgt spid="83979"/>
                                        </p:tgtEl>
                                        <p:attrNameLst>
                                          <p:attrName>style.visibility</p:attrName>
                                        </p:attrNameLst>
                                      </p:cBhvr>
                                      <p:to>
                                        <p:strVal val="visible"/>
                                      </p:to>
                                    </p:set>
                                    <p:anim calcmode="lin" valueType="num">
                                      <p:cBhvr>
                                        <p:cTn id="99" dur="500" fill="hold"/>
                                        <p:tgtEl>
                                          <p:spTgt spid="83979"/>
                                        </p:tgtEl>
                                        <p:attrNameLst>
                                          <p:attrName>ppt_w</p:attrName>
                                        </p:attrNameLst>
                                      </p:cBhvr>
                                      <p:tavLst>
                                        <p:tav tm="0">
                                          <p:val>
                                            <p:strVal val="#ppt_w*2.5"/>
                                          </p:val>
                                        </p:tav>
                                        <p:tav tm="100000">
                                          <p:val>
                                            <p:strVal val="#ppt_w"/>
                                          </p:val>
                                        </p:tav>
                                      </p:tavLst>
                                    </p:anim>
                                    <p:anim calcmode="lin" valueType="num">
                                      <p:cBhvr>
                                        <p:cTn id="100" dur="500" fill="hold"/>
                                        <p:tgtEl>
                                          <p:spTgt spid="83979"/>
                                        </p:tgtEl>
                                        <p:attrNameLst>
                                          <p:attrName>ppt_h</p:attrName>
                                        </p:attrNameLst>
                                      </p:cBhvr>
                                      <p:tavLst>
                                        <p:tav tm="0">
                                          <p:val>
                                            <p:strVal val="#ppt_h*0.01"/>
                                          </p:val>
                                        </p:tav>
                                        <p:tav tm="100000">
                                          <p:val>
                                            <p:strVal val="#ppt_h"/>
                                          </p:val>
                                        </p:tav>
                                      </p:tavLst>
                                    </p:anim>
                                    <p:anim calcmode="lin" valueType="num">
                                      <p:cBhvr>
                                        <p:cTn id="101" dur="500" fill="hold"/>
                                        <p:tgtEl>
                                          <p:spTgt spid="83979"/>
                                        </p:tgtEl>
                                        <p:attrNameLst>
                                          <p:attrName>ppt_x</p:attrName>
                                        </p:attrNameLst>
                                      </p:cBhvr>
                                      <p:tavLst>
                                        <p:tav tm="0">
                                          <p:val>
                                            <p:strVal val="#ppt_x"/>
                                          </p:val>
                                        </p:tav>
                                        <p:tav tm="100000">
                                          <p:val>
                                            <p:strVal val="#ppt_x"/>
                                          </p:val>
                                        </p:tav>
                                      </p:tavLst>
                                    </p:anim>
                                    <p:anim calcmode="lin" valueType="num">
                                      <p:cBhvr>
                                        <p:cTn id="102" dur="500" fill="hold"/>
                                        <p:tgtEl>
                                          <p:spTgt spid="83979"/>
                                        </p:tgtEl>
                                        <p:attrNameLst>
                                          <p:attrName>ppt_y</p:attrName>
                                        </p:attrNameLst>
                                      </p:cBhvr>
                                      <p:tavLst>
                                        <p:tav tm="0">
                                          <p:val>
                                            <p:strVal val="#ppt_h+1"/>
                                          </p:val>
                                        </p:tav>
                                        <p:tav tm="100000">
                                          <p:val>
                                            <p:strVal val="#ppt_y"/>
                                          </p:val>
                                        </p:tav>
                                      </p:tavLst>
                                    </p:anim>
                                    <p:animEffect transition="in" filter="fade">
                                      <p:cBhvr>
                                        <p:cTn id="103" dur="500"/>
                                        <p:tgtEl>
                                          <p:spTgt spid="8397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1" presetClass="entr" presetSubtype="4" fill="hold" grpId="0" nodeType="clickEffect">
                                  <p:stCondLst>
                                    <p:cond delay="0"/>
                                  </p:stCondLst>
                                  <p:childTnLst>
                                    <p:set>
                                      <p:cBhvr>
                                        <p:cTn id="107" dur="1" fill="hold">
                                          <p:stCondLst>
                                            <p:cond delay="0"/>
                                          </p:stCondLst>
                                        </p:cTn>
                                        <p:tgtEl>
                                          <p:spTgt spid="83981"/>
                                        </p:tgtEl>
                                        <p:attrNameLst>
                                          <p:attrName>style.visibility</p:attrName>
                                        </p:attrNameLst>
                                      </p:cBhvr>
                                      <p:to>
                                        <p:strVal val="visible"/>
                                      </p:to>
                                    </p:set>
                                    <p:animEffect transition="in" filter="wheel(4)">
                                      <p:cBhvr>
                                        <p:cTn id="108" dur="1000"/>
                                        <p:tgtEl>
                                          <p:spTgt spid="83981"/>
                                        </p:tgtEl>
                                      </p:cBhvr>
                                    </p:animEffect>
                                  </p:childTnLst>
                                </p:cTn>
                              </p:par>
                              <p:par>
                                <p:cTn id="109" presetID="21" presetClass="entr" presetSubtype="4" fill="hold" grpId="0" nodeType="withEffect">
                                  <p:stCondLst>
                                    <p:cond delay="0"/>
                                  </p:stCondLst>
                                  <p:childTnLst>
                                    <p:set>
                                      <p:cBhvr>
                                        <p:cTn id="110" dur="1" fill="hold">
                                          <p:stCondLst>
                                            <p:cond delay="0"/>
                                          </p:stCondLst>
                                        </p:cTn>
                                        <p:tgtEl>
                                          <p:spTgt spid="83980"/>
                                        </p:tgtEl>
                                        <p:attrNameLst>
                                          <p:attrName>style.visibility</p:attrName>
                                        </p:attrNameLst>
                                      </p:cBhvr>
                                      <p:to>
                                        <p:strVal val="visible"/>
                                      </p:to>
                                    </p:set>
                                    <p:animEffect transition="in" filter="wheel(4)">
                                      <p:cBhvr>
                                        <p:cTn id="111" dur="1000"/>
                                        <p:tgtEl>
                                          <p:spTgt spid="83980"/>
                                        </p:tgtEl>
                                      </p:cBhvr>
                                    </p:animEffect>
                                  </p:childTnLst>
                                </p:cTn>
                              </p:par>
                              <p:par>
                                <p:cTn id="112" presetID="21" presetClass="entr" presetSubtype="4" fill="hold" grpId="0" nodeType="withEffect">
                                  <p:stCondLst>
                                    <p:cond delay="0"/>
                                  </p:stCondLst>
                                  <p:childTnLst>
                                    <p:set>
                                      <p:cBhvr>
                                        <p:cTn id="113" dur="1" fill="hold">
                                          <p:stCondLst>
                                            <p:cond delay="0"/>
                                          </p:stCondLst>
                                        </p:cTn>
                                        <p:tgtEl>
                                          <p:spTgt spid="83982"/>
                                        </p:tgtEl>
                                        <p:attrNameLst>
                                          <p:attrName>style.visibility</p:attrName>
                                        </p:attrNameLst>
                                      </p:cBhvr>
                                      <p:to>
                                        <p:strVal val="visible"/>
                                      </p:to>
                                    </p:set>
                                    <p:animEffect transition="in" filter="wheel(4)">
                                      <p:cBhvr>
                                        <p:cTn id="114" dur="1000"/>
                                        <p:tgtEl>
                                          <p:spTgt spid="8398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7" presetClass="entr" presetSubtype="10" fill="hold" grpId="0" nodeType="clickEffect">
                                  <p:stCondLst>
                                    <p:cond delay="0"/>
                                  </p:stCondLst>
                                  <p:childTnLst>
                                    <p:set>
                                      <p:cBhvr>
                                        <p:cTn id="118" dur="1" fill="hold">
                                          <p:stCondLst>
                                            <p:cond delay="0"/>
                                          </p:stCondLst>
                                        </p:cTn>
                                        <p:tgtEl>
                                          <p:spTgt spid="83984"/>
                                        </p:tgtEl>
                                        <p:attrNameLst>
                                          <p:attrName>style.visibility</p:attrName>
                                        </p:attrNameLst>
                                      </p:cBhvr>
                                      <p:to>
                                        <p:strVal val="visible"/>
                                      </p:to>
                                    </p:set>
                                    <p:anim calcmode="lin" valueType="num">
                                      <p:cBhvr>
                                        <p:cTn id="119" dur="500" fill="hold"/>
                                        <p:tgtEl>
                                          <p:spTgt spid="83984"/>
                                        </p:tgtEl>
                                        <p:attrNameLst>
                                          <p:attrName>ppt_w</p:attrName>
                                        </p:attrNameLst>
                                      </p:cBhvr>
                                      <p:tavLst>
                                        <p:tav tm="0">
                                          <p:val>
                                            <p:fltVal val="0"/>
                                          </p:val>
                                        </p:tav>
                                        <p:tav tm="100000">
                                          <p:val>
                                            <p:strVal val="#ppt_w"/>
                                          </p:val>
                                        </p:tav>
                                      </p:tavLst>
                                    </p:anim>
                                    <p:anim calcmode="lin" valueType="num">
                                      <p:cBhvr>
                                        <p:cTn id="120" dur="500" fill="hold"/>
                                        <p:tgtEl>
                                          <p:spTgt spid="83984"/>
                                        </p:tgtEl>
                                        <p:attrNameLst>
                                          <p:attrName>ppt_h</p:attrName>
                                        </p:attrNameLst>
                                      </p:cBhvr>
                                      <p:tavLst>
                                        <p:tav tm="0">
                                          <p:val>
                                            <p:strVal val="#ppt_h"/>
                                          </p:val>
                                        </p:tav>
                                        <p:tav tm="100000">
                                          <p:val>
                                            <p:strVal val="#ppt_h"/>
                                          </p:val>
                                        </p:tav>
                                      </p:tavLst>
                                    </p:anim>
                                  </p:childTnLst>
                                </p:cTn>
                              </p:par>
                              <p:par>
                                <p:cTn id="121" presetID="17" presetClass="entr" presetSubtype="10" fill="hold" grpId="0" nodeType="withEffect">
                                  <p:stCondLst>
                                    <p:cond delay="0"/>
                                  </p:stCondLst>
                                  <p:childTnLst>
                                    <p:set>
                                      <p:cBhvr>
                                        <p:cTn id="122" dur="1" fill="hold">
                                          <p:stCondLst>
                                            <p:cond delay="0"/>
                                          </p:stCondLst>
                                        </p:cTn>
                                        <p:tgtEl>
                                          <p:spTgt spid="83983"/>
                                        </p:tgtEl>
                                        <p:attrNameLst>
                                          <p:attrName>style.visibility</p:attrName>
                                        </p:attrNameLst>
                                      </p:cBhvr>
                                      <p:to>
                                        <p:strVal val="visible"/>
                                      </p:to>
                                    </p:set>
                                    <p:anim calcmode="lin" valueType="num">
                                      <p:cBhvr>
                                        <p:cTn id="123" dur="500" fill="hold"/>
                                        <p:tgtEl>
                                          <p:spTgt spid="83983"/>
                                        </p:tgtEl>
                                        <p:attrNameLst>
                                          <p:attrName>ppt_w</p:attrName>
                                        </p:attrNameLst>
                                      </p:cBhvr>
                                      <p:tavLst>
                                        <p:tav tm="0">
                                          <p:val>
                                            <p:fltVal val="0"/>
                                          </p:val>
                                        </p:tav>
                                        <p:tav tm="100000">
                                          <p:val>
                                            <p:strVal val="#ppt_w"/>
                                          </p:val>
                                        </p:tav>
                                      </p:tavLst>
                                    </p:anim>
                                    <p:anim calcmode="lin" valueType="num">
                                      <p:cBhvr>
                                        <p:cTn id="124" dur="500" fill="hold"/>
                                        <p:tgtEl>
                                          <p:spTgt spid="83983"/>
                                        </p:tgtEl>
                                        <p:attrNameLst>
                                          <p:attrName>ppt_h</p:attrName>
                                        </p:attrNameLst>
                                      </p:cBhvr>
                                      <p:tavLst>
                                        <p:tav tm="0">
                                          <p:val>
                                            <p:strVal val="#ppt_h"/>
                                          </p:val>
                                        </p:tav>
                                        <p:tav tm="100000">
                                          <p:val>
                                            <p:strVal val="#ppt_h"/>
                                          </p:val>
                                        </p:tav>
                                      </p:tavLst>
                                    </p:anim>
                                  </p:childTnLst>
                                </p:cTn>
                              </p:par>
                              <p:par>
                                <p:cTn id="125" presetID="17" presetClass="entr" presetSubtype="10" fill="hold" grpId="0" nodeType="withEffect">
                                  <p:stCondLst>
                                    <p:cond delay="0"/>
                                  </p:stCondLst>
                                  <p:childTnLst>
                                    <p:set>
                                      <p:cBhvr>
                                        <p:cTn id="126" dur="1" fill="hold">
                                          <p:stCondLst>
                                            <p:cond delay="0"/>
                                          </p:stCondLst>
                                        </p:cTn>
                                        <p:tgtEl>
                                          <p:spTgt spid="83985"/>
                                        </p:tgtEl>
                                        <p:attrNameLst>
                                          <p:attrName>style.visibility</p:attrName>
                                        </p:attrNameLst>
                                      </p:cBhvr>
                                      <p:to>
                                        <p:strVal val="visible"/>
                                      </p:to>
                                    </p:set>
                                    <p:anim calcmode="lin" valueType="num">
                                      <p:cBhvr>
                                        <p:cTn id="127" dur="500" fill="hold"/>
                                        <p:tgtEl>
                                          <p:spTgt spid="83985"/>
                                        </p:tgtEl>
                                        <p:attrNameLst>
                                          <p:attrName>ppt_w</p:attrName>
                                        </p:attrNameLst>
                                      </p:cBhvr>
                                      <p:tavLst>
                                        <p:tav tm="0">
                                          <p:val>
                                            <p:fltVal val="0"/>
                                          </p:val>
                                        </p:tav>
                                        <p:tav tm="100000">
                                          <p:val>
                                            <p:strVal val="#ppt_w"/>
                                          </p:val>
                                        </p:tav>
                                      </p:tavLst>
                                    </p:anim>
                                    <p:anim calcmode="lin" valueType="num">
                                      <p:cBhvr>
                                        <p:cTn id="128" dur="500" fill="hold"/>
                                        <p:tgtEl>
                                          <p:spTgt spid="83985"/>
                                        </p:tgtEl>
                                        <p:attrNameLst>
                                          <p:attrName>ppt_h</p:attrName>
                                        </p:attrNameLst>
                                      </p:cBhvr>
                                      <p:tavLst>
                                        <p:tav tm="0">
                                          <p:val>
                                            <p:strVal val="#ppt_h"/>
                                          </p:val>
                                        </p:tav>
                                        <p:tav tm="100000">
                                          <p:val>
                                            <p:strVal val="#ppt_h"/>
                                          </p:val>
                                        </p:tav>
                                      </p:tavLst>
                                    </p:anim>
                                  </p:childTnLst>
                                </p:cTn>
                              </p:par>
                            </p:childTnLst>
                          </p:cTn>
                        </p:par>
                      </p:childTnLst>
                    </p:cTn>
                  </p:par>
                  <p:par>
                    <p:cTn id="129" fill="hold">
                      <p:stCondLst>
                        <p:cond delay="indefinite"/>
                      </p:stCondLst>
                      <p:childTnLst>
                        <p:par>
                          <p:cTn id="130" fill="hold">
                            <p:stCondLst>
                              <p:cond delay="0"/>
                            </p:stCondLst>
                            <p:childTnLst>
                              <p:par>
                                <p:cTn id="131" presetID="5" presetClass="entr" presetSubtype="10" fill="hold" grpId="0" nodeType="clickEffect">
                                  <p:stCondLst>
                                    <p:cond delay="0"/>
                                  </p:stCondLst>
                                  <p:childTnLst>
                                    <p:set>
                                      <p:cBhvr>
                                        <p:cTn id="132" dur="1" fill="hold">
                                          <p:stCondLst>
                                            <p:cond delay="0"/>
                                          </p:stCondLst>
                                        </p:cTn>
                                        <p:tgtEl>
                                          <p:spTgt spid="21"/>
                                        </p:tgtEl>
                                        <p:attrNameLst>
                                          <p:attrName>style.visibility</p:attrName>
                                        </p:attrNameLst>
                                      </p:cBhvr>
                                      <p:to>
                                        <p:strVal val="visible"/>
                                      </p:to>
                                    </p:set>
                                    <p:animEffect transition="in" filter="checkerboard(across)">
                                      <p:cBhvr>
                                        <p:cTn id="133" dur="500"/>
                                        <p:tgtEl>
                                          <p:spTgt spid="21"/>
                                        </p:tgtEl>
                                      </p:cBhvr>
                                    </p:animEffect>
                                  </p:childTnLst>
                                </p:cTn>
                              </p:par>
                              <p:par>
                                <p:cTn id="134" presetID="5" presetClass="entr" presetSubtype="10" fill="hold" grpId="0" nodeType="withEffect">
                                  <p:stCondLst>
                                    <p:cond delay="0"/>
                                  </p:stCondLst>
                                  <p:childTnLst>
                                    <p:set>
                                      <p:cBhvr>
                                        <p:cTn id="135" dur="1" fill="hold">
                                          <p:stCondLst>
                                            <p:cond delay="0"/>
                                          </p:stCondLst>
                                        </p:cTn>
                                        <p:tgtEl>
                                          <p:spTgt spid="22"/>
                                        </p:tgtEl>
                                        <p:attrNameLst>
                                          <p:attrName>style.visibility</p:attrName>
                                        </p:attrNameLst>
                                      </p:cBhvr>
                                      <p:to>
                                        <p:strVal val="visible"/>
                                      </p:to>
                                    </p:set>
                                    <p:animEffect transition="in" filter="checkerboard(across)">
                                      <p:cBhvr>
                                        <p:cTn id="136" dur="500"/>
                                        <p:tgtEl>
                                          <p:spTgt spid="22"/>
                                        </p:tgtEl>
                                      </p:cBhvr>
                                    </p:animEffect>
                                  </p:childTnLst>
                                </p:cTn>
                              </p:par>
                              <p:par>
                                <p:cTn id="137" presetID="5" presetClass="entr" presetSubtype="1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checkerboard(across)">
                                      <p:cBhvr>
                                        <p:cTn id="1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animBg="1"/>
      <p:bldP spid="83972" grpId="0" animBg="1"/>
      <p:bldP spid="83973" grpId="0" animBg="1"/>
      <p:bldP spid="83974" grpId="0" animBg="1" autoUpdateAnimBg="0"/>
      <p:bldP spid="83975" grpId="0" build="allAtOnce" animBg="1" autoUpdateAnimBg="0"/>
      <p:bldP spid="83976" grpId="0" animBg="1" autoUpdateAnimBg="0"/>
      <p:bldP spid="83977" grpId="0" animBg="1"/>
      <p:bldP spid="83978" grpId="0" animBg="1"/>
      <p:bldP spid="83979" grpId="0" animBg="1"/>
      <p:bldP spid="83980" grpId="0" animBg="1"/>
      <p:bldP spid="83981" grpId="0" animBg="1"/>
      <p:bldP spid="83982" grpId="0" animBg="1"/>
      <p:bldP spid="83983" grpId="0" animBg="1"/>
      <p:bldP spid="83984" grpId="0" animBg="1"/>
      <p:bldP spid="83985" grpId="0" animBg="1"/>
      <p:bldP spid="21" grpId="0" animBg="1"/>
      <p:bldP spid="22" grpId="0" animBg="1"/>
      <p:bldP spid="2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4FF88D78-FAF3-44ED-A927-A502227F11EE}" type="slidenum">
              <a:rPr lang="en-US" sz="1100" smtClean="0">
                <a:solidFill>
                  <a:schemeClr val="tx2"/>
                </a:solidFill>
                <a:cs typeface="+mn-cs"/>
              </a:rPr>
              <a:pPr>
                <a:defRPr/>
              </a:pPr>
              <a:t>44</a:t>
            </a:fld>
            <a:endParaRPr lang="en-US" sz="1100">
              <a:solidFill>
                <a:schemeClr val="tx2"/>
              </a:solidFill>
              <a:cs typeface="+mn-cs"/>
            </a:endParaRPr>
          </a:p>
        </p:txBody>
      </p:sp>
      <p:sp>
        <p:nvSpPr>
          <p:cNvPr id="6" name="5 Título"/>
          <p:cNvSpPr>
            <a:spLocks noGrp="1"/>
          </p:cNvSpPr>
          <p:nvPr>
            <p:ph type="title"/>
          </p:nvPr>
        </p:nvSpPr>
        <p:spPr>
          <a:xfrm>
            <a:off x="609599" y="609600"/>
            <a:ext cx="7778825" cy="1320800"/>
          </a:xfrm>
        </p:spPr>
        <p:txBody>
          <a:bodyPr/>
          <a:lstStyle/>
          <a:p>
            <a:pPr algn="ctr" eaLnBrk="1" fontAlgn="auto" hangingPunct="1">
              <a:spcAft>
                <a:spcPts val="0"/>
              </a:spcAft>
              <a:defRPr/>
            </a:pPr>
            <a:r>
              <a:rPr lang="es-AR" dirty="0"/>
              <a:t> presupuesto por programas</a:t>
            </a:r>
            <a:endParaRPr lang="es-AR" b="1" dirty="0"/>
          </a:p>
        </p:txBody>
      </p:sp>
      <p:sp>
        <p:nvSpPr>
          <p:cNvPr id="10" name="9 Rectángulo"/>
          <p:cNvSpPr>
            <a:spLocks noChangeArrowheads="1"/>
          </p:cNvSpPr>
          <p:nvPr/>
        </p:nvSpPr>
        <p:spPr bwMode="auto">
          <a:xfrm>
            <a:off x="198920" y="2249755"/>
            <a:ext cx="864235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ES UN INSTRUMENTO DE POLÍTICA ECONÓMICA Y DE RACIONALIZACIÓN ADMINISTRATIVA.</a:t>
            </a:r>
          </a:p>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FACILITA LA VINCULACIÓN ENTRE PLANIFICACIÓN A LARGO PLAZO Y ACCIONES A CORTO PLAZO.</a:t>
            </a:r>
          </a:p>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PROVEE LA BASE PARA UNA MEJOR ASIGNACIÓN DE LOS RECURSOS.</a:t>
            </a:r>
          </a:p>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PERMITE QUE ESTÉN IDENTIFICADAS LA PERSONAS RESPONSABLES POR LOS RECURSOS QUE SE LE ASIGNAN.</a:t>
            </a:r>
          </a:p>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HACE POSIBLE LA OBSERVACIÓN DE “LAS COSAS QUE UN GOBIERNO REALIZA” EN TÉRMINOS DE PRODUCCIÓN DE BIENES Y SERVICIOS ESPECÍFICOS DIRIGIDOS HACIA LA COMUNIDAD.</a:t>
            </a:r>
          </a:p>
          <a:p>
            <a:pPr marL="342900" indent="-342900" algn="just">
              <a:buClr>
                <a:schemeClr val="accent1">
                  <a:lumMod val="50000"/>
                </a:schemeClr>
              </a:buClr>
              <a:buFont typeface="Wingdings" pitchFamily="2" charset="2"/>
              <a:buChar char="§"/>
            </a:pPr>
            <a:r>
              <a:rPr lang="es-AR" sz="2000" b="1" dirty="0">
                <a:solidFill>
                  <a:schemeClr val="tx2">
                    <a:lumMod val="75000"/>
                  </a:schemeClr>
                </a:solidFill>
              </a:rPr>
              <a:t>OFRECE LA POSIBILIDAD DE EVALUAR </a:t>
            </a:r>
            <a:r>
              <a:rPr lang="es-AR" sz="2000" b="1" dirty="0" smtClean="0">
                <a:solidFill>
                  <a:schemeClr val="tx2">
                    <a:lumMod val="75000"/>
                  </a:schemeClr>
                </a:solidFill>
              </a:rPr>
              <a:t>EL </a:t>
            </a:r>
            <a:r>
              <a:rPr lang="es-AR" sz="2000" b="1" dirty="0">
                <a:solidFill>
                  <a:schemeClr val="tx2">
                    <a:lumMod val="75000"/>
                  </a:schemeClr>
                </a:solidFill>
              </a:rPr>
              <a:t>CUMPLIMIENTO DE LAS METAS.</a:t>
            </a:r>
          </a:p>
          <a:p>
            <a:pPr marL="342900" indent="-342900" algn="just">
              <a:buClr>
                <a:schemeClr val="accent1">
                  <a:lumMod val="50000"/>
                </a:schemeClr>
              </a:buClr>
              <a:buFont typeface="Wingdings" pitchFamily="2" charset="2"/>
              <a:buChar char="§"/>
            </a:pPr>
            <a:r>
              <a:rPr lang="es-AR" sz="2000" b="1" dirty="0" smtClean="0">
                <a:solidFill>
                  <a:schemeClr val="tx2">
                    <a:lumMod val="75000"/>
                  </a:schemeClr>
                </a:solidFill>
              </a:rPr>
              <a:t>IDENTIFICA </a:t>
            </a:r>
            <a:r>
              <a:rPr lang="es-AR" sz="2000" b="1" dirty="0">
                <a:solidFill>
                  <a:schemeClr val="tx2">
                    <a:lumMod val="75000"/>
                  </a:schemeClr>
                </a:solidFill>
              </a:rPr>
              <a:t>LAS FUNCIONES Y EVITA LA DUPLICIDAD</a:t>
            </a:r>
            <a:r>
              <a:rPr lang="es-AR" sz="2000" b="1" dirty="0" smtClean="0">
                <a:solidFill>
                  <a:schemeClr val="tx2">
                    <a:lumMod val="75000"/>
                  </a:schemeClr>
                </a:solidFill>
              </a:rPr>
              <a:t>.</a:t>
            </a:r>
            <a:endParaRPr lang="es-AR" sz="2000" b="1" dirty="0">
              <a:solidFill>
                <a:schemeClr val="tx2">
                  <a:lumMod val="75000"/>
                </a:schemeClr>
              </a:solidFill>
            </a:endParaRPr>
          </a:p>
        </p:txBody>
      </p:sp>
      <p:sp>
        <p:nvSpPr>
          <p:cNvPr id="2" name="1 Rectángulo"/>
          <p:cNvSpPr/>
          <p:nvPr/>
        </p:nvSpPr>
        <p:spPr>
          <a:xfrm>
            <a:off x="2991535" y="1232356"/>
            <a:ext cx="3160930" cy="923330"/>
          </a:xfrm>
          <a:prstGeom prst="rect">
            <a:avLst/>
          </a:prstGeom>
          <a:noFill/>
        </p:spPr>
        <p:txBody>
          <a:bodyPr wrap="none" lIns="91440" tIns="45720" rIns="91440" bIns="45720">
            <a:spAutoFit/>
          </a:bodyPr>
          <a:lstStyle/>
          <a:p>
            <a:pPr algn="ctr"/>
            <a:r>
              <a:rPr lang="es-A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VENTAJAS</a:t>
            </a:r>
          </a:p>
        </p:txBody>
      </p:sp>
    </p:spTree>
    <p:extLst>
      <p:ext uri="{BB962C8B-B14F-4D97-AF65-F5344CB8AC3E}">
        <p14:creationId xmlns:p14="http://schemas.microsoft.com/office/powerpoint/2010/main" val="339278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36508227-F226-4466-A78D-80909D783624}" type="slidenum">
              <a:rPr lang="en-US" sz="1100" smtClean="0">
                <a:solidFill>
                  <a:schemeClr val="tx2"/>
                </a:solidFill>
                <a:cs typeface="+mn-cs"/>
              </a:rPr>
              <a:pPr>
                <a:defRPr/>
              </a:pPr>
              <a:t>45</a:t>
            </a:fld>
            <a:endParaRPr lang="en-US" sz="1100">
              <a:solidFill>
                <a:schemeClr val="tx2"/>
              </a:solidFill>
              <a:cs typeface="+mn-cs"/>
            </a:endParaRPr>
          </a:p>
        </p:txBody>
      </p:sp>
      <p:sp>
        <p:nvSpPr>
          <p:cNvPr id="6" name="5 Título"/>
          <p:cNvSpPr>
            <a:spLocks noGrp="1"/>
          </p:cNvSpPr>
          <p:nvPr>
            <p:ph type="title"/>
          </p:nvPr>
        </p:nvSpPr>
        <p:spPr/>
        <p:txBody>
          <a:bodyPr/>
          <a:lstStyle/>
          <a:p>
            <a:pPr algn="ctr" eaLnBrk="1" fontAlgn="auto" hangingPunct="1">
              <a:spcAft>
                <a:spcPts val="0"/>
              </a:spcAft>
              <a:defRPr/>
            </a:pPr>
            <a:r>
              <a:rPr lang="es-AR" dirty="0"/>
              <a:t> presupuesto por </a:t>
            </a:r>
            <a:r>
              <a:rPr lang="es-AR" dirty="0" smtClean="0"/>
              <a:t>programas</a:t>
            </a:r>
            <a:endParaRPr lang="es-AR" b="1" dirty="0"/>
          </a:p>
        </p:txBody>
      </p:sp>
      <p:sp>
        <p:nvSpPr>
          <p:cNvPr id="17414" name="1 Marcador de contenido"/>
          <p:cNvSpPr txBox="1">
            <a:spLocks/>
          </p:cNvSpPr>
          <p:nvPr/>
        </p:nvSpPr>
        <p:spPr bwMode="auto">
          <a:xfrm>
            <a:off x="468313" y="2205038"/>
            <a:ext cx="8407400"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spcBef>
                <a:spcPct val="20000"/>
              </a:spcBef>
              <a:buClr>
                <a:schemeClr val="accent1"/>
              </a:buClr>
              <a:buFont typeface="Wingdings 2" pitchFamily="18" charset="2"/>
              <a:buNone/>
            </a:pPr>
            <a:endParaRPr lang="es-AR">
              <a:solidFill>
                <a:schemeClr val="tx2"/>
              </a:solidFill>
            </a:endParaRPr>
          </a:p>
        </p:txBody>
      </p:sp>
      <p:sp>
        <p:nvSpPr>
          <p:cNvPr id="8" name="7 Rectángulo"/>
          <p:cNvSpPr>
            <a:spLocks noChangeArrowheads="1"/>
          </p:cNvSpPr>
          <p:nvPr/>
        </p:nvSpPr>
        <p:spPr bwMode="auto">
          <a:xfrm>
            <a:off x="179388" y="2792437"/>
            <a:ext cx="8640762"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lgn="just">
              <a:buClr>
                <a:schemeClr val="accent1">
                  <a:lumMod val="75000"/>
                </a:schemeClr>
              </a:buClr>
              <a:buSzPct val="150000"/>
              <a:buFont typeface="Wingdings" pitchFamily="2" charset="2"/>
              <a:buChar char="§"/>
            </a:pPr>
            <a:r>
              <a:rPr lang="es-AR" sz="2800" dirty="0">
                <a:solidFill>
                  <a:schemeClr val="tx2">
                    <a:lumMod val="75000"/>
                  </a:schemeClr>
                </a:solidFill>
              </a:rPr>
              <a:t>LA TÉCNICA DE PRESUPUESTO POR PROGRAMAS ES MUY EXIGENTE Y REQUIERE EL USO DE RECURSOS HUMANOS ALTAMENTE </a:t>
            </a:r>
            <a:r>
              <a:rPr lang="es-AR" sz="2800" dirty="0" smtClean="0">
                <a:solidFill>
                  <a:schemeClr val="tx2">
                    <a:lumMod val="75000"/>
                  </a:schemeClr>
                </a:solidFill>
              </a:rPr>
              <a:t>CAPACITADOS</a:t>
            </a:r>
            <a:endParaRPr lang="es-AR" sz="2800" dirty="0">
              <a:solidFill>
                <a:schemeClr val="tx2">
                  <a:lumMod val="75000"/>
                </a:schemeClr>
              </a:solidFill>
            </a:endParaRPr>
          </a:p>
          <a:p>
            <a:pPr marL="285750" indent="-285750" algn="just">
              <a:buClr>
                <a:schemeClr val="accent1">
                  <a:lumMod val="75000"/>
                </a:schemeClr>
              </a:buClr>
              <a:buSzPct val="150000"/>
              <a:buFont typeface="Wingdings" pitchFamily="2" charset="2"/>
              <a:buChar char="§"/>
            </a:pPr>
            <a:r>
              <a:rPr lang="es-AR" sz="2800" dirty="0" smtClean="0">
                <a:solidFill>
                  <a:schemeClr val="tx2">
                    <a:lumMod val="75000"/>
                  </a:schemeClr>
                </a:solidFill>
              </a:rPr>
              <a:t>PROBLEMAS </a:t>
            </a:r>
            <a:r>
              <a:rPr lang="es-AR" sz="2800" dirty="0">
                <a:solidFill>
                  <a:schemeClr val="tx2">
                    <a:lumMod val="75000"/>
                  </a:schemeClr>
                </a:solidFill>
              </a:rPr>
              <a:t>DE IMPLEMENTACIÓN: PUEDE APARECER RESISTENCIA AL CAMBIO.</a:t>
            </a:r>
          </a:p>
          <a:p>
            <a:pPr marL="285750" indent="-285750" algn="just">
              <a:buClr>
                <a:schemeClr val="accent1">
                  <a:lumMod val="75000"/>
                </a:schemeClr>
              </a:buClr>
              <a:buSzPct val="150000"/>
              <a:buFont typeface="Wingdings" pitchFamily="2" charset="2"/>
              <a:buChar char="§"/>
            </a:pPr>
            <a:r>
              <a:rPr lang="es-AR" sz="2800" dirty="0">
                <a:solidFill>
                  <a:schemeClr val="tx2">
                    <a:lumMod val="75000"/>
                  </a:schemeClr>
                </a:solidFill>
              </a:rPr>
              <a:t>LOS VERDADEROS FRUTOS SE OBTIENEN A LARGO PLAZO</a:t>
            </a:r>
            <a:r>
              <a:rPr lang="es-AR" sz="2800" dirty="0" smtClean="0">
                <a:solidFill>
                  <a:schemeClr val="tx2">
                    <a:lumMod val="75000"/>
                  </a:schemeClr>
                </a:solidFill>
              </a:rPr>
              <a:t>.</a:t>
            </a:r>
            <a:endParaRPr lang="es-AR" sz="2800" dirty="0">
              <a:solidFill>
                <a:schemeClr val="tx2">
                  <a:lumMod val="75000"/>
                </a:schemeClr>
              </a:solidFill>
            </a:endParaRPr>
          </a:p>
        </p:txBody>
      </p:sp>
      <p:sp>
        <p:nvSpPr>
          <p:cNvPr id="9" name="8 Rectángulo"/>
          <p:cNvSpPr/>
          <p:nvPr/>
        </p:nvSpPr>
        <p:spPr>
          <a:xfrm>
            <a:off x="2369188" y="1700808"/>
            <a:ext cx="4405630" cy="923330"/>
          </a:xfrm>
          <a:prstGeom prst="rect">
            <a:avLst/>
          </a:prstGeom>
          <a:noFill/>
        </p:spPr>
        <p:txBody>
          <a:bodyPr wrap="none" lIns="91440" tIns="45720" rIns="91440" bIns="45720">
            <a:spAutoFit/>
          </a:bodyPr>
          <a:lstStyle/>
          <a:p>
            <a:pPr algn="ctr"/>
            <a:r>
              <a:rPr lang="es-A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LIMITACIONES</a:t>
            </a:r>
          </a:p>
        </p:txBody>
      </p:sp>
    </p:spTree>
    <p:extLst>
      <p:ext uri="{BB962C8B-B14F-4D97-AF65-F5344CB8AC3E}">
        <p14:creationId xmlns:p14="http://schemas.microsoft.com/office/powerpoint/2010/main" val="7498496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9A82BAE2-895D-4E28-BFCB-C56EA2C69F59}" type="slidenum">
              <a:rPr lang="en-US" sz="1100" smtClean="0">
                <a:solidFill>
                  <a:schemeClr val="tx2"/>
                </a:solidFill>
                <a:cs typeface="+mn-cs"/>
              </a:rPr>
              <a:pPr>
                <a:defRPr/>
              </a:pPr>
              <a:t>46</a:t>
            </a:fld>
            <a:endParaRPr lang="en-US" sz="110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a:t> presupuesto por </a:t>
            </a:r>
            <a:r>
              <a:rPr lang="es-AR" dirty="0" smtClean="0"/>
              <a:t>programas</a:t>
            </a:r>
            <a:endParaRPr lang="es-AR" b="1" dirty="0"/>
          </a:p>
        </p:txBody>
      </p:sp>
      <p:sp>
        <p:nvSpPr>
          <p:cNvPr id="11" name="Text Box 3"/>
          <p:cNvSpPr txBox="1">
            <a:spLocks noChangeArrowheads="1"/>
          </p:cNvSpPr>
          <p:nvPr/>
        </p:nvSpPr>
        <p:spPr bwMode="auto">
          <a:xfrm>
            <a:off x="322982" y="2990850"/>
            <a:ext cx="2736850" cy="646113"/>
          </a:xfrm>
          <a:prstGeom prst="rect">
            <a:avLst/>
          </a:prstGeom>
          <a:solidFill>
            <a:schemeClr val="accent1">
              <a:lumMod val="75000"/>
            </a:schemeClr>
          </a:solidFill>
          <a:ln>
            <a:noFill/>
          </a:ln>
          <a:effectLst/>
          <a:extLst/>
        </p:spPr>
        <p:txBody>
          <a:bodyPr>
            <a:spAutoFit/>
          </a:bodyPr>
          <a:lstStyle/>
          <a:p>
            <a:pPr>
              <a:spcBef>
                <a:spcPct val="50000"/>
              </a:spcBef>
              <a:defRPr/>
            </a:pPr>
            <a:r>
              <a:rPr lang="es-VE" b="1" dirty="0">
                <a:latin typeface="Verdana" pitchFamily="34" charset="0"/>
              </a:rPr>
              <a:t>PARTE PROGRAMÁTICA</a:t>
            </a:r>
            <a:endParaRPr lang="es-ES" b="1" dirty="0">
              <a:latin typeface="Verdana" pitchFamily="34" charset="0"/>
            </a:endParaRPr>
          </a:p>
        </p:txBody>
      </p:sp>
      <p:sp>
        <p:nvSpPr>
          <p:cNvPr id="12" name="Text Box 4"/>
          <p:cNvSpPr txBox="1">
            <a:spLocks noChangeArrowheads="1"/>
          </p:cNvSpPr>
          <p:nvPr/>
        </p:nvSpPr>
        <p:spPr bwMode="auto">
          <a:xfrm>
            <a:off x="3563938" y="1916113"/>
            <a:ext cx="5256212" cy="23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eaLnBrk="1" hangingPunct="1">
              <a:spcBef>
                <a:spcPct val="50000"/>
              </a:spcBef>
            </a:pPr>
            <a:r>
              <a:rPr lang="es-VE" sz="1700" b="1" dirty="0">
                <a:solidFill>
                  <a:schemeClr val="tx2">
                    <a:lumMod val="75000"/>
                  </a:schemeClr>
                </a:solidFill>
                <a:latin typeface="Verdana" pitchFamily="34" charset="0"/>
              </a:rPr>
              <a:t>OBJETIVOS</a:t>
            </a:r>
          </a:p>
          <a:p>
            <a:pPr eaLnBrk="1" hangingPunct="1">
              <a:spcBef>
                <a:spcPct val="50000"/>
              </a:spcBef>
            </a:pPr>
            <a:r>
              <a:rPr lang="es-VE" sz="1700" b="1" dirty="0">
                <a:solidFill>
                  <a:schemeClr val="tx2">
                    <a:lumMod val="75000"/>
                  </a:schemeClr>
                </a:solidFill>
                <a:latin typeface="Verdana" pitchFamily="34" charset="0"/>
              </a:rPr>
              <a:t>METAS</a:t>
            </a:r>
          </a:p>
          <a:p>
            <a:pPr eaLnBrk="1" hangingPunct="1">
              <a:spcBef>
                <a:spcPct val="50000"/>
              </a:spcBef>
            </a:pPr>
            <a:r>
              <a:rPr lang="es-VE" sz="1700" b="1" dirty="0">
                <a:solidFill>
                  <a:schemeClr val="tx2">
                    <a:lumMod val="75000"/>
                  </a:schemeClr>
                </a:solidFill>
                <a:latin typeface="Verdana" pitchFamily="34" charset="0"/>
              </a:rPr>
              <a:t>DETERMINACIÓN DE CATEGORÍAS</a:t>
            </a:r>
          </a:p>
          <a:p>
            <a:pPr algn="just" eaLnBrk="1" hangingPunct="1">
              <a:spcBef>
                <a:spcPct val="50000"/>
              </a:spcBef>
            </a:pPr>
            <a:r>
              <a:rPr lang="es-VE" sz="1700" b="1" dirty="0">
                <a:solidFill>
                  <a:schemeClr val="tx2">
                    <a:lumMod val="75000"/>
                  </a:schemeClr>
                </a:solidFill>
                <a:latin typeface="Verdana" pitchFamily="34" charset="0"/>
              </a:rPr>
              <a:t>ACCIONES DE LAS CATEGORÍAS FUNCIONALES</a:t>
            </a:r>
          </a:p>
          <a:p>
            <a:pPr algn="just" eaLnBrk="1" hangingPunct="1">
              <a:spcBef>
                <a:spcPct val="50000"/>
              </a:spcBef>
            </a:pPr>
            <a:endParaRPr lang="es-VE" sz="800" b="1" dirty="0">
              <a:solidFill>
                <a:schemeClr val="tx2">
                  <a:lumMod val="75000"/>
                </a:schemeClr>
              </a:solidFill>
              <a:latin typeface="Verdana" pitchFamily="34" charset="0"/>
            </a:endParaRPr>
          </a:p>
          <a:p>
            <a:pPr eaLnBrk="1" hangingPunct="1">
              <a:spcBef>
                <a:spcPct val="50000"/>
              </a:spcBef>
            </a:pPr>
            <a:r>
              <a:rPr lang="es-VE" sz="1700" b="1" dirty="0">
                <a:solidFill>
                  <a:schemeClr val="tx2">
                    <a:lumMod val="75000"/>
                  </a:schemeClr>
                </a:solidFill>
                <a:latin typeface="Verdana" pitchFamily="34" charset="0"/>
              </a:rPr>
              <a:t>UNIDADES EJECUTORAS</a:t>
            </a:r>
            <a:endParaRPr lang="es-ES" sz="1700" b="1" dirty="0">
              <a:solidFill>
                <a:schemeClr val="tx2">
                  <a:lumMod val="75000"/>
                </a:schemeClr>
              </a:solidFill>
              <a:latin typeface="Verdana" pitchFamily="34" charset="0"/>
            </a:endParaRPr>
          </a:p>
        </p:txBody>
      </p:sp>
      <p:sp>
        <p:nvSpPr>
          <p:cNvPr id="13" name="AutoShape 5"/>
          <p:cNvSpPr>
            <a:spLocks/>
          </p:cNvSpPr>
          <p:nvPr/>
        </p:nvSpPr>
        <p:spPr bwMode="auto">
          <a:xfrm>
            <a:off x="3203575" y="1916113"/>
            <a:ext cx="215900" cy="2736850"/>
          </a:xfrm>
          <a:prstGeom prst="leftBrace">
            <a:avLst>
              <a:gd name="adj1" fmla="val 152234"/>
              <a:gd name="adj2" fmla="val 50000"/>
            </a:avLst>
          </a:pr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s-AR">
              <a:solidFill>
                <a:schemeClr val="tx1"/>
              </a:solidFill>
            </a:endParaRPr>
          </a:p>
        </p:txBody>
      </p:sp>
      <p:sp>
        <p:nvSpPr>
          <p:cNvPr id="14" name="Text Box 8"/>
          <p:cNvSpPr txBox="1">
            <a:spLocks noChangeArrowheads="1"/>
          </p:cNvSpPr>
          <p:nvPr/>
        </p:nvSpPr>
        <p:spPr bwMode="auto">
          <a:xfrm>
            <a:off x="250974" y="5300663"/>
            <a:ext cx="2736850" cy="646112"/>
          </a:xfrm>
          <a:prstGeom prst="rect">
            <a:avLst/>
          </a:prstGeom>
          <a:solidFill>
            <a:schemeClr val="accent1">
              <a:lumMod val="75000"/>
            </a:schemeClr>
          </a:solidFill>
          <a:ln>
            <a:noFill/>
          </a:ln>
          <a:effectLst/>
          <a:extLst/>
        </p:spPr>
        <p:txBody>
          <a:bodyPr>
            <a:spAutoFit/>
          </a:bodyPr>
          <a:lstStyle/>
          <a:p>
            <a:pPr>
              <a:spcBef>
                <a:spcPct val="50000"/>
              </a:spcBef>
              <a:defRPr/>
            </a:pPr>
            <a:r>
              <a:rPr lang="es-VE" b="1" dirty="0">
                <a:latin typeface="Verdana" pitchFamily="34" charset="0"/>
              </a:rPr>
              <a:t>PARTE PRESUPUESTARIA</a:t>
            </a:r>
            <a:endParaRPr lang="es-ES" b="1" dirty="0">
              <a:latin typeface="Verdana" pitchFamily="34" charset="0"/>
            </a:endParaRPr>
          </a:p>
        </p:txBody>
      </p:sp>
      <p:sp>
        <p:nvSpPr>
          <p:cNvPr id="15" name="Text Box 9"/>
          <p:cNvSpPr txBox="1">
            <a:spLocks noChangeArrowheads="1"/>
          </p:cNvSpPr>
          <p:nvPr/>
        </p:nvSpPr>
        <p:spPr bwMode="auto">
          <a:xfrm>
            <a:off x="3492500" y="4941888"/>
            <a:ext cx="4392613"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eaLnBrk="1" hangingPunct="1">
              <a:spcBef>
                <a:spcPct val="50000"/>
              </a:spcBef>
            </a:pPr>
            <a:r>
              <a:rPr lang="es-VE" sz="1700" b="1" dirty="0">
                <a:solidFill>
                  <a:schemeClr val="tx2">
                    <a:lumMod val="75000"/>
                  </a:schemeClr>
                </a:solidFill>
                <a:latin typeface="Verdana" pitchFamily="34" charset="0"/>
              </a:rPr>
              <a:t>PARTIDA PRESUPUESTARIA</a:t>
            </a:r>
          </a:p>
          <a:p>
            <a:pPr eaLnBrk="1" hangingPunct="1">
              <a:spcBef>
                <a:spcPct val="50000"/>
              </a:spcBef>
            </a:pPr>
            <a:r>
              <a:rPr lang="es-VE" sz="1700" b="1" dirty="0">
                <a:solidFill>
                  <a:schemeClr val="tx2">
                    <a:lumMod val="75000"/>
                  </a:schemeClr>
                </a:solidFill>
                <a:latin typeface="Verdana" pitchFamily="34" charset="0"/>
              </a:rPr>
              <a:t>SUBPARTIDA GENÉRICA</a:t>
            </a:r>
          </a:p>
          <a:p>
            <a:pPr eaLnBrk="1" hangingPunct="1">
              <a:spcBef>
                <a:spcPct val="50000"/>
              </a:spcBef>
            </a:pPr>
            <a:r>
              <a:rPr lang="es-VE" sz="1700" b="1" dirty="0">
                <a:solidFill>
                  <a:schemeClr val="tx2">
                    <a:lumMod val="75000"/>
                  </a:schemeClr>
                </a:solidFill>
                <a:latin typeface="Verdana" pitchFamily="34" charset="0"/>
              </a:rPr>
              <a:t>SUBPARTIDA ESPECÍFICA</a:t>
            </a:r>
            <a:endParaRPr lang="es-ES" sz="1700" b="1" dirty="0">
              <a:solidFill>
                <a:schemeClr val="tx2">
                  <a:lumMod val="75000"/>
                </a:schemeClr>
              </a:solidFill>
              <a:latin typeface="Verdana" pitchFamily="34" charset="0"/>
            </a:endParaRPr>
          </a:p>
        </p:txBody>
      </p:sp>
      <p:sp>
        <p:nvSpPr>
          <p:cNvPr id="16" name="AutoShape 10"/>
          <p:cNvSpPr>
            <a:spLocks/>
          </p:cNvSpPr>
          <p:nvPr/>
        </p:nvSpPr>
        <p:spPr bwMode="auto">
          <a:xfrm>
            <a:off x="3203575" y="4941888"/>
            <a:ext cx="215900" cy="1152525"/>
          </a:xfrm>
          <a:prstGeom prst="leftBrace">
            <a:avLst>
              <a:gd name="adj1" fmla="val 44485"/>
              <a:gd name="adj2" fmla="val 50000"/>
            </a:avLst>
          </a:pr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s-AR">
              <a:solidFill>
                <a:schemeClr val="tx1"/>
              </a:solidFill>
            </a:endParaRPr>
          </a:p>
        </p:txBody>
      </p:sp>
      <p:sp>
        <p:nvSpPr>
          <p:cNvPr id="17" name="Text Box 11"/>
          <p:cNvSpPr txBox="1">
            <a:spLocks noChangeArrowheads="1"/>
          </p:cNvSpPr>
          <p:nvPr/>
        </p:nvSpPr>
        <p:spPr bwMode="auto">
          <a:xfrm>
            <a:off x="7164388" y="5229225"/>
            <a:ext cx="1800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defRPr>
                <a:solidFill>
                  <a:schemeClr val="tx1"/>
                </a:solidFill>
                <a:latin typeface="Franklin Gothic Medium" pitchFamily="34" charset="0"/>
                <a:cs typeface="Arial" charset="0"/>
              </a:defRPr>
            </a:lvl1pPr>
            <a:lvl2pPr marL="742950" indent="-285750" algn="l" eaLnBrk="0" hangingPunct="0">
              <a:defRPr>
                <a:solidFill>
                  <a:schemeClr val="tx1"/>
                </a:solidFill>
                <a:latin typeface="Franklin Gothic Medium" pitchFamily="34" charset="0"/>
                <a:cs typeface="Arial" charset="0"/>
              </a:defRPr>
            </a:lvl2pPr>
            <a:lvl3pPr marL="1143000" indent="-228600" algn="l" eaLnBrk="0" hangingPunct="0">
              <a:defRPr>
                <a:solidFill>
                  <a:schemeClr val="tx1"/>
                </a:solidFill>
                <a:latin typeface="Franklin Gothic Medium" pitchFamily="34" charset="0"/>
                <a:cs typeface="Arial" charset="0"/>
              </a:defRPr>
            </a:lvl3pPr>
            <a:lvl4pPr marL="1600200" indent="-228600" algn="l" eaLnBrk="0" hangingPunct="0">
              <a:defRPr>
                <a:solidFill>
                  <a:schemeClr val="tx1"/>
                </a:solidFill>
                <a:latin typeface="Franklin Gothic Medium" pitchFamily="34" charset="0"/>
                <a:cs typeface="Arial" charset="0"/>
              </a:defRPr>
            </a:lvl4pPr>
            <a:lvl5pPr marL="2057400" indent="-228600" algn="l" eaLnBrk="0" hangingPunct="0">
              <a:defRPr>
                <a:solidFill>
                  <a:schemeClr val="tx1"/>
                </a:solidFill>
                <a:latin typeface="Franklin Gothic Medium" pitchFamily="34" charset="0"/>
                <a:cs typeface="Arial" charset="0"/>
              </a:defRPr>
            </a:lvl5pPr>
            <a:lvl6pPr marL="2514600" indent="-228600" eaLnBrk="0" fontAlgn="base" hangingPunct="0">
              <a:spcBef>
                <a:spcPct val="0"/>
              </a:spcBef>
              <a:spcAft>
                <a:spcPct val="0"/>
              </a:spcAft>
              <a:defRPr>
                <a:solidFill>
                  <a:schemeClr val="tx1"/>
                </a:solidFill>
                <a:latin typeface="Franklin Gothic Medium" pitchFamily="34" charset="0"/>
                <a:cs typeface="Arial" charset="0"/>
              </a:defRPr>
            </a:lvl6pPr>
            <a:lvl7pPr marL="2971800" indent="-228600" eaLnBrk="0" fontAlgn="base" hangingPunct="0">
              <a:spcBef>
                <a:spcPct val="0"/>
              </a:spcBef>
              <a:spcAft>
                <a:spcPct val="0"/>
              </a:spcAft>
              <a:defRPr>
                <a:solidFill>
                  <a:schemeClr val="tx1"/>
                </a:solidFill>
                <a:latin typeface="Franklin Gothic Medium" pitchFamily="34" charset="0"/>
                <a:cs typeface="Arial" charset="0"/>
              </a:defRPr>
            </a:lvl7pPr>
            <a:lvl8pPr marL="3429000" indent="-228600" eaLnBrk="0" fontAlgn="base" hangingPunct="0">
              <a:spcBef>
                <a:spcPct val="0"/>
              </a:spcBef>
              <a:spcAft>
                <a:spcPct val="0"/>
              </a:spcAft>
              <a:defRPr>
                <a:solidFill>
                  <a:schemeClr val="tx1"/>
                </a:solidFill>
                <a:latin typeface="Franklin Gothic Medium" pitchFamily="34" charset="0"/>
                <a:cs typeface="Arial" charset="0"/>
              </a:defRPr>
            </a:lvl8pPr>
            <a:lvl9pPr marL="3886200" indent="-228600" eaLnBrk="0" fontAlgn="base" hangingPunct="0">
              <a:spcBef>
                <a:spcPct val="0"/>
              </a:spcBef>
              <a:spcAft>
                <a:spcPct val="0"/>
              </a:spcAft>
              <a:defRPr>
                <a:solidFill>
                  <a:schemeClr val="tx1"/>
                </a:solidFill>
                <a:latin typeface="Franklin Gothic Medium" pitchFamily="34" charset="0"/>
                <a:cs typeface="Arial" charset="0"/>
              </a:defRPr>
            </a:lvl9pPr>
          </a:lstStyle>
          <a:p>
            <a:pPr algn="ctr" eaLnBrk="1" hangingPunct="1">
              <a:spcBef>
                <a:spcPct val="50000"/>
              </a:spcBef>
            </a:pPr>
            <a:r>
              <a:rPr lang="es-VE" sz="1200" b="1" dirty="0">
                <a:solidFill>
                  <a:schemeClr val="tx2">
                    <a:lumMod val="75000"/>
                  </a:schemeClr>
                </a:solidFill>
                <a:latin typeface="Verdana" pitchFamily="34" charset="0"/>
              </a:rPr>
              <a:t>CLASIFICADOR PRESUPUESTARIO</a:t>
            </a:r>
            <a:endParaRPr lang="es-ES" sz="1200" b="1" dirty="0">
              <a:solidFill>
                <a:schemeClr val="tx2">
                  <a:lumMod val="75000"/>
                </a:schemeClr>
              </a:solidFill>
              <a:latin typeface="Verdana" pitchFamily="34" charset="0"/>
            </a:endParaRPr>
          </a:p>
        </p:txBody>
      </p:sp>
      <p:sp>
        <p:nvSpPr>
          <p:cNvPr id="18" name="AutoShape 12"/>
          <p:cNvSpPr>
            <a:spLocks/>
          </p:cNvSpPr>
          <p:nvPr/>
        </p:nvSpPr>
        <p:spPr bwMode="auto">
          <a:xfrm>
            <a:off x="6948488" y="4941888"/>
            <a:ext cx="215900" cy="1152525"/>
          </a:xfrm>
          <a:prstGeom prst="rightBrace">
            <a:avLst>
              <a:gd name="adj1" fmla="val 44485"/>
              <a:gd name="adj2" fmla="val 50000"/>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s-AR">
              <a:solidFill>
                <a:schemeClr val="tx1"/>
              </a:solidFill>
            </a:endParaRPr>
          </a:p>
        </p:txBody>
      </p:sp>
    </p:spTree>
    <p:extLst>
      <p:ext uri="{BB962C8B-B14F-4D97-AF65-F5344CB8AC3E}">
        <p14:creationId xmlns:p14="http://schemas.microsoft.com/office/powerpoint/2010/main" val="5317145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0" dur="1000" fill="hold"/>
                                        <p:tgtEl>
                                          <p:spTgt spid="1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20" dur="1000" fill="hold"/>
                                        <p:tgtEl>
                                          <p:spTgt spid="1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3"/>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30" dur="1000" fill="hold"/>
                                        <p:tgtEl>
                                          <p:spTgt spid="12"/>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strVal val="#ppt_w*0.70"/>
                                          </p:val>
                                        </p:tav>
                                        <p:tav tm="100000">
                                          <p:val>
                                            <p:strVal val="#ppt_w"/>
                                          </p:val>
                                        </p:tav>
                                      </p:tavLst>
                                    </p:anim>
                                    <p:anim calcmode="lin" valueType="num">
                                      <p:cBhvr>
                                        <p:cTn id="40" dur="1000" fill="hold"/>
                                        <p:tgtEl>
                                          <p:spTgt spid="14"/>
                                        </p:tgtEl>
                                        <p:attrNameLst>
                                          <p:attrName>ppt_h</p:attrName>
                                        </p:attrNameLst>
                                      </p:cBhvr>
                                      <p:tavLst>
                                        <p:tav tm="0">
                                          <p:val>
                                            <p:strVal val="#ppt_h"/>
                                          </p:val>
                                        </p:tav>
                                        <p:tav tm="100000">
                                          <p:val>
                                            <p:strVal val="#ppt_h"/>
                                          </p:val>
                                        </p:tav>
                                      </p:tavLst>
                                    </p:anim>
                                    <p:animEffect transition="in" filter="fade">
                                      <p:cBhvr>
                                        <p:cTn id="41" dur="1000"/>
                                        <p:tgtEl>
                                          <p:spTgt spid="14"/>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1000" fill="hold"/>
                                        <p:tgtEl>
                                          <p:spTgt spid="15"/>
                                        </p:tgtEl>
                                        <p:attrNameLst>
                                          <p:attrName>ppt_w</p:attrName>
                                        </p:attrNameLst>
                                      </p:cBhvr>
                                      <p:tavLst>
                                        <p:tav tm="0">
                                          <p:val>
                                            <p:strVal val="#ppt_w*0.70"/>
                                          </p:val>
                                        </p:tav>
                                        <p:tav tm="100000">
                                          <p:val>
                                            <p:strVal val="#ppt_w"/>
                                          </p:val>
                                        </p:tav>
                                      </p:tavLst>
                                    </p:anim>
                                    <p:anim calcmode="lin" valueType="num">
                                      <p:cBhvr>
                                        <p:cTn id="45" dur="1000" fill="hold"/>
                                        <p:tgtEl>
                                          <p:spTgt spid="15"/>
                                        </p:tgtEl>
                                        <p:attrNameLst>
                                          <p:attrName>ppt_h</p:attrName>
                                        </p:attrNameLst>
                                      </p:cBhvr>
                                      <p:tavLst>
                                        <p:tav tm="0">
                                          <p:val>
                                            <p:strVal val="#ppt_h"/>
                                          </p:val>
                                        </p:tav>
                                        <p:tav tm="100000">
                                          <p:val>
                                            <p:strVal val="#ppt_h"/>
                                          </p:val>
                                        </p:tav>
                                      </p:tavLst>
                                    </p:anim>
                                    <p:animEffect transition="in" filter="fade">
                                      <p:cBhvr>
                                        <p:cTn id="46" dur="1000"/>
                                        <p:tgtEl>
                                          <p:spTgt spid="15"/>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1000" fill="hold"/>
                                        <p:tgtEl>
                                          <p:spTgt spid="16"/>
                                        </p:tgtEl>
                                        <p:attrNameLst>
                                          <p:attrName>ppt_w</p:attrName>
                                        </p:attrNameLst>
                                      </p:cBhvr>
                                      <p:tavLst>
                                        <p:tav tm="0">
                                          <p:val>
                                            <p:strVal val="#ppt_w*0.70"/>
                                          </p:val>
                                        </p:tav>
                                        <p:tav tm="100000">
                                          <p:val>
                                            <p:strVal val="#ppt_w"/>
                                          </p:val>
                                        </p:tav>
                                      </p:tavLst>
                                    </p:anim>
                                    <p:anim calcmode="lin" valueType="num">
                                      <p:cBhvr>
                                        <p:cTn id="50" dur="1000" fill="hold"/>
                                        <p:tgtEl>
                                          <p:spTgt spid="16"/>
                                        </p:tgtEl>
                                        <p:attrNameLst>
                                          <p:attrName>ppt_h</p:attrName>
                                        </p:attrNameLst>
                                      </p:cBhvr>
                                      <p:tavLst>
                                        <p:tav tm="0">
                                          <p:val>
                                            <p:strVal val="#ppt_h"/>
                                          </p:val>
                                        </p:tav>
                                        <p:tav tm="100000">
                                          <p:val>
                                            <p:strVal val="#ppt_h"/>
                                          </p:val>
                                        </p:tav>
                                      </p:tavLst>
                                    </p:anim>
                                    <p:animEffect transition="in" filter="fade">
                                      <p:cBhvr>
                                        <p:cTn id="51" dur="1000"/>
                                        <p:tgtEl>
                                          <p:spTgt spid="16"/>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1000" fill="hold"/>
                                        <p:tgtEl>
                                          <p:spTgt spid="18"/>
                                        </p:tgtEl>
                                        <p:attrNameLst>
                                          <p:attrName>ppt_w</p:attrName>
                                        </p:attrNameLst>
                                      </p:cBhvr>
                                      <p:tavLst>
                                        <p:tav tm="0">
                                          <p:val>
                                            <p:strVal val="#ppt_w*0.70"/>
                                          </p:val>
                                        </p:tav>
                                        <p:tav tm="100000">
                                          <p:val>
                                            <p:strVal val="#ppt_w"/>
                                          </p:val>
                                        </p:tav>
                                      </p:tavLst>
                                    </p:anim>
                                    <p:anim calcmode="lin" valueType="num">
                                      <p:cBhvr>
                                        <p:cTn id="55" dur="1000" fill="hold"/>
                                        <p:tgtEl>
                                          <p:spTgt spid="18"/>
                                        </p:tgtEl>
                                        <p:attrNameLst>
                                          <p:attrName>ppt_h</p:attrName>
                                        </p:attrNameLst>
                                      </p:cBhvr>
                                      <p:tavLst>
                                        <p:tav tm="0">
                                          <p:val>
                                            <p:strVal val="#ppt_h"/>
                                          </p:val>
                                        </p:tav>
                                        <p:tav tm="100000">
                                          <p:val>
                                            <p:strVal val="#ppt_h"/>
                                          </p:val>
                                        </p:tav>
                                      </p:tavLst>
                                    </p:anim>
                                    <p:animEffect transition="in" filter="fade">
                                      <p:cBhvr>
                                        <p:cTn id="56" dur="1000"/>
                                        <p:tgtEl>
                                          <p:spTgt spid="18"/>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1000" fill="hold"/>
                                        <p:tgtEl>
                                          <p:spTgt spid="17"/>
                                        </p:tgtEl>
                                        <p:attrNameLst>
                                          <p:attrName>ppt_w</p:attrName>
                                        </p:attrNameLst>
                                      </p:cBhvr>
                                      <p:tavLst>
                                        <p:tav tm="0">
                                          <p:val>
                                            <p:strVal val="#ppt_w*0.70"/>
                                          </p:val>
                                        </p:tav>
                                        <p:tav tm="100000">
                                          <p:val>
                                            <p:strVal val="#ppt_w"/>
                                          </p:val>
                                        </p:tav>
                                      </p:tavLst>
                                    </p:anim>
                                    <p:anim calcmode="lin" valueType="num">
                                      <p:cBhvr>
                                        <p:cTn id="60" dur="1000" fill="hold"/>
                                        <p:tgtEl>
                                          <p:spTgt spid="17"/>
                                        </p:tgtEl>
                                        <p:attrNameLst>
                                          <p:attrName>ppt_h</p:attrName>
                                        </p:attrNameLst>
                                      </p:cBhvr>
                                      <p:tavLst>
                                        <p:tav tm="0">
                                          <p:val>
                                            <p:strVal val="#ppt_h"/>
                                          </p:val>
                                        </p:tav>
                                        <p:tav tm="100000">
                                          <p:val>
                                            <p:strVal val="#ppt_h"/>
                                          </p:val>
                                        </p:tav>
                                      </p:tavLst>
                                    </p:anim>
                                    <p:animEffect transition="in" filter="fade">
                                      <p:cBhvr>
                                        <p:cTn id="6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4" grpId="0" animBg="1"/>
      <p:bldP spid="15" grpId="0"/>
      <p:bldP spid="16" grpId="0" animBg="1"/>
      <p:bldP spid="17" grpId="0"/>
      <p:bldP spid="1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C5F6943B-A5E8-4235-B8B5-0B1F24B4E26A}" type="slidenum">
              <a:rPr lang="en-US" sz="1100" smtClean="0">
                <a:solidFill>
                  <a:schemeClr val="tx2"/>
                </a:solidFill>
                <a:cs typeface="+mn-cs"/>
              </a:rPr>
              <a:pPr>
                <a:defRPr/>
              </a:pPr>
              <a:t>47</a:t>
            </a:fld>
            <a:endParaRPr lang="en-US" sz="1100">
              <a:solidFill>
                <a:schemeClr val="tx2"/>
              </a:solidFill>
              <a:cs typeface="+mn-cs"/>
            </a:endParaRPr>
          </a:p>
        </p:txBody>
      </p:sp>
      <p:sp>
        <p:nvSpPr>
          <p:cNvPr id="6" name="5 Título"/>
          <p:cNvSpPr>
            <a:spLocks noGrp="1"/>
          </p:cNvSpPr>
          <p:nvPr>
            <p:ph type="title"/>
          </p:nvPr>
        </p:nvSpPr>
        <p:spPr>
          <a:xfrm>
            <a:off x="609599" y="609600"/>
            <a:ext cx="6347713" cy="803176"/>
          </a:xfrm>
        </p:spPr>
        <p:txBody>
          <a:bodyPr/>
          <a:lstStyle/>
          <a:p>
            <a:pPr algn="ctr" eaLnBrk="1" fontAlgn="auto" hangingPunct="1">
              <a:spcAft>
                <a:spcPts val="0"/>
              </a:spcAft>
              <a:defRPr/>
            </a:pPr>
            <a:r>
              <a:rPr lang="es-AR" dirty="0"/>
              <a:t> presupuesto por programa</a:t>
            </a:r>
            <a:endParaRPr lang="es-AR" b="1" dirty="0"/>
          </a:p>
        </p:txBody>
      </p:sp>
      <p:sp>
        <p:nvSpPr>
          <p:cNvPr id="20489" name="10 Rectángulo"/>
          <p:cNvSpPr>
            <a:spLocks noChangeArrowheads="1"/>
          </p:cNvSpPr>
          <p:nvPr/>
        </p:nvSpPr>
        <p:spPr bwMode="auto">
          <a:xfrm>
            <a:off x="371475" y="2276872"/>
            <a:ext cx="844867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s-AR" sz="3600" b="1" dirty="0" smtClean="0">
                <a:solidFill>
                  <a:schemeClr val="tx2">
                    <a:lumMod val="75000"/>
                  </a:schemeClr>
                </a:solidFill>
                <a:latin typeface="+mn-lt"/>
              </a:rPr>
              <a:t>LAS OTRAS TÉCNICAS </a:t>
            </a:r>
            <a:r>
              <a:rPr lang="es-AR" sz="3600" b="1" dirty="0">
                <a:solidFill>
                  <a:schemeClr val="tx2">
                    <a:lumMod val="75000"/>
                  </a:schemeClr>
                </a:solidFill>
                <a:latin typeface="+mn-lt"/>
              </a:rPr>
              <a:t>PRESUPUESTARIAS MÁS RECONOCIDAS SON EL </a:t>
            </a:r>
            <a:r>
              <a:rPr lang="es-AR" sz="3600" b="1" u="sng" dirty="0">
                <a:solidFill>
                  <a:schemeClr val="tx2">
                    <a:lumMod val="75000"/>
                  </a:schemeClr>
                </a:solidFill>
                <a:latin typeface="+mn-lt"/>
              </a:rPr>
              <a:t>PRESUPUESTO TRADICIONAL</a:t>
            </a:r>
            <a:r>
              <a:rPr lang="es-AR" sz="3600" b="1" dirty="0">
                <a:solidFill>
                  <a:schemeClr val="tx2">
                    <a:lumMod val="75000"/>
                  </a:schemeClr>
                </a:solidFill>
                <a:latin typeface="+mn-lt"/>
              </a:rPr>
              <a:t>,  </a:t>
            </a:r>
            <a:r>
              <a:rPr lang="es-AR" sz="3600" b="1" dirty="0" smtClean="0">
                <a:solidFill>
                  <a:schemeClr val="tx2">
                    <a:lumMod val="75000"/>
                  </a:schemeClr>
                </a:solidFill>
                <a:latin typeface="+mn-lt"/>
              </a:rPr>
              <a:t>EL </a:t>
            </a:r>
            <a:r>
              <a:rPr lang="es-AR" sz="3600" b="1" u="sng" dirty="0" smtClean="0">
                <a:solidFill>
                  <a:schemeClr val="tx2">
                    <a:lumMod val="75000"/>
                  </a:schemeClr>
                </a:solidFill>
                <a:latin typeface="+mn-lt"/>
              </a:rPr>
              <a:t>PRESUPUESTO PARTICIPATIVO, EL PRESUPUESTO POR OBJETIVOS</a:t>
            </a:r>
            <a:r>
              <a:rPr lang="es-AR" sz="3600" b="1" dirty="0" smtClean="0">
                <a:solidFill>
                  <a:schemeClr val="tx2">
                    <a:lumMod val="75000"/>
                  </a:schemeClr>
                </a:solidFill>
                <a:latin typeface="+mn-lt"/>
              </a:rPr>
              <a:t> </a:t>
            </a:r>
            <a:r>
              <a:rPr lang="es-AR" sz="3600" b="1" dirty="0">
                <a:solidFill>
                  <a:schemeClr val="tx2">
                    <a:lumMod val="75000"/>
                  </a:schemeClr>
                </a:solidFill>
                <a:latin typeface="+mn-lt"/>
              </a:rPr>
              <a:t>Y </a:t>
            </a:r>
            <a:r>
              <a:rPr lang="es-AR" sz="3600" b="1" u="sng" dirty="0">
                <a:solidFill>
                  <a:schemeClr val="tx2">
                    <a:lumMod val="75000"/>
                  </a:schemeClr>
                </a:solidFill>
                <a:latin typeface="+mn-lt"/>
              </a:rPr>
              <a:t>EL PRESUPUESTO BASE </a:t>
            </a:r>
            <a:r>
              <a:rPr lang="es-AR" sz="3600" b="1" u="sng" dirty="0" smtClean="0">
                <a:solidFill>
                  <a:schemeClr val="tx2">
                    <a:lumMod val="75000"/>
                  </a:schemeClr>
                </a:solidFill>
                <a:latin typeface="+mn-lt"/>
              </a:rPr>
              <a:t>CERO</a:t>
            </a:r>
            <a:endParaRPr lang="es-AR" sz="3600" b="1" dirty="0">
              <a:solidFill>
                <a:schemeClr val="tx2">
                  <a:lumMod val="75000"/>
                </a:schemeClr>
              </a:solidFill>
              <a:latin typeface="+mn-lt"/>
            </a:endParaRPr>
          </a:p>
        </p:txBody>
      </p:sp>
    </p:spTree>
    <p:extLst>
      <p:ext uri="{BB962C8B-B14F-4D97-AF65-F5344CB8AC3E}">
        <p14:creationId xmlns:p14="http://schemas.microsoft.com/office/powerpoint/2010/main" val="508339449"/>
      </p:ext>
    </p:extLst>
  </p:cSld>
  <p:clrMapOvr>
    <a:masterClrMapping/>
  </p:clrMapOvr>
  <p:transition spd="slow">
    <p:pul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1068288" y="400506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C5F6943B-A5E8-4235-B8B5-0B1F24B4E26A}" type="slidenum">
              <a:rPr lang="en-US" sz="1100" smtClean="0">
                <a:solidFill>
                  <a:schemeClr val="tx2"/>
                </a:solidFill>
                <a:cs typeface="+mn-cs"/>
              </a:rPr>
              <a:pPr>
                <a:defRPr/>
              </a:pPr>
              <a:t>48</a:t>
            </a:fld>
            <a:endParaRPr lang="en-US" sz="110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a:t> presupuesto por programa</a:t>
            </a:r>
            <a:endParaRPr lang="es-AR" b="1" dirty="0"/>
          </a:p>
        </p:txBody>
      </p:sp>
      <p:sp>
        <p:nvSpPr>
          <p:cNvPr id="20489" name="10 Rectángulo"/>
          <p:cNvSpPr>
            <a:spLocks noChangeArrowheads="1"/>
          </p:cNvSpPr>
          <p:nvPr/>
        </p:nvSpPr>
        <p:spPr bwMode="auto">
          <a:xfrm>
            <a:off x="371475" y="2276872"/>
            <a:ext cx="844867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AR" sz="2000" b="1" dirty="0">
                <a:solidFill>
                  <a:schemeClr val="tx2">
                    <a:lumMod val="75000"/>
                  </a:schemeClr>
                </a:solidFill>
                <a:latin typeface="+mn-lt"/>
              </a:rPr>
              <a:t>EL PRESUPUESTO PROGRAMÁTICO BUSCA UNA FORMA DE REFLEJAR LA PROBLEMÁTICA DE LA PRODUCCIÓN DE BIENES Y PRESTACIÓN DE SERVICIOS DESDE EL SECTOR PÚBLICO. COMO REFERENCIA, LA PRODUCCIÓN DE BIENES Y SERVICIOS COMO ÁMBITO DE LA APLICACIÓN DE LA TÉCNICA DE PRESUPUESTACIÓN POR PROGRAMAS, SE BASA EN QUE SE APLICA A TODO PROCESO DE COMBINACIÓN DE INSUMOS QUE ORIGINEN PRODUCTOS.</a:t>
            </a:r>
            <a:endParaRPr lang="es-AR" sz="2200" b="1" dirty="0">
              <a:solidFill>
                <a:schemeClr val="tx2">
                  <a:lumMod val="75000"/>
                </a:schemeClr>
              </a:solidFill>
              <a:latin typeface="+mn-lt"/>
            </a:endParaRPr>
          </a:p>
        </p:txBody>
      </p:sp>
      <p:sp>
        <p:nvSpPr>
          <p:cNvPr id="3" name="2 Rectángulo"/>
          <p:cNvSpPr/>
          <p:nvPr/>
        </p:nvSpPr>
        <p:spPr>
          <a:xfrm>
            <a:off x="1225256" y="1628800"/>
            <a:ext cx="6618928" cy="707886"/>
          </a:xfrm>
          <a:prstGeom prst="rect">
            <a:avLst/>
          </a:prstGeom>
          <a:noFill/>
        </p:spPr>
        <p:txBody>
          <a:bodyPr wrap="none" lIns="91440" tIns="45720" rIns="91440" bIns="45720">
            <a:spAutoFit/>
          </a:bodyPr>
          <a:lstStyle/>
          <a:p>
            <a:r>
              <a:rPr lang="es-E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UNIFICACION DE CONCEPTOS</a:t>
            </a:r>
          </a:p>
        </p:txBody>
      </p:sp>
    </p:spTree>
    <p:extLst>
      <p:ext uri="{BB962C8B-B14F-4D97-AF65-F5344CB8AC3E}">
        <p14:creationId xmlns:p14="http://schemas.microsoft.com/office/powerpoint/2010/main" val="42369499"/>
      </p:ext>
    </p:extLst>
  </p:cSld>
  <p:clrMapOvr>
    <a:masterClrMapping/>
  </p:clrMapOvr>
  <p:transition spd="slow">
    <p:pul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C5F6943B-A5E8-4235-B8B5-0B1F24B4E26A}" type="slidenum">
              <a:rPr lang="en-US" sz="1100" smtClean="0">
                <a:solidFill>
                  <a:schemeClr val="tx2"/>
                </a:solidFill>
                <a:cs typeface="+mn-cs"/>
              </a:rPr>
              <a:pPr>
                <a:defRPr/>
              </a:pPr>
              <a:t>49</a:t>
            </a:fld>
            <a:endParaRPr lang="en-US" sz="110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a:t> presupuesto por </a:t>
            </a:r>
            <a:r>
              <a:rPr lang="es-AR" dirty="0" smtClean="0"/>
              <a:t>programas</a:t>
            </a:r>
            <a:endParaRPr lang="es-AR" b="1" dirty="0"/>
          </a:p>
        </p:txBody>
      </p:sp>
      <p:sp>
        <p:nvSpPr>
          <p:cNvPr id="20489" name="10 Rectángulo"/>
          <p:cNvSpPr>
            <a:spLocks noChangeArrowheads="1"/>
          </p:cNvSpPr>
          <p:nvPr/>
        </p:nvSpPr>
        <p:spPr bwMode="auto">
          <a:xfrm>
            <a:off x="371475" y="2276872"/>
            <a:ext cx="8448675"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s-AR" sz="2000" b="1" dirty="0">
                <a:solidFill>
                  <a:schemeClr val="tx2">
                    <a:lumMod val="75000"/>
                  </a:schemeClr>
                </a:solidFill>
                <a:latin typeface="+mn-lt"/>
              </a:rPr>
              <a:t>EN OTRAS PALABRAS, EL GASTO EN INSUMOS SE REFIERE EXCLUSIVAMENTE A LA ADQUISICIÓN VALORIZADA DE LOS BIENES DE CONSUMO, INDEPENDIENTEMENTE DE QUE SEAN UTILIZADOS TOTAL O PARCIALMENTE EN LA PRODUCCIÓN DEL EJERCICIO PRESUPUESTARIO. </a:t>
            </a:r>
          </a:p>
          <a:p>
            <a:pPr algn="just"/>
            <a:endParaRPr lang="es-AR" sz="2000" b="1" dirty="0">
              <a:solidFill>
                <a:schemeClr val="tx2">
                  <a:lumMod val="75000"/>
                </a:schemeClr>
              </a:solidFill>
              <a:latin typeface="+mn-lt"/>
            </a:endParaRPr>
          </a:p>
          <a:p>
            <a:pPr algn="just"/>
            <a:r>
              <a:rPr lang="es-AR" sz="2000" b="1" dirty="0">
                <a:solidFill>
                  <a:schemeClr val="tx2">
                    <a:lumMod val="75000"/>
                  </a:schemeClr>
                </a:solidFill>
                <a:latin typeface="+mn-lt"/>
              </a:rPr>
              <a:t>EN CAMBIO, EL COSTO EN EL INSUMO SE REFIERE A LA VALORIZACIÓN DE LOS BIENES DE CONSUMO EFECTIVAMENTE UTILIZADOS EN LA PRODUCCIÓN DE BIENES Y SERVICIOS DURANTE EL AÑO PRESUPUESTARIO. </a:t>
            </a:r>
          </a:p>
          <a:p>
            <a:pPr algn="just"/>
            <a:endParaRPr lang="es-AR" sz="2000" b="1" dirty="0">
              <a:solidFill>
                <a:schemeClr val="tx2">
                  <a:lumMod val="75000"/>
                </a:schemeClr>
              </a:solidFill>
              <a:latin typeface="+mn-lt"/>
            </a:endParaRPr>
          </a:p>
          <a:p>
            <a:pPr algn="just"/>
            <a:r>
              <a:rPr lang="es-AR" sz="2000" b="1" dirty="0">
                <a:solidFill>
                  <a:schemeClr val="tx2">
                    <a:lumMod val="75000"/>
                  </a:schemeClr>
                </a:solidFill>
                <a:latin typeface="+mn-lt"/>
              </a:rPr>
              <a:t>ES POR ELLO QUE RESULTA NECESARIA LA APLICACIÓN DE </a:t>
            </a:r>
            <a:r>
              <a:rPr lang="es-AR" sz="2000" b="1" u="sng" dirty="0">
                <a:solidFill>
                  <a:schemeClr val="tx2">
                    <a:lumMod val="75000"/>
                  </a:schemeClr>
                </a:solidFill>
                <a:latin typeface="+mn-lt"/>
              </a:rPr>
              <a:t>INDICADORES</a:t>
            </a:r>
            <a:r>
              <a:rPr lang="es-AR" sz="2000" b="1" dirty="0">
                <a:solidFill>
                  <a:schemeClr val="tx2">
                    <a:lumMod val="75000"/>
                  </a:schemeClr>
                </a:solidFill>
                <a:latin typeface="+mn-lt"/>
              </a:rPr>
              <a:t> DE GESTIÓN ADMINISTRATIVA QUE PERMITAN EFECTUAR LA MEDICIÓN Y DIFERENCIACIÓN ENTRE AMBAS PARTICULARIDADES.</a:t>
            </a:r>
          </a:p>
        </p:txBody>
      </p:sp>
      <p:sp>
        <p:nvSpPr>
          <p:cNvPr id="3" name="2 Rectángulo"/>
          <p:cNvSpPr/>
          <p:nvPr/>
        </p:nvSpPr>
        <p:spPr>
          <a:xfrm>
            <a:off x="3391620" y="1628800"/>
            <a:ext cx="2286203" cy="707886"/>
          </a:xfrm>
          <a:prstGeom prst="rect">
            <a:avLst/>
          </a:prstGeom>
          <a:noFill/>
        </p:spPr>
        <p:txBody>
          <a:bodyPr wrap="none" lIns="91440" tIns="45720" rIns="91440" bIns="45720">
            <a:spAutoFit/>
          </a:bodyPr>
          <a:lstStyle/>
          <a:p>
            <a:r>
              <a:rPr lang="es-E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INSUMOS</a:t>
            </a:r>
          </a:p>
        </p:txBody>
      </p:sp>
    </p:spTree>
    <p:extLst>
      <p:ext uri="{BB962C8B-B14F-4D97-AF65-F5344CB8AC3E}">
        <p14:creationId xmlns:p14="http://schemas.microsoft.com/office/powerpoint/2010/main" val="2913988966"/>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p:txBody>
          <a:bodyPr>
            <a:normAutofit fontScale="90000"/>
          </a:bodyPr>
          <a:lstStyle/>
          <a:p>
            <a:r>
              <a:rPr lang="es-AR" altLang="es-AR" smtClean="0"/>
              <a:t>Modificaciones de la Ley 27.204 conocida como “Ley Puigross”</a:t>
            </a:r>
          </a:p>
        </p:txBody>
      </p:sp>
      <p:sp>
        <p:nvSpPr>
          <p:cNvPr id="17411" name="Marcador de contenido 2"/>
          <p:cNvSpPr>
            <a:spLocks noGrp="1"/>
          </p:cNvSpPr>
          <p:nvPr>
            <p:ph idx="1"/>
          </p:nvPr>
        </p:nvSpPr>
        <p:spPr/>
        <p:txBody>
          <a:bodyPr>
            <a:normAutofit/>
          </a:bodyPr>
          <a:lstStyle/>
          <a:p>
            <a:r>
              <a:rPr lang="es-AR" altLang="es-AR" sz="2400" dirty="0" smtClean="0"/>
              <a:t>Reemplaza el Art. 2° de la LES el Estado debe financiar, supervisar y fiscalizar a la Universidades Nacionales y supervisar y fiscalizar a las Privadas. </a:t>
            </a:r>
          </a:p>
          <a:p>
            <a:r>
              <a:rPr lang="es-AR" altLang="es-AR" sz="2400" dirty="0" smtClean="0"/>
              <a:t>Garantiza la igualdad de oportunidades y condiciones de acceso, obliga a proveer becas, garantiza el acceso a discapacitados la identidad de género, procesos multiculturales e interculturales. </a:t>
            </a:r>
          </a:p>
        </p:txBody>
      </p:sp>
    </p:spTree>
    <p:extLst>
      <p:ext uri="{BB962C8B-B14F-4D97-AF65-F5344CB8AC3E}">
        <p14:creationId xmlns:p14="http://schemas.microsoft.com/office/powerpoint/2010/main" val="25014509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4 Marcador de número de diapositiva"/>
          <p:cNvSpPr txBox="1">
            <a:spLocks noGrp="1"/>
          </p:cNvSpPr>
          <p:nvPr/>
        </p:nvSpPr>
        <p:spPr bwMode="auto">
          <a:xfrm>
            <a:off x="8234363" y="6354763"/>
            <a:ext cx="582612" cy="274637"/>
          </a:xfrm>
          <a:prstGeom prst="rect">
            <a:avLst/>
          </a:prstGeom>
          <a:noFill/>
          <a:extLst/>
        </p:spPr>
        <p:txBody>
          <a:bodyPr anchor="ct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defRPr/>
            </a:pPr>
            <a:fld id="{C5F6943B-A5E8-4235-B8B5-0B1F24B4E26A}" type="slidenum">
              <a:rPr lang="en-US" sz="1100" smtClean="0">
                <a:solidFill>
                  <a:schemeClr val="tx2"/>
                </a:solidFill>
                <a:cs typeface="+mn-cs"/>
              </a:rPr>
              <a:pPr>
                <a:defRPr/>
              </a:pPr>
              <a:t>50</a:t>
            </a:fld>
            <a:endParaRPr lang="en-US" sz="1100">
              <a:solidFill>
                <a:schemeClr val="tx2"/>
              </a:solidFill>
              <a:cs typeface="+mn-cs"/>
            </a:endParaRPr>
          </a:p>
        </p:txBody>
      </p:sp>
      <p:sp>
        <p:nvSpPr>
          <p:cNvPr id="6" name="5 Título"/>
          <p:cNvSpPr>
            <a:spLocks noGrp="1"/>
          </p:cNvSpPr>
          <p:nvPr>
            <p:ph type="title"/>
          </p:nvPr>
        </p:nvSpPr>
        <p:spPr/>
        <p:txBody>
          <a:bodyPr/>
          <a:lstStyle/>
          <a:p>
            <a:pPr eaLnBrk="1" fontAlgn="auto" hangingPunct="1">
              <a:spcAft>
                <a:spcPts val="0"/>
              </a:spcAft>
              <a:defRPr/>
            </a:pPr>
            <a:r>
              <a:rPr lang="es-AR" dirty="0"/>
              <a:t> presupuesto por </a:t>
            </a:r>
            <a:r>
              <a:rPr lang="es-AR" dirty="0" smtClean="0"/>
              <a:t>programas</a:t>
            </a:r>
            <a:endParaRPr lang="es-AR" b="1" dirty="0"/>
          </a:p>
        </p:txBody>
      </p:sp>
      <p:sp>
        <p:nvSpPr>
          <p:cNvPr id="20489" name="10 Rectángulo"/>
          <p:cNvSpPr>
            <a:spLocks noChangeArrowheads="1"/>
          </p:cNvSpPr>
          <p:nvPr/>
        </p:nvSpPr>
        <p:spPr bwMode="auto">
          <a:xfrm>
            <a:off x="371475" y="2406367"/>
            <a:ext cx="844867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s-AR" sz="2000" b="1" dirty="0">
                <a:solidFill>
                  <a:schemeClr val="tx2">
                    <a:lumMod val="75000"/>
                  </a:schemeClr>
                </a:solidFill>
                <a:latin typeface="+mn-lt"/>
              </a:rPr>
              <a:t>SON LOS BIENES O SERVICIOS QUE SURGEN COMO RESULTADO, CUALITATIVAMENTE DIFERENTE, DE LA COMBINACIÓN DE LOS INSUMOS QUE REQUIEREN SUS RESPECTIVAS PRODUCCIONES. </a:t>
            </a:r>
          </a:p>
          <a:p>
            <a:pPr algn="just"/>
            <a:endParaRPr lang="es-AR" sz="2000" b="1" dirty="0">
              <a:solidFill>
                <a:schemeClr val="tx2">
                  <a:lumMod val="75000"/>
                </a:schemeClr>
              </a:solidFill>
              <a:latin typeface="+mn-lt"/>
            </a:endParaRPr>
          </a:p>
          <a:p>
            <a:pPr algn="just"/>
            <a:r>
              <a:rPr lang="es-AR" sz="2000" b="1" dirty="0">
                <a:solidFill>
                  <a:schemeClr val="tx2">
                    <a:lumMod val="75000"/>
                  </a:schemeClr>
                </a:solidFill>
                <a:latin typeface="+mn-lt"/>
              </a:rPr>
              <a:t>ASÍ POR EJEMPLO, EL PRODUCTO "VIVIENDA" ES DIFERENTE, CUALITATIVAMENTE, DE LOS INSUMOS QUE SE UTILIZARON PARA CONSTRUIRLA.</a:t>
            </a:r>
          </a:p>
          <a:p>
            <a:pPr algn="just"/>
            <a:endParaRPr lang="es-AR" sz="2000" b="1" dirty="0">
              <a:solidFill>
                <a:schemeClr val="tx2">
                  <a:lumMod val="75000"/>
                </a:schemeClr>
              </a:solidFill>
              <a:latin typeface="+mn-lt"/>
            </a:endParaRPr>
          </a:p>
          <a:p>
            <a:pPr algn="just"/>
            <a:r>
              <a:rPr lang="es-AR" sz="2000" b="1" dirty="0">
                <a:solidFill>
                  <a:schemeClr val="tx2">
                    <a:lumMod val="75000"/>
                  </a:schemeClr>
                </a:solidFill>
                <a:latin typeface="+mn-lt"/>
              </a:rPr>
              <a:t>TODO BIEN O SERVICIO PRODUCIDO POSEE CARACTERÍSTICAS CUALITATIVAS Y PUEDE SER, CON MAYOR O MENOR DIFICULTAD, CUANTIFICADO. EN TODOS LOS CASOS ES DE NATURALEZA DIFERENTE A LOS INSUMOS QUE SE REQUIEREN PARA SU PRODUCCIÓN. </a:t>
            </a:r>
          </a:p>
        </p:txBody>
      </p:sp>
      <p:sp>
        <p:nvSpPr>
          <p:cNvPr id="3" name="2 Rectángulo"/>
          <p:cNvSpPr/>
          <p:nvPr/>
        </p:nvSpPr>
        <p:spPr>
          <a:xfrm>
            <a:off x="3059255" y="1628800"/>
            <a:ext cx="2950936" cy="707886"/>
          </a:xfrm>
          <a:prstGeom prst="rect">
            <a:avLst/>
          </a:prstGeom>
          <a:noFill/>
        </p:spPr>
        <p:txBody>
          <a:bodyPr wrap="none" lIns="91440" tIns="45720" rIns="91440" bIns="45720">
            <a:spAutoFit/>
          </a:bodyPr>
          <a:lstStyle/>
          <a:p>
            <a:r>
              <a:rPr lang="es-E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PRODUCTOS</a:t>
            </a:r>
          </a:p>
        </p:txBody>
      </p:sp>
    </p:spTree>
    <p:extLst>
      <p:ext uri="{BB962C8B-B14F-4D97-AF65-F5344CB8AC3E}">
        <p14:creationId xmlns:p14="http://schemas.microsoft.com/office/powerpoint/2010/main" val="2912817549"/>
      </p:ext>
    </p:extLst>
  </p:cSld>
  <p:clrMapOvr>
    <a:masterClrMapping/>
  </p:clrMapOvr>
  <p:transition spd="slow">
    <p:pul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778825"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51</a:t>
            </a:fld>
            <a:endParaRPr lang="en-US" smtClean="0">
              <a:solidFill>
                <a:schemeClr val="tx2"/>
              </a:solidFill>
            </a:endParaRPr>
          </a:p>
        </p:txBody>
      </p:sp>
      <p:sp>
        <p:nvSpPr>
          <p:cNvPr id="10" name="1 Marcador de contenido"/>
          <p:cNvSpPr txBox="1">
            <a:spLocks/>
          </p:cNvSpPr>
          <p:nvPr/>
        </p:nvSpPr>
        <p:spPr>
          <a:xfrm>
            <a:off x="323850" y="2492374"/>
            <a:ext cx="8407400" cy="338489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ES" sz="1600" dirty="0"/>
              <a:t>LA CLASIFICACIÓN FUNCIONAL PRESENTA EL GASTO PÚBLICO SEGÚN LA NATURALEZA DE LOS SERVICIOS QUE LAS INSTITUCIONES PÚBLICAS BRINDAN A LA COMUNIDAD. </a:t>
            </a:r>
            <a:endParaRPr lang="es-AR" sz="1600" dirty="0"/>
          </a:p>
          <a:p>
            <a:pPr marL="45720" indent="0" algn="just">
              <a:buNone/>
            </a:pPr>
            <a:r>
              <a:rPr lang="es-ES" sz="1600" dirty="0"/>
              <a:t> </a:t>
            </a:r>
            <a:endParaRPr lang="es-AR" sz="1600" dirty="0"/>
          </a:p>
          <a:p>
            <a:pPr marL="45720" indent="0" algn="just">
              <a:buNone/>
            </a:pPr>
            <a:r>
              <a:rPr lang="es-ES" sz="1600" dirty="0"/>
              <a:t>LOS GASTOS CLASIFICADOS POR FINALIDAD Y FUNCIÓN PERMITEN DETERMINAR </a:t>
            </a:r>
            <a:r>
              <a:rPr lang="es-ES" sz="1600" dirty="0" smtClean="0"/>
              <a:t>LA </a:t>
            </a:r>
            <a:r>
              <a:rPr lang="es-ES" sz="1600" dirty="0"/>
              <a:t>CLASIFICACIÓN POR FINALIDADES Y FUNCIONES SE CONSTITUYE EN UN INSTRUMENTO FUNDAMENTAL PARA LA TOMA DE DECISIONES POR EL PODER POLÍTICO.</a:t>
            </a:r>
            <a:endParaRPr lang="es-AR" sz="1600" dirty="0"/>
          </a:p>
          <a:p>
            <a:pPr marL="45720" indent="0" algn="just">
              <a:buNone/>
            </a:pPr>
            <a:endParaRPr lang="es-AR" sz="1600" dirty="0" smtClean="0"/>
          </a:p>
          <a:p>
            <a:pPr marL="45720" indent="0" algn="just">
              <a:buNone/>
            </a:pPr>
            <a:r>
              <a:rPr lang="es-AR" sz="1600" dirty="0"/>
              <a:t>• PERMITE ANALIZAR LAS TENDENCIAS DE LOS GASTOS EN FUNCIONES DETERMINADAS.</a:t>
            </a:r>
          </a:p>
          <a:p>
            <a:pPr marL="45720" indent="0" algn="just">
              <a:buNone/>
            </a:pPr>
            <a:r>
              <a:rPr lang="es-AR" sz="1600" dirty="0"/>
              <a:t>• FACILITA LA ELABORACIÓN DE ESTADÍSTICAS DEL GASTO, PROPORCIONANDO ELEMENTOS SUFICIENTES PARA LA PROYECCIÓN DE LOS MISMOS.</a:t>
            </a:r>
          </a:p>
          <a:p>
            <a:pPr marL="45720" indent="0" algn="just">
              <a:buNone/>
            </a:pPr>
            <a:r>
              <a:rPr lang="es-AR" sz="1600" dirty="0" smtClean="0"/>
              <a:t>•</a:t>
            </a:r>
            <a:endParaRPr lang="es-AR" sz="1600" dirty="0"/>
          </a:p>
          <a:p>
            <a:pPr marL="45720" indent="0" algn="just">
              <a:buNone/>
            </a:pPr>
            <a:endParaRPr lang="es-AR" sz="1600" dirty="0"/>
          </a:p>
        </p:txBody>
      </p:sp>
      <p:sp>
        <p:nvSpPr>
          <p:cNvPr id="8" name="7 Rectángulo"/>
          <p:cNvSpPr/>
          <p:nvPr/>
        </p:nvSpPr>
        <p:spPr>
          <a:xfrm>
            <a:off x="2097728" y="1844824"/>
            <a:ext cx="471000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finalidad y </a:t>
            </a:r>
            <a:r>
              <a:rPr lang="es-ES" sz="3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funcion</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822039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52</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1600" dirty="0" smtClean="0"/>
              <a:t>1 </a:t>
            </a:r>
            <a:r>
              <a:rPr lang="es-AR" sz="1600" dirty="0"/>
              <a:t>ADMINISTRACIÓN GUBERNAMENTAL</a:t>
            </a:r>
          </a:p>
          <a:p>
            <a:pPr marL="320040" lvl="1" indent="0" algn="just">
              <a:buNone/>
            </a:pPr>
            <a:r>
              <a:rPr lang="es-AR" sz="1600" dirty="0"/>
              <a:t>1.1  LEGISLATIVA</a:t>
            </a:r>
          </a:p>
          <a:p>
            <a:pPr marL="320040" lvl="1" indent="0" algn="just">
              <a:buNone/>
            </a:pPr>
            <a:r>
              <a:rPr lang="es-AR" sz="1600" dirty="0"/>
              <a:t>1.2  JUDICIAL</a:t>
            </a:r>
          </a:p>
          <a:p>
            <a:pPr marL="320040" lvl="1" indent="0" algn="just">
              <a:buNone/>
            </a:pPr>
            <a:r>
              <a:rPr lang="es-AR" sz="1600" dirty="0"/>
              <a:t>1.3  DIRECCIÓN SUPERIOR EJECUTIVA</a:t>
            </a:r>
          </a:p>
          <a:p>
            <a:pPr marL="320040" lvl="1" indent="0" algn="just">
              <a:buNone/>
            </a:pPr>
            <a:r>
              <a:rPr lang="es-AR" sz="1600" dirty="0"/>
              <a:t>1.4  RELACIONES EXTERIORES</a:t>
            </a:r>
          </a:p>
          <a:p>
            <a:pPr marL="320040" lvl="1" indent="0" algn="just">
              <a:buNone/>
            </a:pPr>
            <a:r>
              <a:rPr lang="es-AR" sz="1600" dirty="0"/>
              <a:t>1.5  RELACIONES INTERIORES</a:t>
            </a:r>
          </a:p>
          <a:p>
            <a:pPr marL="320040" lvl="1" indent="0" algn="just">
              <a:buNone/>
            </a:pPr>
            <a:r>
              <a:rPr lang="es-AR" sz="1600" dirty="0"/>
              <a:t>1.6  ADMINISTRACIÓN FISCAL</a:t>
            </a:r>
          </a:p>
          <a:p>
            <a:pPr marL="320040" lvl="1" indent="0" algn="just">
              <a:buNone/>
            </a:pPr>
            <a:r>
              <a:rPr lang="es-AR" sz="1600" dirty="0"/>
              <a:t>1.7  CONTROL DE LA GESTIÓN PÚBLICA</a:t>
            </a:r>
          </a:p>
          <a:p>
            <a:pPr marL="320040" lvl="1" indent="0" algn="just">
              <a:buNone/>
            </a:pPr>
            <a:r>
              <a:rPr lang="es-AR" sz="1600" dirty="0"/>
              <a:t>1.8  INFORMACIÓN Y ESTADÍSTICA BÁSICAS</a:t>
            </a:r>
          </a:p>
          <a:p>
            <a:pPr marL="320040" lvl="1" indent="0" algn="just">
              <a:buNone/>
            </a:pPr>
            <a:endParaRPr lang="es-AR" sz="1400" dirty="0"/>
          </a:p>
          <a:p>
            <a:pPr marL="45720" indent="0" algn="just">
              <a:buNone/>
            </a:pPr>
            <a:r>
              <a:rPr lang="es-AR" sz="1600" dirty="0"/>
              <a:t>2 SERVICIOS DE DEFENSA Y SEGURIDAD</a:t>
            </a:r>
          </a:p>
          <a:p>
            <a:pPr marL="320040" lvl="1" indent="0" algn="just">
              <a:buNone/>
            </a:pPr>
            <a:r>
              <a:rPr lang="es-AR" sz="1600" dirty="0"/>
              <a:t>2.1  DEFENSA</a:t>
            </a:r>
          </a:p>
          <a:p>
            <a:pPr marL="320040" lvl="1" indent="0" algn="just">
              <a:buNone/>
            </a:pPr>
            <a:r>
              <a:rPr lang="es-AR" sz="1600" dirty="0"/>
              <a:t>2.2  SEGURIDAD INTERIOR</a:t>
            </a:r>
          </a:p>
          <a:p>
            <a:pPr marL="320040" lvl="1" indent="0" algn="just">
              <a:buNone/>
            </a:pPr>
            <a:r>
              <a:rPr lang="es-AR" sz="1600" dirty="0"/>
              <a:t>2.3  SISTEMA PENAL</a:t>
            </a:r>
          </a:p>
          <a:p>
            <a:pPr marL="320040" lvl="1" indent="0" algn="just">
              <a:buNone/>
            </a:pPr>
            <a:r>
              <a:rPr lang="es-AR" sz="1600" dirty="0"/>
              <a:t>2.4  </a:t>
            </a:r>
            <a:r>
              <a:rPr lang="es-AR" sz="1600" dirty="0" smtClean="0"/>
              <a:t>INTELIGENCIA</a:t>
            </a:r>
            <a:endParaRPr lang="es-AR" sz="1600" dirty="0"/>
          </a:p>
        </p:txBody>
      </p:sp>
      <p:sp>
        <p:nvSpPr>
          <p:cNvPr id="8" name="7 Rectángulo"/>
          <p:cNvSpPr/>
          <p:nvPr/>
        </p:nvSpPr>
        <p:spPr>
          <a:xfrm>
            <a:off x="2097728" y="1844824"/>
            <a:ext cx="471000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finalidad y </a:t>
            </a:r>
            <a:r>
              <a:rPr lang="es-ES" sz="3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funcion</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3602868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53</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dirty="0" smtClean="0"/>
              <a:t>3 </a:t>
            </a:r>
            <a:r>
              <a:rPr lang="es-AR" sz="2400" dirty="0"/>
              <a:t>SERVICIOS SOCIALES</a:t>
            </a:r>
          </a:p>
          <a:p>
            <a:pPr marL="320040" lvl="1" indent="0" algn="just">
              <a:buNone/>
            </a:pPr>
            <a:r>
              <a:rPr lang="es-AR" sz="2000" u="sng" dirty="0"/>
              <a:t>3.1  SALUD</a:t>
            </a:r>
          </a:p>
          <a:p>
            <a:pPr marL="320040" lvl="1" indent="0" algn="just">
              <a:buNone/>
            </a:pPr>
            <a:r>
              <a:rPr lang="es-AR" sz="2000" dirty="0"/>
              <a:t>3.2  PROMOCIÓN Y ASISTENCIA SOCIAL</a:t>
            </a:r>
          </a:p>
          <a:p>
            <a:pPr marL="320040" lvl="1" indent="0" algn="just">
              <a:buNone/>
            </a:pPr>
            <a:r>
              <a:rPr lang="es-AR" sz="2000" dirty="0"/>
              <a:t>3.3  SEGURIDAD SOCIAL</a:t>
            </a:r>
          </a:p>
          <a:p>
            <a:pPr marL="320040" lvl="1" indent="0" algn="just">
              <a:buNone/>
            </a:pPr>
            <a:r>
              <a:rPr lang="es-AR" sz="2000" u="sng" dirty="0"/>
              <a:t>3.4  EDUCACIÓN Y CULTURA</a:t>
            </a:r>
          </a:p>
          <a:p>
            <a:pPr marL="320040" lvl="1" indent="0" algn="just">
              <a:buNone/>
            </a:pPr>
            <a:r>
              <a:rPr lang="es-AR" sz="2000" u="sng" dirty="0"/>
              <a:t>3.5  CIENCIA Y TÉCNICA</a:t>
            </a:r>
          </a:p>
          <a:p>
            <a:pPr marL="320040" lvl="1" indent="0" algn="just">
              <a:buNone/>
            </a:pPr>
            <a:r>
              <a:rPr lang="es-AR" sz="2000" dirty="0"/>
              <a:t>3.6  TRABAJO</a:t>
            </a:r>
          </a:p>
          <a:p>
            <a:pPr marL="320040" lvl="1" indent="0" algn="just">
              <a:buNone/>
            </a:pPr>
            <a:r>
              <a:rPr lang="es-AR" sz="2000" dirty="0"/>
              <a:t>3.7  VIVIENDA Y URBANISMO</a:t>
            </a:r>
          </a:p>
          <a:p>
            <a:pPr marL="320040" lvl="1" indent="0" algn="just">
              <a:buNone/>
            </a:pPr>
            <a:r>
              <a:rPr lang="es-AR" sz="2000" dirty="0"/>
              <a:t>3.8  AGUA POTABLE Y ALCANTARILLADO</a:t>
            </a:r>
          </a:p>
          <a:p>
            <a:pPr marL="320040" lvl="1" indent="0" algn="just">
              <a:buNone/>
            </a:pPr>
            <a:r>
              <a:rPr lang="es-AR" sz="2000" dirty="0"/>
              <a:t>3.9  OTROS SERVICIOS URBANOS</a:t>
            </a:r>
          </a:p>
          <a:p>
            <a:pPr marL="45720" indent="0" algn="just">
              <a:buNone/>
            </a:pPr>
            <a:endParaRPr lang="es-AR" sz="1600" dirty="0"/>
          </a:p>
        </p:txBody>
      </p:sp>
      <p:sp>
        <p:nvSpPr>
          <p:cNvPr id="8" name="7 Rectángulo"/>
          <p:cNvSpPr/>
          <p:nvPr/>
        </p:nvSpPr>
        <p:spPr>
          <a:xfrm>
            <a:off x="2097728" y="1844824"/>
            <a:ext cx="471000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finalidad y </a:t>
            </a:r>
            <a:r>
              <a:rPr lang="es-ES" sz="3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funcion</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8354460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54</a:t>
            </a:fld>
            <a:endParaRPr lang="en-US" smtClean="0">
              <a:solidFill>
                <a:schemeClr val="tx2"/>
              </a:solidFill>
            </a:endParaRPr>
          </a:p>
        </p:txBody>
      </p:sp>
      <p:sp>
        <p:nvSpPr>
          <p:cNvPr id="10" name="1 Marcador de contenido"/>
          <p:cNvSpPr txBox="1">
            <a:spLocks/>
          </p:cNvSpPr>
          <p:nvPr/>
        </p:nvSpPr>
        <p:spPr>
          <a:xfrm>
            <a:off x="323850" y="2492374"/>
            <a:ext cx="8407400" cy="3548989"/>
          </a:xfrm>
          <a:prstGeom prst="rect">
            <a:avLst/>
          </a:prstGeom>
        </p:spPr>
        <p:txBody>
          <a:bodyPr>
            <a:normAutofit fontScale="77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dirty="0"/>
              <a:t>4 SERVICIOS ECONÓMICOS</a:t>
            </a:r>
          </a:p>
          <a:p>
            <a:pPr marL="320040" lvl="1" indent="0" algn="just">
              <a:buNone/>
            </a:pPr>
            <a:r>
              <a:rPr lang="es-AR" sz="2200" dirty="0"/>
              <a:t>4.1  ENERGÍA, COMBUSTIBLES Y MINERÍA</a:t>
            </a:r>
          </a:p>
          <a:p>
            <a:pPr marL="320040" lvl="1" indent="0" algn="just">
              <a:buNone/>
            </a:pPr>
            <a:r>
              <a:rPr lang="es-AR" sz="2200" dirty="0"/>
              <a:t>4.2  COMUNICACIONES</a:t>
            </a:r>
          </a:p>
          <a:p>
            <a:pPr marL="320040" lvl="1" indent="0" algn="just">
              <a:buNone/>
            </a:pPr>
            <a:r>
              <a:rPr lang="es-AR" sz="2200" dirty="0"/>
              <a:t>4.3  TRANSPORTE</a:t>
            </a:r>
          </a:p>
          <a:p>
            <a:pPr marL="320040" lvl="1" indent="0" algn="just">
              <a:buNone/>
            </a:pPr>
            <a:r>
              <a:rPr lang="es-AR" sz="2200" dirty="0"/>
              <a:t>4.4  ECOLOGÍA Y MEDIO AMBIENTE</a:t>
            </a:r>
          </a:p>
          <a:p>
            <a:pPr marL="320040" lvl="1" indent="0" algn="just">
              <a:buNone/>
            </a:pPr>
            <a:r>
              <a:rPr lang="es-AR" sz="2200" dirty="0"/>
              <a:t>4.5  AGRICULTURA</a:t>
            </a:r>
          </a:p>
          <a:p>
            <a:pPr marL="320040" lvl="1" indent="0" algn="just">
              <a:buNone/>
            </a:pPr>
            <a:r>
              <a:rPr lang="es-AR" sz="2200" dirty="0"/>
              <a:t>4.6  INDUSTRIA</a:t>
            </a:r>
          </a:p>
          <a:p>
            <a:pPr marL="320040" lvl="1" indent="0" algn="just">
              <a:buNone/>
            </a:pPr>
            <a:r>
              <a:rPr lang="es-AR" sz="2200" dirty="0"/>
              <a:t>4.7  COMERCIO, TURISMO Y OTROS SERVICIOS</a:t>
            </a:r>
          </a:p>
          <a:p>
            <a:pPr marL="320040" lvl="1" indent="0" algn="just">
              <a:buNone/>
            </a:pPr>
            <a:r>
              <a:rPr lang="es-AR" sz="2200" dirty="0"/>
              <a:t>4.8  SEGUROS Y FINANZAS</a:t>
            </a:r>
          </a:p>
          <a:p>
            <a:pPr marL="45720" indent="0" algn="just">
              <a:buNone/>
            </a:pPr>
            <a:endParaRPr lang="es-AR" sz="2400" dirty="0"/>
          </a:p>
          <a:p>
            <a:pPr marL="45720" indent="0" algn="just">
              <a:buNone/>
            </a:pPr>
            <a:r>
              <a:rPr lang="es-AR" sz="2400" dirty="0"/>
              <a:t>5 DEUDA PÚBLICA</a:t>
            </a:r>
          </a:p>
          <a:p>
            <a:pPr marL="320040" lvl="1" indent="0" algn="just">
              <a:buNone/>
            </a:pPr>
            <a:r>
              <a:rPr lang="es-AR" sz="2200" dirty="0"/>
              <a:t>5.1  SERVICIO DE LA DEUDA PÚBLICA (INTERESES Y GASTOS)</a:t>
            </a:r>
          </a:p>
          <a:p>
            <a:pPr marL="45720" indent="0" algn="just">
              <a:buNone/>
            </a:pPr>
            <a:endParaRPr lang="es-AR" sz="1600" dirty="0"/>
          </a:p>
        </p:txBody>
      </p:sp>
      <p:sp>
        <p:nvSpPr>
          <p:cNvPr id="8" name="7 Rectángulo"/>
          <p:cNvSpPr/>
          <p:nvPr/>
        </p:nvSpPr>
        <p:spPr>
          <a:xfrm>
            <a:off x="2097728" y="1844824"/>
            <a:ext cx="471000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finalidad y </a:t>
            </a:r>
            <a:r>
              <a:rPr lang="es-ES" sz="3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funcion</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081415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55</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8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dirty="0"/>
              <a:t>LA CLASIFICACIÓN POR RUBROS ORDENA, AGRUPA Y PRESENTA A LOS RECURSOS PÚBLICOS EN FUNCIÓN DE LOS DIFERENTES TIPOS QUE SURGEN DE LA NATURALEZA Y EL CARÁCTER DE LAS TRANSACCIONES QUE LE DAN ORIGEN.</a:t>
            </a:r>
          </a:p>
          <a:p>
            <a:pPr marL="45720" indent="0" algn="just">
              <a:buNone/>
            </a:pPr>
            <a:endParaRPr lang="es-AR" sz="2400" dirty="0"/>
          </a:p>
          <a:p>
            <a:pPr marL="45720" indent="0" algn="just">
              <a:buNone/>
            </a:pPr>
            <a:r>
              <a:rPr lang="es-AR" sz="2400" dirty="0"/>
              <a:t>ASÍ, EN LA CLASIFICACIÓN DE LOS RECURSOS POR RUBROS SE DISTINGUEN LOS QUE PROVIENEN DE FUENTES TRADICIONALES COMO LOS IMPUESTOS, LAS TASAS, LOS DERECHOS Y LAS TRANSFERENCIAS; LOS QUE PROCEDEN DEL PATRIMONIO PÚBLICO COMO LA VENTA DE ACTIVOS, DE TÍTULOS, DE ACCIONES Y LAS RENTAS DE LA PROPIEDAD; Y LOS QUE PROVIENEN DEL FINANCIAMIENTO COMO EL CRÉDITO PÚBLICO Y LA DISMINUCIÓN DE ACTIVOS.</a:t>
            </a:r>
          </a:p>
          <a:p>
            <a:pPr marL="45720" indent="0" algn="just">
              <a:buNone/>
            </a:pPr>
            <a:endParaRPr lang="es-AR" sz="1600" dirty="0"/>
          </a:p>
        </p:txBody>
      </p:sp>
      <p:sp>
        <p:nvSpPr>
          <p:cNvPr id="8" name="7 Rectángulo"/>
          <p:cNvSpPr/>
          <p:nvPr/>
        </p:nvSpPr>
        <p:spPr>
          <a:xfrm>
            <a:off x="2219817" y="1844824"/>
            <a:ext cx="446583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Recursos por rubros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4500394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56</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endParaRPr lang="es-AR" sz="1600" dirty="0"/>
          </a:p>
          <a:p>
            <a:pPr marL="45720" indent="0" algn="just">
              <a:buNone/>
            </a:pPr>
            <a:r>
              <a:rPr lang="es-AR" sz="1600" dirty="0"/>
              <a:t>11.0.0 INGRESOS TRIBUTARIOS</a:t>
            </a:r>
          </a:p>
          <a:p>
            <a:pPr marL="45720" indent="0" algn="just">
              <a:buNone/>
            </a:pPr>
            <a:r>
              <a:rPr lang="es-AR" sz="1600" dirty="0"/>
              <a:t>12.0.0 INGRESOS NO TRIBUTARIOS</a:t>
            </a:r>
          </a:p>
          <a:p>
            <a:pPr marL="320040" lvl="1" indent="0" algn="just">
              <a:buNone/>
            </a:pPr>
            <a:r>
              <a:rPr lang="es-AR" sz="1400" dirty="0"/>
              <a:t>12.1.0 Tasas</a:t>
            </a:r>
          </a:p>
          <a:p>
            <a:pPr marL="320040" lvl="1" indent="0" algn="just">
              <a:buNone/>
            </a:pPr>
            <a:r>
              <a:rPr lang="es-AR" sz="1400" dirty="0"/>
              <a:t>12.2.0 Derechos</a:t>
            </a:r>
          </a:p>
          <a:p>
            <a:pPr marL="320040" lvl="1" indent="0" algn="just">
              <a:buNone/>
            </a:pPr>
            <a:r>
              <a:rPr lang="es-AR" sz="1400" dirty="0"/>
              <a:t>12.5.0 Alquileres</a:t>
            </a:r>
          </a:p>
          <a:p>
            <a:pPr marL="320040" lvl="1" indent="0" algn="just">
              <a:buNone/>
            </a:pPr>
            <a:r>
              <a:rPr lang="es-AR" sz="1400" dirty="0"/>
              <a:t>12.6.0 Multas</a:t>
            </a:r>
          </a:p>
          <a:p>
            <a:pPr marL="320040" lvl="1" indent="0" algn="just">
              <a:buNone/>
            </a:pPr>
            <a:r>
              <a:rPr lang="es-AR" sz="1400" dirty="0"/>
              <a:t>12.9.0 Otros</a:t>
            </a:r>
          </a:p>
          <a:p>
            <a:pPr marL="45720" indent="0" algn="just">
              <a:buNone/>
            </a:pPr>
            <a:r>
              <a:rPr lang="es-AR" sz="1600" dirty="0"/>
              <a:t>13.0.0 CONTRIBUCIONES</a:t>
            </a:r>
          </a:p>
          <a:p>
            <a:pPr marL="45720" indent="0" algn="just">
              <a:buNone/>
            </a:pPr>
            <a:r>
              <a:rPr lang="es-AR" sz="1600" dirty="0"/>
              <a:t>14.0.0 VENTA DE BIENES Y SERVICIOS DE ADMINISTRACIONES PÚBLICAS</a:t>
            </a:r>
          </a:p>
          <a:p>
            <a:pPr marL="320040" lvl="1" indent="0" algn="just">
              <a:buNone/>
            </a:pPr>
            <a:r>
              <a:rPr lang="es-AR" sz="1400" dirty="0"/>
              <a:t>14.1.0 Venta de bienes</a:t>
            </a:r>
          </a:p>
          <a:p>
            <a:pPr marL="320040" lvl="1" indent="0" algn="just">
              <a:buNone/>
            </a:pPr>
            <a:r>
              <a:rPr lang="es-AR" sz="1400" dirty="0"/>
              <a:t>14.2.0 Venta de servicios</a:t>
            </a:r>
          </a:p>
          <a:p>
            <a:pPr marL="45720" indent="0" algn="just">
              <a:buNone/>
            </a:pPr>
            <a:r>
              <a:rPr lang="es-AR" sz="1600" dirty="0"/>
              <a:t>15.0.0 INGRESOS DE OPERACIÓN</a:t>
            </a:r>
          </a:p>
          <a:p>
            <a:pPr marL="45720" indent="0" algn="just">
              <a:buNone/>
            </a:pPr>
            <a:r>
              <a:rPr lang="es-AR" sz="1600" dirty="0"/>
              <a:t>16.0.0 RENTAS DE LA PROPIEDAD</a:t>
            </a:r>
          </a:p>
          <a:p>
            <a:pPr marL="320040" lvl="1" indent="0" algn="just">
              <a:buNone/>
            </a:pPr>
            <a:r>
              <a:rPr lang="es-AR" sz="1400" dirty="0"/>
              <a:t>16.2.0 Intereses por depósitos</a:t>
            </a:r>
          </a:p>
          <a:p>
            <a:pPr marL="45720" indent="0" algn="just">
              <a:buNone/>
            </a:pPr>
            <a:endParaRPr lang="es-AR" sz="1600" dirty="0"/>
          </a:p>
        </p:txBody>
      </p:sp>
      <p:sp>
        <p:nvSpPr>
          <p:cNvPr id="8" name="7 Rectángulo"/>
          <p:cNvSpPr/>
          <p:nvPr/>
        </p:nvSpPr>
        <p:spPr>
          <a:xfrm>
            <a:off x="2219817" y="1844824"/>
            <a:ext cx="446583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Recursos por rubros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688293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827584" y="524024"/>
            <a:ext cx="7200800" cy="672728"/>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57</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1600" dirty="0"/>
              <a:t>17.0.0 TRANSFERENCIAS CORRIENTES</a:t>
            </a:r>
          </a:p>
          <a:p>
            <a:pPr marL="320040" lvl="1" indent="0" algn="just">
              <a:buNone/>
            </a:pPr>
            <a:r>
              <a:rPr lang="es-AR" sz="1400" dirty="0"/>
              <a:t>17.1.0 Del sector privado</a:t>
            </a:r>
          </a:p>
          <a:p>
            <a:pPr marL="320040" lvl="1" indent="0" algn="just">
              <a:buNone/>
            </a:pPr>
            <a:r>
              <a:rPr lang="es-AR" sz="1400" dirty="0"/>
              <a:t>17.2.0 De la administración nacional</a:t>
            </a:r>
          </a:p>
          <a:p>
            <a:pPr marL="320040" lvl="1" indent="0" algn="just">
              <a:buNone/>
            </a:pPr>
            <a:r>
              <a:rPr lang="es-AR" sz="1400" dirty="0"/>
              <a:t>17.3.0 De instituciones públicas financieras</a:t>
            </a:r>
          </a:p>
          <a:p>
            <a:pPr marL="320040" lvl="1" indent="0" algn="just">
              <a:buNone/>
            </a:pPr>
            <a:r>
              <a:rPr lang="es-AR" sz="1400" dirty="0"/>
              <a:t>17.4.0 De instituciones públicas no financieras</a:t>
            </a:r>
          </a:p>
          <a:p>
            <a:pPr marL="320040" lvl="1" indent="0" algn="just">
              <a:buNone/>
            </a:pPr>
            <a:r>
              <a:rPr lang="es-AR" sz="1400" dirty="0"/>
              <a:t>17.5.0 De gobiernos e instituciones provinciales y municipales</a:t>
            </a:r>
          </a:p>
          <a:p>
            <a:pPr marL="320040" lvl="1" indent="0" algn="just">
              <a:buNone/>
            </a:pPr>
            <a:r>
              <a:rPr lang="es-AR" sz="1400" dirty="0"/>
              <a:t>17.6.0 Del sector externo</a:t>
            </a:r>
          </a:p>
          <a:p>
            <a:pPr marL="45720" indent="0" algn="just">
              <a:buNone/>
            </a:pPr>
            <a:r>
              <a:rPr lang="es-AR" sz="1600" dirty="0"/>
              <a:t>21.0.0 RECURSOS PROPIOS DE CAPITAL</a:t>
            </a:r>
          </a:p>
          <a:p>
            <a:pPr marL="320040" lvl="1" indent="0" algn="just">
              <a:buNone/>
            </a:pPr>
            <a:r>
              <a:rPr lang="es-AR" sz="1400" dirty="0"/>
              <a:t>21.1.0 Venta de activos</a:t>
            </a:r>
          </a:p>
          <a:p>
            <a:pPr marL="45720" indent="0" algn="just">
              <a:buNone/>
            </a:pPr>
            <a:r>
              <a:rPr lang="es-AR" sz="1600" dirty="0"/>
              <a:t>22.0.0 TRANSFERENCIAS DE CAPITAL</a:t>
            </a:r>
          </a:p>
          <a:p>
            <a:pPr marL="320040" lvl="1" indent="0" algn="just">
              <a:buNone/>
            </a:pPr>
            <a:r>
              <a:rPr lang="es-AR" sz="1400" dirty="0"/>
              <a:t>22.1.0 Del sector privado</a:t>
            </a:r>
          </a:p>
          <a:p>
            <a:pPr marL="320040" lvl="1" indent="0" algn="just">
              <a:buNone/>
            </a:pPr>
            <a:r>
              <a:rPr lang="es-AR" sz="1400" dirty="0"/>
              <a:t>22.2.0 De la administración nacional</a:t>
            </a:r>
          </a:p>
          <a:p>
            <a:pPr marL="320040" lvl="1" indent="0" algn="just">
              <a:buNone/>
            </a:pPr>
            <a:r>
              <a:rPr lang="es-AR" sz="1400" dirty="0"/>
              <a:t>22.3.0 De instituciones públicas financieras</a:t>
            </a:r>
          </a:p>
          <a:p>
            <a:pPr marL="320040" lvl="1" indent="0" algn="just">
              <a:buNone/>
            </a:pPr>
            <a:r>
              <a:rPr lang="es-AR" sz="1400" dirty="0"/>
              <a:t>22.4.0 De instituciones públicas no financieras</a:t>
            </a:r>
          </a:p>
          <a:p>
            <a:pPr marL="320040" lvl="1" indent="0" algn="just">
              <a:buNone/>
            </a:pPr>
            <a:r>
              <a:rPr lang="es-AR" sz="1400" dirty="0"/>
              <a:t>22.5.0 De gobiernos e instituciones provinciales y municipales</a:t>
            </a:r>
          </a:p>
          <a:p>
            <a:pPr marL="320040" lvl="1" indent="0" algn="just">
              <a:buNone/>
            </a:pPr>
            <a:r>
              <a:rPr lang="es-AR" sz="1400" dirty="0"/>
              <a:t>22.6.0 Del sector externo</a:t>
            </a:r>
          </a:p>
          <a:p>
            <a:pPr marL="45720" indent="0" algn="just">
              <a:buNone/>
            </a:pPr>
            <a:endParaRPr lang="es-AR" sz="1600" dirty="0"/>
          </a:p>
        </p:txBody>
      </p:sp>
      <p:sp>
        <p:nvSpPr>
          <p:cNvPr id="8" name="7 Rectángulo"/>
          <p:cNvSpPr/>
          <p:nvPr/>
        </p:nvSpPr>
        <p:spPr>
          <a:xfrm>
            <a:off x="1978838" y="1412776"/>
            <a:ext cx="4465838" cy="553998"/>
          </a:xfrm>
          <a:prstGeom prst="rect">
            <a:avLst/>
          </a:prstGeom>
          <a:noFill/>
        </p:spPr>
        <p:txBody>
          <a:bodyPr wrap="squar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Recursos por rubros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42756008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3" name="3 Marcador de pie de página"/>
          <p:cNvSpPr>
            <a:spLocks noGrp="1"/>
          </p:cNvSpPr>
          <p:nvPr>
            <p:ph type="ftr" sz="quarter" idx="11"/>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58</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1600" dirty="0"/>
              <a:t>31.0.0 VENTA DE TÍTULOS Y VALORES</a:t>
            </a:r>
          </a:p>
          <a:p>
            <a:pPr marL="45720" indent="0" algn="just">
              <a:buNone/>
            </a:pPr>
            <a:r>
              <a:rPr lang="es-AR" sz="1600" dirty="0"/>
              <a:t>32.1.0 DE EMPRESAS PRIVADAS NACIONALES</a:t>
            </a:r>
          </a:p>
          <a:p>
            <a:pPr marL="45720" indent="0" algn="just">
              <a:buNone/>
            </a:pPr>
            <a:r>
              <a:rPr lang="es-AR" sz="1600" dirty="0"/>
              <a:t>33.0.0 RECUPERACIÓN DE PRÉSTAMOS DE CORTO PLAZO</a:t>
            </a:r>
          </a:p>
          <a:p>
            <a:pPr marL="45720" indent="0" algn="just">
              <a:buNone/>
            </a:pPr>
            <a:r>
              <a:rPr lang="es-AR" sz="1600" dirty="0"/>
              <a:t>34.0.0 RECUPERACIÓN DE PRÉSTAMOS DE LARGO PLAZO</a:t>
            </a:r>
          </a:p>
          <a:p>
            <a:pPr marL="45720" indent="0" algn="just">
              <a:buNone/>
            </a:pPr>
            <a:r>
              <a:rPr lang="es-AR" sz="1600" dirty="0"/>
              <a:t>35.0.0 DISMINUCIÓN DE OTROS ACTIVOS FINANCIEROS</a:t>
            </a:r>
          </a:p>
          <a:p>
            <a:pPr marL="45720" indent="0" algn="just">
              <a:buNone/>
            </a:pPr>
            <a:r>
              <a:rPr lang="es-AR" sz="1600" dirty="0"/>
              <a:t>36.0.0 ENDEUDAMIENTO PÚBLICO</a:t>
            </a:r>
          </a:p>
          <a:p>
            <a:pPr marL="45720" indent="0" algn="just">
              <a:buNone/>
            </a:pPr>
            <a:r>
              <a:rPr lang="es-AR" sz="1600" dirty="0"/>
              <a:t>37.0.0 OBTENCIÓN DE PRÉSTAMOS</a:t>
            </a:r>
          </a:p>
          <a:p>
            <a:pPr marL="320040" lvl="1" indent="0" algn="just">
              <a:buNone/>
            </a:pPr>
            <a:r>
              <a:rPr lang="es-AR" sz="1400" dirty="0"/>
              <a:t>37.1.0 Del sector privado</a:t>
            </a:r>
          </a:p>
          <a:p>
            <a:pPr marL="320040" lvl="1" indent="0" algn="just">
              <a:buNone/>
            </a:pPr>
            <a:r>
              <a:rPr lang="es-AR" sz="1400" dirty="0"/>
              <a:t>37.2.0 De la administración central</a:t>
            </a:r>
          </a:p>
          <a:p>
            <a:pPr marL="320040" lvl="1" indent="0" algn="just">
              <a:buNone/>
            </a:pPr>
            <a:r>
              <a:rPr lang="es-AR" sz="1400" dirty="0"/>
              <a:t>37.3.0 De organismos descentralizados</a:t>
            </a:r>
          </a:p>
          <a:p>
            <a:pPr marL="320040" lvl="1" indent="0" algn="just">
              <a:buNone/>
            </a:pPr>
            <a:r>
              <a:rPr lang="es-AR" sz="1400" dirty="0"/>
              <a:t>37.4.0 De instituciones de seguridad social</a:t>
            </a:r>
          </a:p>
          <a:p>
            <a:pPr marL="320040" lvl="1" indent="0" algn="just">
              <a:buNone/>
            </a:pPr>
            <a:r>
              <a:rPr lang="es-AR" sz="1400" dirty="0"/>
              <a:t>37.5.0 De provincias y municipalidades</a:t>
            </a:r>
          </a:p>
          <a:p>
            <a:pPr marL="320040" lvl="1" indent="0" algn="just">
              <a:buNone/>
            </a:pPr>
            <a:r>
              <a:rPr lang="es-AR" sz="1400" dirty="0"/>
              <a:t>37.6.0 De empresas públicas no financieras</a:t>
            </a:r>
          </a:p>
          <a:p>
            <a:pPr marL="320040" lvl="1" indent="0" algn="just">
              <a:buNone/>
            </a:pPr>
            <a:r>
              <a:rPr lang="es-AR" sz="1400" dirty="0"/>
              <a:t>37.7.0 De instituciones públicas financieras</a:t>
            </a:r>
          </a:p>
          <a:p>
            <a:pPr marL="320040" lvl="1" indent="0" algn="just">
              <a:buNone/>
            </a:pPr>
            <a:r>
              <a:rPr lang="es-AR" sz="1400" dirty="0"/>
              <a:t>37.8.0 De fondos fiduciarios y otros entes del sector público nacional no financiero</a:t>
            </a:r>
          </a:p>
          <a:p>
            <a:pPr marL="320040" lvl="1" indent="0" algn="just">
              <a:buNone/>
            </a:pPr>
            <a:r>
              <a:rPr lang="es-AR" sz="1400" dirty="0"/>
              <a:t>37.9.0 Del sector </a:t>
            </a:r>
            <a:r>
              <a:rPr lang="es-AR" sz="1400" dirty="0" smtClean="0"/>
              <a:t>externo</a:t>
            </a:r>
            <a:endParaRPr lang="es-AR" sz="1400" dirty="0"/>
          </a:p>
        </p:txBody>
      </p:sp>
      <p:sp>
        <p:nvSpPr>
          <p:cNvPr id="8" name="7 Rectángulo"/>
          <p:cNvSpPr/>
          <p:nvPr/>
        </p:nvSpPr>
        <p:spPr>
          <a:xfrm>
            <a:off x="2219817" y="1844824"/>
            <a:ext cx="4465838"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Recursos por rubros</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40960863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058745" cy="1320800"/>
          </a:xfrm>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59</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dirty="0" smtClean="0"/>
              <a:t>ESTE </a:t>
            </a:r>
            <a:r>
              <a:rPr lang="es-AR" sz="2400" dirty="0"/>
              <a:t>TIPO DE CLASIFICACIÓN IDENTIFICA EL GASTO SEGÚN LOS INGRESOS QUE LO FINANCIAN, PERMITIENDO CONOCER LA ORIENTACIÓN DE LOS MISMOS HACIA LA ATENCIÓN DE LAS NECESIDADES PÚBLICAS</a:t>
            </a:r>
            <a:r>
              <a:rPr lang="es-AR" sz="2400" dirty="0" smtClean="0"/>
              <a:t>.</a:t>
            </a:r>
          </a:p>
          <a:p>
            <a:pPr marL="45720" indent="0" algn="just">
              <a:buNone/>
            </a:pPr>
            <a:endParaRPr lang="es-AR" sz="2400" dirty="0"/>
          </a:p>
          <a:p>
            <a:pPr marL="45720" indent="0" algn="just">
              <a:buNone/>
            </a:pPr>
            <a:r>
              <a:rPr lang="es-AR" sz="2400" dirty="0" smtClean="0"/>
              <a:t> </a:t>
            </a:r>
            <a:r>
              <a:rPr lang="es-AR" sz="2400" dirty="0"/>
              <a:t>LA IMPORTANCIA DE ESTA CLASIFICACIÓN RADICA EN QUE LOS RECURSOS NO SON INDISTINTOS Y TAMPOCO LO SON LOS GASTOS. ASÍ, ES CONVENIENTE POR REGLA GENERAL, QUE RECURSOS PERMANENTES FINANCIEN GASTOS PERMANENTES, RECURSOS TRANSITORIOS FINANCIEN GASTOS TRANSITORIOS Y RECURSOS POR ÚNICA VEZ FINANCIEN GASTOS POR ÚNICA VEZ.</a:t>
            </a:r>
            <a:endParaRPr lang="es-AR" sz="1600" dirty="0"/>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4238187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contenido 2"/>
          <p:cNvSpPr>
            <a:spLocks noGrp="1"/>
          </p:cNvSpPr>
          <p:nvPr>
            <p:ph idx="1"/>
          </p:nvPr>
        </p:nvSpPr>
        <p:spPr>
          <a:xfrm>
            <a:off x="457200" y="620713"/>
            <a:ext cx="8229600" cy="5505450"/>
          </a:xfrm>
        </p:spPr>
        <p:txBody>
          <a:bodyPr/>
          <a:lstStyle/>
          <a:p>
            <a:r>
              <a:rPr lang="es-AR" altLang="es-AR" sz="2800" dirty="0" smtClean="0"/>
              <a:t>El Art. 3° garantiza la gratuidad en los estudios de grado prohibiendo establecer cualquier tipo de gravamen, impuesto, arancel, etc. </a:t>
            </a:r>
          </a:p>
          <a:p>
            <a:r>
              <a:rPr lang="es-AR" altLang="es-AR" sz="2800" dirty="0" err="1" smtClean="0"/>
              <a:t>Prohibe</a:t>
            </a:r>
            <a:r>
              <a:rPr lang="es-AR" altLang="es-AR" sz="2800" dirty="0" smtClean="0"/>
              <a:t> a las Universidades Públicas hacer convenios con Instituciones Nacionales o Internacionales para ofertar servicios de educación pago, en el grado. </a:t>
            </a:r>
          </a:p>
          <a:p>
            <a:r>
              <a:rPr lang="es-AR" altLang="es-AR" sz="2800" dirty="0" smtClean="0"/>
              <a:t>Por la modificación del Art. 50 cada Universidad determina las  condiciones para que los estudiantes mantengan la regularidad.</a:t>
            </a:r>
          </a:p>
          <a:p>
            <a:endParaRPr lang="es-AR" altLang="es-AR" dirty="0" smtClean="0"/>
          </a:p>
          <a:p>
            <a:endParaRPr lang="es-AR" altLang="es-AR" dirty="0" smtClean="0"/>
          </a:p>
        </p:txBody>
      </p:sp>
    </p:spTree>
    <p:extLst>
      <p:ext uri="{BB962C8B-B14F-4D97-AF65-F5344CB8AC3E}">
        <p14:creationId xmlns:p14="http://schemas.microsoft.com/office/powerpoint/2010/main" val="20019578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6986737" cy="1320800"/>
          </a:xfrm>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60</a:t>
            </a:fld>
            <a:endParaRPr lang="en-US" smtClean="0">
              <a:solidFill>
                <a:schemeClr val="tx2"/>
              </a:solidFill>
            </a:endParaRPr>
          </a:p>
        </p:txBody>
      </p:sp>
      <p:sp>
        <p:nvSpPr>
          <p:cNvPr id="10" name="1 Marcador de contenido"/>
          <p:cNvSpPr txBox="1">
            <a:spLocks/>
          </p:cNvSpPr>
          <p:nvPr/>
        </p:nvSpPr>
        <p:spPr>
          <a:xfrm>
            <a:off x="323850" y="2492374"/>
            <a:ext cx="8407400" cy="3548989"/>
          </a:xfrm>
          <a:prstGeom prst="rect">
            <a:avLst/>
          </a:prstGeom>
        </p:spPr>
        <p:txBody>
          <a:bodyPr>
            <a:normAutofit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DESCRIPCION DE LAS CUENTAS</a:t>
            </a:r>
            <a:r>
              <a:rPr lang="es-AR" sz="2400" dirty="0"/>
              <a:t>: </a:t>
            </a:r>
            <a:endParaRPr lang="es-AR" sz="2400" dirty="0" smtClean="0"/>
          </a:p>
          <a:p>
            <a:pPr marL="45720" indent="0" algn="just">
              <a:buNone/>
            </a:pPr>
            <a:r>
              <a:rPr lang="es-AR" sz="2400" dirty="0" smtClean="0"/>
              <a:t>EL </a:t>
            </a:r>
            <a:r>
              <a:rPr lang="es-AR" sz="2400" dirty="0"/>
              <a:t>CLASIFICADOR POR FUENTE DE FINANCIAMIENTO SE DISTRIBUYE EN FUENTES INTERNAS, LAS QUE A SU VEZ SE COMPONEN DE TESORO NACIONAL, RECURSOS PROPIOS, RECURSOS CON AFECTACIÓN ESPECÍFICA, TRANSFERENCIAS INTERNAS Y CRÉDITO EXTERNO. </a:t>
            </a:r>
            <a:endParaRPr lang="es-AR" sz="2400" dirty="0" smtClean="0"/>
          </a:p>
          <a:p>
            <a:pPr marL="45720" indent="0" algn="just">
              <a:buNone/>
            </a:pPr>
            <a:r>
              <a:rPr lang="es-AR" sz="2400" dirty="0" smtClean="0"/>
              <a:t>LAS </a:t>
            </a:r>
            <a:r>
              <a:rPr lang="es-AR" sz="2400" dirty="0"/>
              <a:t>FUENTES DE FINANCIAMIENTO EXTERNAS SE COMPONEN DE TRANSFERENCIAS EXTERNAS Y CRÉDITO EXTERNO. A CONTINUACIÓN SE DESCRIBEN LAS CUENTAS DEL CLASIFICADOR DE REFERENCIA.</a:t>
            </a:r>
            <a:endParaRPr lang="es-AR" sz="1600" dirty="0"/>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1372902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130753" cy="1320800"/>
          </a:xfrm>
        </p:spPr>
        <p:txBody>
          <a:bodyPr/>
          <a:lstStyle/>
          <a:p>
            <a:pPr eaLnBrk="1" fontAlgn="auto" hangingPunct="1">
              <a:spcAft>
                <a:spcPts val="0"/>
              </a:spcAft>
              <a:defRPr/>
            </a:pPr>
            <a:r>
              <a:rPr lang="es-AR" dirty="0" smtClean="0"/>
              <a:t> clasificadores presupuestarios</a:t>
            </a:r>
            <a:endParaRPr lang="es-AR" dirty="0"/>
          </a:p>
        </p:txBody>
      </p:sp>
      <p:sp>
        <p:nvSpPr>
          <p:cNvPr id="35843" name="3 Marcador de pie de página"/>
          <p:cNvSpPr>
            <a:spLocks noGrp="1"/>
          </p:cNvSpPr>
          <p:nvPr>
            <p:ph type="ftr" sz="quarter" idx="11"/>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61</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a:t>11 - TESORO NACIONAL</a:t>
            </a:r>
          </a:p>
          <a:p>
            <a:pPr marL="45720" indent="0" algn="just">
              <a:buNone/>
            </a:pPr>
            <a:r>
              <a:rPr lang="es-AR" sz="2400" dirty="0"/>
              <a:t>FINANCIAMIENTO QUE TIENE ORIGEN EN LOS RECURSOS DE RENTAS GENERALES. ESTOS RECURSOS SE CARACTERIZAN POR SER DE LIBRE DISPONIBILIDAD Y SIN CARGO DE DEVOLUCIÓN, POR LO QUE EXCLUYE A LAS TRANSFERENCIAS INTERNAS O EXTERNAS AFECTADAS A PROGRAMAS ESPECÍFICOS DE LA ADMINISTRACIÓN CENTRAL. TAMPOCO COMPRENDE EL USO DEL CRÉDITO INTERNO O EXTERNO.</a:t>
            </a:r>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0207528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62</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a:t>12 - RECURSOS PROPIOS</a:t>
            </a:r>
          </a:p>
          <a:p>
            <a:pPr marL="45720" indent="0" algn="just">
              <a:buNone/>
            </a:pPr>
            <a:r>
              <a:rPr lang="es-AR" sz="2400" dirty="0"/>
              <a:t>SON </a:t>
            </a:r>
            <a:r>
              <a:rPr lang="es-AR" sz="2400" dirty="0" smtClean="0"/>
              <a:t>COMPONENTES </a:t>
            </a:r>
            <a:r>
              <a:rPr lang="es-AR" sz="2400" dirty="0"/>
              <a:t>DE ESTA CATEGORÍA LOS INGRESOS QUE PERCIBEN LOS ORGANISMOS </a:t>
            </a:r>
            <a:r>
              <a:rPr lang="es-AR" sz="2400" dirty="0" smtClean="0"/>
              <a:t>DESCENTRALIZADOS</a:t>
            </a:r>
            <a:r>
              <a:rPr lang="es-AR" sz="2400" dirty="0"/>
              <a:t>, LAS INSTITUCIONES DE SEGURIDAD SOCIAL Y LAS EMPRESAS Y SOCIEDADES DEL ESTADO, QUE PROVIENEN DE LA RECAUDACIÓN TRIBUTARIA Y PREVISIONAL, LA VENTA DE BIENES Y SERVICIOS, LA RENTA DE LA PROPIEDAD, LA VENTA DE ACTIVOS, EL COBRO DE TASAS, DERECHOS, REGALÍAS Y FONDOS QUE SE ORIGINAN COMO VARIACIONES DE LOS DISTINTOS TIPOS DE ACTIVOS FINANCIEROS.</a:t>
            </a:r>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7053042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778825"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63</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13 </a:t>
            </a:r>
            <a:r>
              <a:rPr lang="es-AR" sz="2400" u="sng" dirty="0"/>
              <a:t>- RECURSOS CON AFECTACIÓN ESPECÍFICA</a:t>
            </a:r>
          </a:p>
          <a:p>
            <a:pPr marL="45720" indent="0" algn="just">
              <a:buNone/>
            </a:pPr>
            <a:r>
              <a:rPr lang="es-AR" sz="2400" dirty="0"/>
              <a:t>SE CARACTERIZAN POR CONSTITUIR RECURSOS PARA FINANCIAR INSTITUCIONES, PROGRAMAS Y ACTIVIDADES ESPECÍFICAS DE LA ADMINISTRACIÓN CENTRAL</a:t>
            </a:r>
            <a:r>
              <a:rPr lang="es-AR" sz="2400" dirty="0" smtClean="0"/>
              <a:t>.</a:t>
            </a:r>
          </a:p>
          <a:p>
            <a:pPr marL="45720" indent="0" algn="just">
              <a:buNone/>
            </a:pPr>
            <a:r>
              <a:rPr lang="es-AR" sz="2400" dirty="0" smtClean="0"/>
              <a:t>EN LA UNIVERSIDAD DE BUENOS AIRES, PROSOC, PROMVET, PROMFYB, PROMAGRO, CONVENIOS DE RENTA DOCENTES DE FILO Y FADU, AMARTYA SEN, Y VARIOS MAS.</a:t>
            </a:r>
            <a:endParaRPr lang="es-AR" sz="2400" dirty="0"/>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8381061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922841"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64</a:t>
            </a:fld>
            <a:endParaRPr lang="en-US" smtClean="0">
              <a:solidFill>
                <a:schemeClr val="tx2"/>
              </a:solidFill>
            </a:endParaRPr>
          </a:p>
        </p:txBody>
      </p:sp>
      <p:sp>
        <p:nvSpPr>
          <p:cNvPr id="10" name="1 Marcador de contenido"/>
          <p:cNvSpPr txBox="1">
            <a:spLocks/>
          </p:cNvSpPr>
          <p:nvPr/>
        </p:nvSpPr>
        <p:spPr>
          <a:xfrm>
            <a:off x="323528" y="2398822"/>
            <a:ext cx="8407400" cy="3744938"/>
          </a:xfrm>
          <a:prstGeom prst="rect">
            <a:avLst/>
          </a:prstGeom>
        </p:spPr>
        <p:txBody>
          <a:bodyPr>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14 </a:t>
            </a:r>
            <a:r>
              <a:rPr lang="es-AR" sz="2400" u="sng" dirty="0"/>
              <a:t>- TRANSFERENCIAS INTERNAS</a:t>
            </a:r>
          </a:p>
          <a:p>
            <a:pPr marL="45720" indent="0" algn="just">
              <a:buNone/>
            </a:pPr>
            <a:r>
              <a:rPr lang="es-AR" sz="2400" dirty="0"/>
              <a:t>SON TRANSFERENCIAS DE RECURSOS QUE PROVIENEN DE PERSONAS Y/O INSTITUCIONES QUE DESARROLLAN SUS ACTIVIDADES EN EL TERRITORIO </a:t>
            </a:r>
            <a:r>
              <a:rPr lang="es-AR" sz="2400" dirty="0" smtClean="0"/>
              <a:t>NACIONAL.</a:t>
            </a:r>
          </a:p>
          <a:p>
            <a:pPr marL="45720" indent="0" algn="just">
              <a:buNone/>
            </a:pPr>
            <a:endParaRPr lang="es-AR" sz="2400" u="sng" dirty="0"/>
          </a:p>
          <a:p>
            <a:pPr marL="45720" indent="0" algn="just">
              <a:buNone/>
            </a:pPr>
            <a:r>
              <a:rPr lang="es-AR" sz="2400" u="sng" dirty="0"/>
              <a:t>15 - CRÉDITO INTERNO</a:t>
            </a:r>
          </a:p>
          <a:p>
            <a:pPr marL="45720" indent="0" algn="just">
              <a:buNone/>
            </a:pPr>
            <a:r>
              <a:rPr lang="es-AR" sz="2400" dirty="0" smtClean="0"/>
              <a:t>PROVIENE </a:t>
            </a:r>
            <a:r>
              <a:rPr lang="es-AR" sz="2400" dirty="0"/>
              <a:t>DEL USO DEL CRÉDITO; PUEDE ADOPTAR LA FORMA DE TÍTULOS DE DEUDA, PASIVOS CON PROVEEDORES Y OBTENCIÓN DE PRÉSTAMOS REALIZADOS EN EL MERCADO INTERNO.</a:t>
            </a:r>
          </a:p>
          <a:p>
            <a:pPr marL="45720" indent="0" algn="just">
              <a:buNone/>
            </a:pPr>
            <a:endParaRPr lang="es-AR" sz="2400" u="sng" dirty="0"/>
          </a:p>
          <a:p>
            <a:pPr marL="45720" indent="0" algn="just">
              <a:buNone/>
            </a:pPr>
            <a:r>
              <a:rPr lang="es-AR" sz="2400" u="sng" dirty="0"/>
              <a:t>21 - TRANSFERENCIAS EXTERNAS</a:t>
            </a:r>
          </a:p>
          <a:p>
            <a:pPr marL="45720" indent="0" algn="just">
              <a:buNone/>
            </a:pPr>
            <a:r>
              <a:rPr lang="es-AR" sz="2400" dirty="0" smtClean="0"/>
              <a:t>TIENEN </a:t>
            </a:r>
            <a:r>
              <a:rPr lang="es-AR" sz="2400" dirty="0"/>
              <a:t>SU ORIGEN EN GOBIERNOS Y ORGANISMOS INTERNACIONALES, DESTINADOS A LA FORMACIÓN DE CAPITAL, O PARA FINANCIAR GASTOS DE OPERACIÓN O CONSUMO. INCLUYEN LAS DONACIONES PROVENIENTES DE PERSONAS Y/O INSTITUCIONES PRIVADAS DEL EXTERIOR.</a:t>
            </a:r>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
        <p:nvSpPr>
          <p:cNvPr id="2" name="1 CuadroTexto"/>
          <p:cNvSpPr txBox="1"/>
          <p:nvPr/>
        </p:nvSpPr>
        <p:spPr>
          <a:xfrm rot="19872161">
            <a:off x="1310753" y="3428617"/>
            <a:ext cx="6773215" cy="769441"/>
          </a:xfrm>
          <a:prstGeom prst="rect">
            <a:avLst/>
          </a:prstGeom>
          <a:noFill/>
          <a:effectLst>
            <a:glow rad="101600">
              <a:schemeClr val="accent4">
                <a:satMod val="175000"/>
                <a:alpha val="40000"/>
              </a:schemeClr>
            </a:glow>
          </a:effectLst>
        </p:spPr>
        <p:txBody>
          <a:bodyPr wrap="square" rtlCol="0">
            <a:spAutoFit/>
          </a:bodyPr>
          <a:lstStyle/>
          <a:p>
            <a:r>
              <a:rPr lang="es-AR" sz="4400" dirty="0" smtClean="0">
                <a:solidFill>
                  <a:srgbClr val="FF0000"/>
                </a:solidFill>
              </a:rPr>
              <a:t>EN LA UBA NO SE UTILIZAN</a:t>
            </a:r>
            <a:endParaRPr lang="es-AR" sz="4400" dirty="0">
              <a:solidFill>
                <a:srgbClr val="FF0000"/>
              </a:solidFill>
            </a:endParaRPr>
          </a:p>
        </p:txBody>
      </p:sp>
    </p:spTree>
    <p:extLst>
      <p:ext uri="{BB962C8B-B14F-4D97-AF65-F5344CB8AC3E}">
        <p14:creationId xmlns:p14="http://schemas.microsoft.com/office/powerpoint/2010/main" val="604054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490793"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65</a:t>
            </a:fld>
            <a:endParaRPr lang="en-US" smtClean="0">
              <a:solidFill>
                <a:schemeClr val="tx2"/>
              </a:solidFill>
            </a:endParaRPr>
          </a:p>
        </p:txBody>
      </p:sp>
      <p:sp>
        <p:nvSpPr>
          <p:cNvPr id="10" name="1 Marcador de contenido"/>
          <p:cNvSpPr txBox="1">
            <a:spLocks/>
          </p:cNvSpPr>
          <p:nvPr/>
        </p:nvSpPr>
        <p:spPr>
          <a:xfrm>
            <a:off x="249041" y="2478987"/>
            <a:ext cx="8407400" cy="3744938"/>
          </a:xfrm>
          <a:prstGeom prst="rect">
            <a:avLst/>
          </a:prstGeom>
        </p:spPr>
        <p:txBody>
          <a:bodyPr>
            <a:normAutofit fontScale="9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22 </a:t>
            </a:r>
            <a:r>
              <a:rPr lang="es-AR" sz="2400" u="sng" dirty="0"/>
              <a:t>- CRÉDITO EXTERNO</a:t>
            </a:r>
          </a:p>
          <a:p>
            <a:pPr marL="45720" indent="0" algn="just">
              <a:buNone/>
            </a:pPr>
            <a:r>
              <a:rPr lang="es-AR" sz="2400" dirty="0"/>
              <a:t>SON CRÉDITOS OTORGADOS POR LOS GOBIERNOS, ORGANISMOS INTERNACIONALES Y ENTIDADES FINANCIERAS DEL EXTERIOR</a:t>
            </a:r>
            <a:r>
              <a:rPr lang="es-AR" sz="2400" dirty="0" smtClean="0"/>
              <a:t>.</a:t>
            </a:r>
          </a:p>
          <a:p>
            <a:pPr marL="45720" indent="0" algn="just">
              <a:buNone/>
            </a:pPr>
            <a:endParaRPr lang="es-AR" sz="2400" dirty="0"/>
          </a:p>
          <a:p>
            <a:pPr marL="45720" indent="0" algn="just">
              <a:buNone/>
            </a:pPr>
            <a:r>
              <a:rPr lang="es-AR" sz="2400" dirty="0" smtClean="0"/>
              <a:t>EN LA UNIVERSIDAD DE BUENOS AIRES SE HA UTILIZADO ESTA FUENTE DE FINANCIAMIENTO PARA REGISTRAR LOS MOVIMIENTOS DE FONDOS (INGRESOS Y EGRESOS) CORRESPONDIENTES AL PROGRAMA FOMEC, QUE SE TRATABA DE CREDITOS DEL BANCO MUNDIAL CON FINACIAMIENTO DE CONTRAPARTE POR LA UNIVERSIDAD DE BUENOS AIRES.</a:t>
            </a:r>
            <a:endParaRPr lang="es-AR" sz="2400" dirty="0"/>
          </a:p>
        </p:txBody>
      </p:sp>
      <p:sp>
        <p:nvSpPr>
          <p:cNvPr id="8" name="7 Rectángulo"/>
          <p:cNvSpPr/>
          <p:nvPr/>
        </p:nvSpPr>
        <p:spPr>
          <a:xfrm>
            <a:off x="1544253" y="1844824"/>
            <a:ext cx="5816977"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fuente de financiamiento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4760718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922841"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66</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a:t>CONCEPTO</a:t>
            </a:r>
          </a:p>
          <a:p>
            <a:pPr marL="45720" indent="0" algn="just">
              <a:buNone/>
            </a:pPr>
            <a:r>
              <a:rPr lang="es-AR" sz="2400" dirty="0"/>
              <a:t>LA CLASIFICACIÓN POR OBJETO DEL GASTO SE CONCEPTÚA COMO UNA ORDENACIÓN SISTEMÁTICA Y HOMOGÉNEA DE LOS BIENES Y SERVICIOS, LAS TRANSFERENCIAS Y LAS VARIACIONES DE ACTIVOS Y PASIVOS QUE EL SECTOR PÚBLICO APLICA EN EL DESARROLLO DE SUS ACTIVIDADES.</a:t>
            </a:r>
          </a:p>
          <a:p>
            <a:pPr marL="45720" indent="0" algn="just">
              <a:buNone/>
            </a:pPr>
            <a:endParaRPr lang="es-AR" sz="24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30232436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634809" cy="870099"/>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67</a:t>
            </a:fld>
            <a:endParaRPr lang="en-US" smtClean="0">
              <a:solidFill>
                <a:schemeClr val="tx2"/>
              </a:solidFill>
            </a:endParaRPr>
          </a:p>
        </p:txBody>
      </p:sp>
      <p:sp>
        <p:nvSpPr>
          <p:cNvPr id="10" name="1 Marcador de contenido"/>
          <p:cNvSpPr txBox="1">
            <a:spLocks/>
          </p:cNvSpPr>
          <p:nvPr/>
        </p:nvSpPr>
        <p:spPr>
          <a:xfrm>
            <a:off x="249048" y="2478987"/>
            <a:ext cx="8407400" cy="3562376"/>
          </a:xfrm>
          <a:prstGeom prst="rect">
            <a:avLst/>
          </a:prstGeom>
        </p:spPr>
        <p:txBody>
          <a:bodyPr>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FINALIDAD</a:t>
            </a:r>
            <a:endParaRPr lang="es-AR" sz="2400" u="sng" dirty="0"/>
          </a:p>
          <a:p>
            <a:pPr algn="just">
              <a:buFont typeface="Arial" pitchFamily="34" charset="0"/>
              <a:buChar char="•"/>
            </a:pPr>
            <a:r>
              <a:rPr lang="es-AR" sz="2700" dirty="0" smtClean="0"/>
              <a:t>IDENTIFICAR </a:t>
            </a:r>
            <a:r>
              <a:rPr lang="es-AR" sz="2700" dirty="0"/>
              <a:t>CON CLARIDAD Y TRANSPARENCIA LOS BIENES Y SERVICIOS QUE SE ADQUIEREN, LAS TRANSFERENCIAS QUE SE REALIZAN Y LAS APLICACIONES PREVISTAS EN EL </a:t>
            </a:r>
            <a:r>
              <a:rPr lang="es-AR" sz="2700" dirty="0" smtClean="0"/>
              <a:t>PRESUPUESTO</a:t>
            </a:r>
            <a:endParaRPr lang="es-AR" sz="2700" dirty="0"/>
          </a:p>
          <a:p>
            <a:pPr algn="just">
              <a:buFont typeface="Arial" pitchFamily="34" charset="0"/>
              <a:buChar char="•"/>
            </a:pPr>
            <a:r>
              <a:rPr lang="es-AR" sz="2700" dirty="0" smtClean="0"/>
              <a:t>PROGRAMACIÓN </a:t>
            </a:r>
            <a:r>
              <a:rPr lang="es-AR" sz="2700" dirty="0"/>
              <a:t>DE LAS ADQUISICIONES DE BIENES Y SERVICIOS, EL MANEJO DE LOS INVENTARIOS Y OTRAS ACCIONES RELACIONADAS CON LAS MODALIDADES DE ADMINISTRACIÓN DE BIENES DEL ESTADO.</a:t>
            </a:r>
          </a:p>
          <a:p>
            <a:pPr algn="just">
              <a:buFont typeface="Arial" pitchFamily="34" charset="0"/>
              <a:buChar char="•"/>
            </a:pPr>
            <a:r>
              <a:rPr lang="es-AR" sz="2700" dirty="0" smtClean="0"/>
              <a:t>HACE </a:t>
            </a:r>
            <a:r>
              <a:rPr lang="es-AR" sz="2700" dirty="0"/>
              <a:t>POSIBLE EL DESARROLLO DE LA CONTABILIDAD PRESUPUESTARIA.</a:t>
            </a:r>
          </a:p>
          <a:p>
            <a:pPr algn="just">
              <a:buFont typeface="Arial" pitchFamily="34" charset="0"/>
              <a:buChar char="•"/>
            </a:pPr>
            <a:r>
              <a:rPr lang="es-AR" sz="2700" dirty="0" smtClean="0"/>
              <a:t>OFRECE </a:t>
            </a:r>
            <a:r>
              <a:rPr lang="es-AR" sz="2700" dirty="0"/>
              <a:t>INFORMACIÓN VALIOSA DE LA DEMANDA DE BIENES Y SERVICIOS QUE REALIZA EL SECTOR PÚBLICO NACIONAL.</a:t>
            </a:r>
          </a:p>
          <a:p>
            <a:pPr marL="45720" indent="0" algn="just">
              <a:buNone/>
            </a:pPr>
            <a:endParaRPr lang="es-AR" sz="24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7046286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850833" cy="875184"/>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68</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400" u="sng" dirty="0" smtClean="0"/>
              <a:t>ASPECTOS </a:t>
            </a:r>
            <a:r>
              <a:rPr lang="es-AR" sz="2400" u="sng" dirty="0"/>
              <a:t>GENERALES</a:t>
            </a:r>
          </a:p>
          <a:p>
            <a:pPr marL="45720" indent="0" algn="just">
              <a:buNone/>
            </a:pPr>
            <a:r>
              <a:rPr lang="es-AR" sz="2400" dirty="0"/>
              <a:t>EL CLASIFICADOR POR OBJETO DEL GASTO HA SIDO DISEÑADO CON UN NIVEL DE DESAGREGACIÓN QUE PERMITE QUE SUS CUENTAS FACILITEN EL REGISTRO ÚNICO DE TODAS LAS TRANSACCIONES CON INCIDENCIA ECONÓMICO FINANCIERA QUE REALIZA UNA INSTITUCIÓN PÚBLICA. ES UN INSTRUMENTO INFORMATIVO PARA EL ANÁLISIS Y SEGUIMIENTO DE LA GESTIÓN FINANCIERA DEL SECTOR PÚBLICO Y, EN CONSECUENCIA, SE DISTINGUE COMO CLASIFICADOR ANALÍTICO O PRIMARIO DEL SISTEMA DE CLASIFICACIONES PRESUPUESTARIAS.</a:t>
            </a:r>
          </a:p>
          <a:p>
            <a:pPr marL="45720" indent="0" algn="just">
              <a:buNone/>
            </a:pPr>
            <a:endParaRPr lang="es-AR" sz="24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0784102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634809" cy="731168"/>
          </a:xfrm>
        </p:spPr>
        <p:txBody>
          <a:bodyPr/>
          <a:lstStyle/>
          <a:p>
            <a:pPr eaLnBrk="1" fontAlgn="auto" hangingPunct="1">
              <a:spcAft>
                <a:spcPts val="0"/>
              </a:spcAft>
              <a:defRPr/>
            </a:pPr>
            <a:r>
              <a:rPr lang="es-AR" dirty="0" smtClean="0"/>
              <a:t> clasificadores presupuestarios</a:t>
            </a:r>
            <a:endParaRPr lang="es-AR" dirty="0"/>
          </a:p>
        </p:txBody>
      </p:sp>
      <p:sp>
        <p:nvSpPr>
          <p:cNvPr id="35842" name="2 Marcador de fecha"/>
          <p:cNvSpPr>
            <a:spLocks noGrp="1"/>
          </p:cNvSpPr>
          <p:nvPr>
            <p:ph type="dt" sz="half" idx="10"/>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9532933A-4873-40E6-AB29-23A3B99A2E56}" type="datetime1">
              <a:rPr lang="en-US" smtClean="0">
                <a:solidFill>
                  <a:schemeClr val="tx2"/>
                </a:solidFill>
              </a:rPr>
              <a:pPr fontAlgn="base">
                <a:spcBef>
                  <a:spcPct val="0"/>
                </a:spcBef>
                <a:spcAft>
                  <a:spcPct val="0"/>
                </a:spcAft>
                <a:defRPr/>
              </a:pPr>
              <a:t>3/29/2020</a:t>
            </a:fld>
            <a:endParaRPr lang="en-US" smtClean="0">
              <a:solidFill>
                <a:schemeClr val="tx2"/>
              </a:solidFill>
            </a:endParaRPr>
          </a:p>
        </p:txBody>
      </p:sp>
      <p:sp>
        <p:nvSpPr>
          <p:cNvPr id="35843" name="3 Marcador de pie de página"/>
          <p:cNvSpPr>
            <a:spLocks noGrp="1"/>
          </p:cNvSpPr>
          <p:nvPr>
            <p:ph type="ftr" sz="quarter" idx="11"/>
          </p:nvPr>
        </p:nvSpPr>
        <p:spPr bwMode="auto">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US" dirty="0" err="1" smtClean="0">
                <a:solidFill>
                  <a:schemeClr val="tx2"/>
                </a:solidFill>
              </a:rPr>
              <a:t>Lic</a:t>
            </a:r>
            <a:r>
              <a:rPr lang="en-US" dirty="0" smtClean="0">
                <a:solidFill>
                  <a:schemeClr val="tx2"/>
                </a:solidFill>
              </a:rPr>
              <a:t>. David Zeigner</a:t>
            </a:r>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69</a:t>
            </a:fld>
            <a:endParaRPr lang="en-US" smtClean="0">
              <a:solidFill>
                <a:schemeClr val="tx2"/>
              </a:solidFill>
            </a:endParaRPr>
          </a:p>
        </p:txBody>
      </p:sp>
      <p:graphicFrame>
        <p:nvGraphicFramePr>
          <p:cNvPr id="2" name="1 Diagrama"/>
          <p:cNvGraphicFramePr/>
          <p:nvPr>
            <p:extLst/>
          </p:nvPr>
        </p:nvGraphicFramePr>
        <p:xfrm>
          <a:off x="323528" y="3106708"/>
          <a:ext cx="8496622" cy="3203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
        <p:nvSpPr>
          <p:cNvPr id="3" name="2 Rectángulo"/>
          <p:cNvSpPr/>
          <p:nvPr/>
        </p:nvSpPr>
        <p:spPr>
          <a:xfrm>
            <a:off x="323528" y="2398822"/>
            <a:ext cx="8496944" cy="707886"/>
          </a:xfrm>
          <a:prstGeom prst="rect">
            <a:avLst/>
          </a:prstGeom>
        </p:spPr>
        <p:txBody>
          <a:bodyPr wrap="square">
            <a:spAutoFit/>
          </a:bodyPr>
          <a:lstStyle/>
          <a:p>
            <a:pPr lvl="0" algn="just"/>
            <a:r>
              <a:rPr lang="es-AR" sz="2000" dirty="0">
                <a:solidFill>
                  <a:schemeClr val="tx1">
                    <a:lumMod val="75000"/>
                    <a:lumOff val="25000"/>
                  </a:schemeClr>
                </a:solidFill>
              </a:rPr>
              <a:t>DESDE EL PUNTO DE VISTA ESTRUCTURAL, EL CLASIFICADOR POR OBJETO DEL GASTO TIENE CUATRO NIVELES DE CUENTAS: </a:t>
            </a:r>
          </a:p>
        </p:txBody>
      </p:sp>
    </p:spTree>
    <p:extLst>
      <p:ext uri="{BB962C8B-B14F-4D97-AF65-F5344CB8AC3E}">
        <p14:creationId xmlns:p14="http://schemas.microsoft.com/office/powerpoint/2010/main" val="16587836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9" name="8 Marcador de contenido"/>
          <p:cNvSpPr>
            <a:spLocks noGrp="1"/>
          </p:cNvSpPr>
          <p:nvPr>
            <p:ph idx="1"/>
          </p:nvPr>
        </p:nvSpPr>
        <p:spPr>
          <a:xfrm>
            <a:off x="381000" y="1719263"/>
            <a:ext cx="8407400" cy="485775"/>
          </a:xfrm>
        </p:spPr>
        <p:txBody>
          <a:bodyPr>
            <a:normAutofit fontScale="85000" lnSpcReduction="20000"/>
          </a:bodyPr>
          <a:lstStyle/>
          <a:p>
            <a:pPr marL="45720" indent="0" eaLnBrk="1" fontAlgn="auto" hangingPunct="1">
              <a:spcAft>
                <a:spcPts val="0"/>
              </a:spcAft>
              <a:buFont typeface="Wingdings 2" panose="05020102010507070707" pitchFamily="18" charset="2"/>
              <a:buNone/>
              <a:defRPr/>
            </a:pPr>
            <a:r>
              <a:rPr lang="es-AR" dirty="0" smtClean="0"/>
              <a:t>LA ECUACIÓN PRESUPUESTARIA FUNDAMENTAL SE PUEDE RESUMIR CON DOS GRANDES ELEMENTOS:</a:t>
            </a:r>
            <a:endParaRPr lang="es-AR" dirty="0"/>
          </a:p>
        </p:txBody>
      </p:sp>
      <p:sp>
        <p:nvSpPr>
          <p:cNvPr id="21508" name="4 Marcador de número de diapositiva"/>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spcBef>
                <a:spcPct val="0"/>
              </a:spcBef>
              <a:buClrTx/>
              <a:buFontTx/>
              <a:buNone/>
            </a:pPr>
            <a:fld id="{F84A92CA-28D9-4E49-9AA7-94D1F98689B6}" type="slidenum">
              <a:rPr lang="en-US" altLang="es-AR" sz="1100"/>
              <a:pPr>
                <a:spcBef>
                  <a:spcPct val="0"/>
                </a:spcBef>
                <a:buClrTx/>
                <a:buFontTx/>
                <a:buNone/>
              </a:pPr>
              <a:t>7</a:t>
            </a:fld>
            <a:endParaRPr lang="en-US" altLang="es-AR" sz="1100"/>
          </a:p>
        </p:txBody>
      </p:sp>
      <p:sp>
        <p:nvSpPr>
          <p:cNvPr id="15" name="1 Marcador de contenido"/>
          <p:cNvSpPr txBox="1">
            <a:spLocks/>
          </p:cNvSpPr>
          <p:nvPr/>
        </p:nvSpPr>
        <p:spPr>
          <a:xfrm>
            <a:off x="354013" y="3716338"/>
            <a:ext cx="8407400" cy="1854200"/>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fontAlgn="auto">
              <a:spcAft>
                <a:spcPts val="0"/>
              </a:spcAft>
              <a:buFont typeface="Wingdings 2" pitchFamily="18" charset="2"/>
              <a:buNone/>
              <a:defRPr/>
            </a:pPr>
            <a:endParaRPr lang="es-AR" dirty="0" smtClean="0"/>
          </a:p>
        </p:txBody>
      </p:sp>
      <p:sp>
        <p:nvSpPr>
          <p:cNvPr id="10" name="9 Rectángulo"/>
          <p:cNvSpPr/>
          <p:nvPr/>
        </p:nvSpPr>
        <p:spPr>
          <a:xfrm>
            <a:off x="2797317" y="2348880"/>
            <a:ext cx="3549370" cy="923330"/>
          </a:xfrm>
          <a:prstGeom prst="rect">
            <a:avLst/>
          </a:prstGeom>
          <a:noFill/>
        </p:spPr>
        <p:txBody>
          <a:bodyPr wrap="none">
            <a:spAutoFit/>
          </a:bodyPr>
          <a:lstStyle/>
          <a:p>
            <a:pPr algn="ctr" eaLnBrk="1" fontAlgn="auto" hangingPunct="1">
              <a:spcBef>
                <a:spcPts val="0"/>
              </a:spcBef>
              <a:spcAft>
                <a:spcPts val="0"/>
              </a:spcAft>
              <a:defRPr/>
            </a:pPr>
            <a:r>
              <a:rPr lang="es-E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RECURSOS</a:t>
            </a:r>
          </a:p>
        </p:txBody>
      </p:sp>
      <p:sp>
        <p:nvSpPr>
          <p:cNvPr id="18" name="17 Rectángulo"/>
          <p:cNvSpPr/>
          <p:nvPr/>
        </p:nvSpPr>
        <p:spPr>
          <a:xfrm>
            <a:off x="3264594" y="3861048"/>
            <a:ext cx="2614819" cy="923330"/>
          </a:xfrm>
          <a:prstGeom prst="rect">
            <a:avLst/>
          </a:prstGeom>
          <a:noFill/>
        </p:spPr>
        <p:txBody>
          <a:bodyPr wrap="none">
            <a:spAutoFit/>
          </a:bodyPr>
          <a:lstStyle/>
          <a:p>
            <a:pPr algn="ctr" eaLnBrk="1" fontAlgn="auto" hangingPunct="1">
              <a:spcBef>
                <a:spcPts val="0"/>
              </a:spcBef>
              <a:spcAft>
                <a:spcPts val="0"/>
              </a:spcAft>
              <a:defRPr/>
            </a:pPr>
            <a:r>
              <a:rPr lang="es-E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gastos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ppt_w</p:attrName>
                                        </p:attrNameLst>
                                      </p:cBhvr>
                                      <p:tavLst>
                                        <p:tav tm="0" fmla="#ppt_w*sin(2.5*pi*$)">
                                          <p:val>
                                            <p:fltVal val="0"/>
                                          </p:val>
                                        </p:tav>
                                        <p:tav tm="100000">
                                          <p:val>
                                            <p:fltVal val="1"/>
                                          </p:val>
                                        </p:tav>
                                      </p:tavLst>
                                    </p:anim>
                                    <p:anim calcmode="lin" valueType="num">
                                      <p:cBhvr>
                                        <p:cTn id="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2000"/>
                                        <p:tgtEl>
                                          <p:spTgt spid="18"/>
                                        </p:tgtEl>
                                      </p:cBhvr>
                                    </p:animEffect>
                                    <p:anim calcmode="lin" valueType="num">
                                      <p:cBhvr>
                                        <p:cTn id="15" dur="2000" fill="hold"/>
                                        <p:tgtEl>
                                          <p:spTgt spid="18"/>
                                        </p:tgtEl>
                                        <p:attrNameLst>
                                          <p:attrName>ppt_w</p:attrName>
                                        </p:attrNameLst>
                                      </p:cBhvr>
                                      <p:tavLst>
                                        <p:tav tm="0" fmla="#ppt_w*sin(2.5*pi*$)">
                                          <p:val>
                                            <p:fltVal val="0"/>
                                          </p:val>
                                        </p:tav>
                                        <p:tav tm="100000">
                                          <p:val>
                                            <p:fltVal val="1"/>
                                          </p:val>
                                        </p:tav>
                                      </p:tavLst>
                                    </p:anim>
                                    <p:anim calcmode="lin" valueType="num">
                                      <p:cBhvr>
                                        <p:cTn id="16"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850833" cy="65916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70</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s-ES" sz="2400" u="sng" dirty="0" smtClean="0"/>
              <a:t>INCISO 1</a:t>
            </a:r>
            <a:r>
              <a:rPr lang="es-ES" sz="2400" u="sng" dirty="0"/>
              <a:t>. GASTOS EN PERSONAL</a:t>
            </a:r>
            <a:endParaRPr lang="es-AR" sz="2400" u="sng" dirty="0"/>
          </a:p>
          <a:p>
            <a:pPr marL="45720" indent="0" algn="just">
              <a:buNone/>
            </a:pPr>
            <a:r>
              <a:rPr lang="es-ES" sz="2400" u="sng" dirty="0" smtClean="0"/>
              <a:t>RETRIBUCIÓN </a:t>
            </a:r>
            <a:r>
              <a:rPr lang="es-ES" sz="2400" u="sng" dirty="0"/>
              <a:t>DE LOS SERVICIOS PERSONALES</a:t>
            </a:r>
            <a:r>
              <a:rPr lang="es-ES" sz="2400" dirty="0"/>
              <a:t> PRESTADOS EN RELACIÓN DE DEPENDENCIA O POR MEDIO DE VINCULACIÓN CONTRACTUAL Y A LOS MIEMBROS DE DIRECTORIOS Y COMISIONES FISCALIZADORAS DE EMPRESAS PÚBLICAS, Y LAS CORRESPONDIENTES CONTRIBUCIONES PATRONALES. INCLUYE ADEMÁS RETRIBUCIONES EN CONCEPTO DE ASIGNACIONES FAMILIARES, SERVICIOS EXTRAORDINARIOS, Y PRESTACIONES SOCIALES RECIBIDAS POR LOS AGENTES DEL ESTADO.</a:t>
            </a:r>
            <a:endParaRPr lang="es-AR" sz="2400" dirty="0"/>
          </a:p>
          <a:p>
            <a:pPr marL="45720" indent="0" algn="just">
              <a:buNone/>
            </a:pPr>
            <a:endParaRPr lang="es-AR" sz="24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4179723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8354889" cy="587152"/>
          </a:xfrm>
        </p:spPr>
        <p:txBody>
          <a:bodyPr>
            <a:normAutofit fontScale="90000"/>
          </a:bodyPr>
          <a:lstStyle/>
          <a:p>
            <a:pPr>
              <a:defRPr/>
            </a:pPr>
            <a:r>
              <a:rPr lang="es-AR" dirty="0" smtClean="0"/>
              <a:t> clasificadores </a:t>
            </a:r>
            <a:r>
              <a:rPr lang="es-E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 </a:t>
            </a:r>
            <a:r>
              <a:rPr lang="es-AR" dirty="0" smtClean="0"/>
              <a:t>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71</a:t>
            </a:fld>
            <a:endParaRPr lang="en-US" smtClean="0">
              <a:solidFill>
                <a:schemeClr val="tx2"/>
              </a:solidFill>
            </a:endParaRPr>
          </a:p>
        </p:txBody>
      </p:sp>
      <p:sp>
        <p:nvSpPr>
          <p:cNvPr id="10" name="1 Marcador de contenido"/>
          <p:cNvSpPr txBox="1">
            <a:spLocks/>
          </p:cNvSpPr>
          <p:nvPr/>
        </p:nvSpPr>
        <p:spPr>
          <a:xfrm>
            <a:off x="323528" y="2208993"/>
            <a:ext cx="8407400" cy="3744938"/>
          </a:xfrm>
          <a:prstGeom prst="rect">
            <a:avLst/>
          </a:prstGeom>
        </p:spPr>
        <p:txBody>
          <a:bodyPr>
            <a:normAutofit fontScale="8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s-ES" sz="3200" u="sng" dirty="0" smtClean="0"/>
              <a:t>INCISO 2. </a:t>
            </a:r>
            <a:r>
              <a:rPr lang="es-AR" sz="3200" u="sng" dirty="0" smtClean="0"/>
              <a:t>BIENES DE CONSUMO</a:t>
            </a:r>
          </a:p>
          <a:p>
            <a:pPr marL="45720" indent="0" algn="just">
              <a:buNone/>
            </a:pPr>
            <a:r>
              <a:rPr lang="es-AR" sz="2900" dirty="0" smtClean="0"/>
              <a:t>MATERIALES </a:t>
            </a:r>
            <a:r>
              <a:rPr lang="es-AR" sz="2900" dirty="0"/>
              <a:t>Y SUMINISTROS </a:t>
            </a:r>
            <a:r>
              <a:rPr lang="es-AR" sz="2900" u="sng" dirty="0" smtClean="0"/>
              <a:t>CONSUMIBLES</a:t>
            </a:r>
            <a:r>
              <a:rPr lang="es-AR" sz="2900" dirty="0" smtClean="0"/>
              <a:t>, </a:t>
            </a:r>
            <a:r>
              <a:rPr lang="es-AR" sz="2900" dirty="0"/>
              <a:t>INCLUIDOS LOS QUE SE DESTINAN A CONSERVACIÓN Y REPARACIÓN DE BIENES DE CAPITAL. </a:t>
            </a:r>
          </a:p>
          <a:p>
            <a:pPr marL="45720" indent="0" algn="just">
              <a:buNone/>
            </a:pPr>
            <a:r>
              <a:rPr lang="es-AR" sz="2900" dirty="0"/>
              <a:t>LAS PRINCIPALES CARACTERÍSTICAS QUE DEBEN REUNIR LOS BIENES COMPRENDIDOS EN ESTE INCISO SON: QUE POR SU NATURALEZA ESTÉN </a:t>
            </a:r>
            <a:r>
              <a:rPr lang="es-AR" sz="2900" u="sng" dirty="0"/>
              <a:t>DESTINADOS AL CONSUMO FINAL</a:t>
            </a:r>
            <a:r>
              <a:rPr lang="es-AR" sz="2900" dirty="0"/>
              <a:t>, INTERMEDIO, PROPIO O DE TERCEROS, Y QUE SU TIEMPO DE UTILIZACIÓN SEA RELATIVAMENTE CORTO, GENERALMENTE DENTRO DEL EJERCICIO</a:t>
            </a:r>
            <a:r>
              <a:rPr lang="es-AR" sz="2900" dirty="0" smtClean="0"/>
              <a:t>.</a:t>
            </a:r>
            <a:endParaRPr lang="es-AR" sz="2900" dirty="0"/>
          </a:p>
        </p:txBody>
      </p:sp>
      <p:sp>
        <p:nvSpPr>
          <p:cNvPr id="8" name="7 Rectángulo"/>
          <p:cNvSpPr/>
          <p:nvPr/>
        </p:nvSpPr>
        <p:spPr>
          <a:xfrm>
            <a:off x="1314509" y="1567564"/>
            <a:ext cx="4520020"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1190318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562801" cy="1320800"/>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72</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850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900" u="sng" dirty="0" smtClean="0"/>
              <a:t>INCISO 3 - SERVICIOS </a:t>
            </a:r>
            <a:r>
              <a:rPr lang="es-AR" sz="2900" u="sng" dirty="0"/>
              <a:t>NO PERSONALES</a:t>
            </a:r>
          </a:p>
          <a:p>
            <a:pPr marL="45720" indent="0" algn="just">
              <a:buNone/>
            </a:pPr>
            <a:r>
              <a:rPr lang="es-AR" sz="2900" dirty="0"/>
              <a:t>SERVICIOS PARA EL FUNCIONAMIENTO DE LOS ENTES ESTATALES DESTINADOS A LA CONSERVACIÓN Y REPARACIÓN DE BIENES DE CAPITAL</a:t>
            </a:r>
            <a:r>
              <a:rPr lang="es-AR" sz="2900" dirty="0" smtClean="0"/>
              <a:t>.</a:t>
            </a:r>
          </a:p>
          <a:p>
            <a:pPr marL="45720" indent="0" algn="just">
              <a:buNone/>
            </a:pPr>
            <a:r>
              <a:rPr lang="es-AR" sz="2900" dirty="0" smtClean="0"/>
              <a:t>COMPRENDE</a:t>
            </a:r>
            <a:r>
              <a:rPr lang="es-AR" sz="2900" dirty="0"/>
              <a:t>: SERVICIOS BÁSICOS, ARRENDAMIENTOS DE EDIFICIOS, TERRENOS Y EQUIPOS, SERVICIOS DE MANTENIMIENTO, LIMPIEZA Y REPARACIÓN, SERVICIOS TÉCNICOS Y PROFESIONALES, PUBLICIDAD E IMPRESIÓN, SERVICIOS COMERCIALES Y FINANCIEROS, ETC.</a:t>
            </a:r>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23726647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609599" y="609600"/>
            <a:ext cx="7706817" cy="731168"/>
          </a:xfrm>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73</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900" u="sng" dirty="0"/>
              <a:t>4 BIENES DE </a:t>
            </a:r>
            <a:r>
              <a:rPr lang="es-AR" sz="2900" u="sng" dirty="0" smtClean="0"/>
              <a:t>USO</a:t>
            </a:r>
            <a:r>
              <a:rPr lang="es-AR" sz="2900" dirty="0" smtClean="0"/>
              <a:t> (Y OBRAS)</a:t>
            </a:r>
            <a:endParaRPr lang="es-AR" sz="2900" dirty="0"/>
          </a:p>
          <a:p>
            <a:pPr marL="45720" indent="0" algn="just">
              <a:buNone/>
            </a:pPr>
            <a:r>
              <a:rPr lang="es-AR" sz="2900" dirty="0"/>
              <a:t>GASTOS QUE SE GENERAN POR LA ADQUISICIÓN O CONSTRUCCIÓN DE BIENES DE CAPITAL QUE AUMENTAN EL ACTIVO DEL SECTOR PÚBLICO EN UN PERÍODO DADO SIENDO ESTOS LOS BIENES FÍSICOS, CONSTRUCCIONES Y/O EQUIPOS QUE SIRVEN PARA PRODUCIR OTROS BIENES O SERVICIOS, NO SE AGOTAN EN EL PRIMER USO QUE DE ELLOS SE HACE, TIENEN UNA </a:t>
            </a:r>
            <a:r>
              <a:rPr lang="es-AR" sz="2900" dirty="0" smtClean="0"/>
              <a:t>DURACIÓN</a:t>
            </a:r>
            <a:endParaRPr lang="es-AR" sz="29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16451648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74</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8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900" u="sng" dirty="0" smtClean="0"/>
              <a:t>INCISO 5 - TRANSFERENCIAS</a:t>
            </a:r>
            <a:endParaRPr lang="es-AR" sz="2900" u="sng" dirty="0"/>
          </a:p>
          <a:p>
            <a:pPr marL="45720" indent="0" algn="just">
              <a:buNone/>
            </a:pPr>
            <a:r>
              <a:rPr lang="es-AR" sz="2900" dirty="0"/>
              <a:t>GASTOS QUE CORRESPONDEN A TRANSACCIONES QUE NO SUPONEN LA CONTRAPRESTACIÓN DE BIENES O SERVICIOS Y CUYOS IMPORTES NO SON REINTEGRADOS POR LOS BENEFICIARIOS. CORRESPONDEN EXCLUSIVAMENTE A TRANSFERENCIAS DE FONDOS Y NO A TRANSFERENCIAS EN ESPECIE</a:t>
            </a:r>
            <a:r>
              <a:rPr lang="es-AR" sz="2900" dirty="0" smtClean="0"/>
              <a:t>. </a:t>
            </a:r>
          </a:p>
          <a:p>
            <a:pPr marL="45720" indent="0" algn="just">
              <a:buNone/>
            </a:pPr>
            <a:endParaRPr lang="es-AR" sz="2900" dirty="0"/>
          </a:p>
          <a:p>
            <a:pPr marL="45720" indent="0" algn="just">
              <a:buNone/>
            </a:pPr>
            <a:r>
              <a:rPr lang="es-AR" sz="2900" dirty="0" smtClean="0"/>
              <a:t>EN LA UBA, SUBSIDIOS, BECAS, VIATICOS POR VIAJES AL INTERIOR Y EXTERIOR, ETC.</a:t>
            </a:r>
            <a:endParaRPr lang="es-AR" sz="29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Tree>
    <p:extLst>
      <p:ext uri="{BB962C8B-B14F-4D97-AF65-F5344CB8AC3E}">
        <p14:creationId xmlns:p14="http://schemas.microsoft.com/office/powerpoint/2010/main" val="990024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smtClean="0"/>
              <a:t> clasificadores presupuestarios</a:t>
            </a:r>
            <a:endParaRPr lang="es-AR" dirty="0"/>
          </a:p>
        </p:txBody>
      </p:sp>
      <p:sp>
        <p:nvSpPr>
          <p:cNvPr id="35844" name="4 Marcador de número de diapositiva"/>
          <p:cNvSpPr>
            <a:spLocks noGrp="1"/>
          </p:cNvSpPr>
          <p:nvPr>
            <p:ph type="sldNum" sz="quarter" idx="12"/>
          </p:nvPr>
        </p:nvSpPr>
        <p:spPr bwMode="auto">
          <a:ln w="9525"/>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D602D74E-F7EB-4931-AA69-6C19C3F2FA93}" type="slidenum">
              <a:rPr lang="en-US" smtClean="0">
                <a:solidFill>
                  <a:schemeClr val="tx2"/>
                </a:solidFill>
              </a:rPr>
              <a:pPr fontAlgn="base">
                <a:spcBef>
                  <a:spcPct val="0"/>
                </a:spcBef>
                <a:spcAft>
                  <a:spcPct val="0"/>
                </a:spcAft>
                <a:defRPr/>
              </a:pPr>
              <a:t>75</a:t>
            </a:fld>
            <a:endParaRPr lang="en-US" smtClean="0">
              <a:solidFill>
                <a:schemeClr val="tx2"/>
              </a:solidFill>
            </a:endParaRPr>
          </a:p>
        </p:txBody>
      </p:sp>
      <p:sp>
        <p:nvSpPr>
          <p:cNvPr id="10" name="1 Marcador de contenido"/>
          <p:cNvSpPr txBox="1">
            <a:spLocks/>
          </p:cNvSpPr>
          <p:nvPr/>
        </p:nvSpPr>
        <p:spPr>
          <a:xfrm>
            <a:off x="323850" y="2492374"/>
            <a:ext cx="8407400" cy="3744938"/>
          </a:xfrm>
          <a:prstGeom prst="rect">
            <a:avLst/>
          </a:prstGeom>
        </p:spPr>
        <p:txBody>
          <a:bodyPr>
            <a:normAutofit fontScale="47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a:buNone/>
            </a:pPr>
            <a:r>
              <a:rPr lang="es-AR" sz="2900" u="sng" dirty="0" smtClean="0"/>
              <a:t>INCISO 6 - ACTIVOS </a:t>
            </a:r>
            <a:r>
              <a:rPr lang="es-AR" sz="2900" u="sng" dirty="0"/>
              <a:t>FINANCIEROS</a:t>
            </a:r>
          </a:p>
          <a:p>
            <a:pPr marL="45720" indent="0" algn="just">
              <a:buNone/>
            </a:pPr>
            <a:r>
              <a:rPr lang="es-AR" sz="2900" dirty="0"/>
              <a:t>GASTOS POR COMPRA DE VALORES DE CRÉDITO, ACCIONES, TÍTULOS Y BONOS, SEAN ESTOS PÚBLICOS O PRIVADOS. CONCESIÓN DE PRÉSTAMOS, INCREMENTO DE DISPONIBILIDADES, CUENTAS Y DOCUMENTOS A COBRAR, DE ACTIVOS DIFERIDOS, Y ADELANTOS A PROVEEDORES Y CONTRATISTAS.</a:t>
            </a:r>
          </a:p>
          <a:p>
            <a:pPr marL="45720" indent="0" algn="just">
              <a:buNone/>
            </a:pPr>
            <a:endParaRPr lang="es-AR" sz="2900" dirty="0"/>
          </a:p>
          <a:p>
            <a:pPr marL="45720" indent="0" algn="just">
              <a:buNone/>
            </a:pPr>
            <a:endParaRPr lang="es-AR" sz="2900" dirty="0"/>
          </a:p>
          <a:p>
            <a:pPr marL="45720" indent="0" algn="just">
              <a:buNone/>
            </a:pPr>
            <a:r>
              <a:rPr lang="es-AR" sz="2900" u="sng" dirty="0" smtClean="0"/>
              <a:t>INCISO 7 - SERVICIO </a:t>
            </a:r>
            <a:r>
              <a:rPr lang="es-AR" sz="2900" u="sng" dirty="0"/>
              <a:t>DE LA DEUDA Y DISMINUCIÓN DE OTROS PASIVOS</a:t>
            </a:r>
          </a:p>
          <a:p>
            <a:pPr marL="45720" indent="0" algn="just">
              <a:buNone/>
            </a:pPr>
            <a:r>
              <a:rPr lang="es-AR" sz="2900" dirty="0"/>
              <a:t>GASTOS DESTINADOS A CUBRIR EL SERVICIO DE LA DEUDA PÚBLICA Y DISMINUCIÓN DE OTROS PASIVOS CONTRAÍDOS POR EL SECTOR PÚBLICO.</a:t>
            </a:r>
          </a:p>
          <a:p>
            <a:pPr marL="45720" indent="0" algn="just">
              <a:buNone/>
            </a:pPr>
            <a:endParaRPr lang="es-AR" sz="2900" dirty="0"/>
          </a:p>
          <a:p>
            <a:pPr marL="45720" indent="0" algn="just">
              <a:buNone/>
            </a:pPr>
            <a:r>
              <a:rPr lang="es-AR" sz="2900" u="sng" dirty="0" smtClean="0"/>
              <a:t>INCISO 8 - OTROS </a:t>
            </a:r>
            <a:r>
              <a:rPr lang="es-AR" sz="2900" u="sng" dirty="0"/>
              <a:t>GASTOS</a:t>
            </a:r>
          </a:p>
          <a:p>
            <a:pPr marL="45720" indent="0" algn="just">
              <a:buNone/>
            </a:pPr>
            <a:r>
              <a:rPr lang="es-AR" sz="2900" dirty="0"/>
              <a:t>PARTIDA DE GASTOS PARA EL SECTOR PÚBLICO NACIONAL NO INCLUIDAS EN LAS PARTIDAS ANTERIORES.</a:t>
            </a:r>
          </a:p>
          <a:p>
            <a:pPr marL="45720" indent="0" algn="just">
              <a:buNone/>
            </a:pPr>
            <a:r>
              <a:rPr lang="es-AR" sz="2900" dirty="0"/>
              <a:t>LOS CONCEPTOS QUE SE INCLUYEN, NO NECESARIAMENTE ORIGINAN EGRESOS FINANCIEROS, PERO EN TODOS LOS CASOS REPRESENTAN GASTOS O COSTOS DE LAS JURISDICCIONES, ENTIDADES, EMPRESAS O INSTITUCIONES PÚBLICAS FINANCIERAS.</a:t>
            </a:r>
          </a:p>
          <a:p>
            <a:pPr marL="45720" indent="0" algn="just">
              <a:buNone/>
            </a:pPr>
            <a:r>
              <a:rPr lang="es-AR" sz="2900" dirty="0" smtClean="0"/>
              <a:t>.</a:t>
            </a:r>
            <a:endParaRPr lang="es-AR" sz="2900" dirty="0"/>
          </a:p>
        </p:txBody>
      </p:sp>
      <p:sp>
        <p:nvSpPr>
          <p:cNvPr id="8" name="7 Rectángulo"/>
          <p:cNvSpPr/>
          <p:nvPr/>
        </p:nvSpPr>
        <p:spPr>
          <a:xfrm>
            <a:off x="2332328" y="1844824"/>
            <a:ext cx="4240841" cy="553998"/>
          </a:xfrm>
          <a:prstGeom prst="rect">
            <a:avLst/>
          </a:prstGeom>
          <a:noFill/>
        </p:spPr>
        <p:txBody>
          <a:bodyPr wrap="none" anchor="ctr">
            <a:spAutoFit/>
          </a:bodyPr>
          <a:lstStyle/>
          <a:p>
            <a:pPr algn="ctr" fontAlgn="auto">
              <a:spcBef>
                <a:spcPts val="0"/>
              </a:spcBef>
              <a:spcAft>
                <a:spcPts val="0"/>
              </a:spcAft>
              <a:defRPr/>
            </a:pPr>
            <a:r>
              <a:rPr lang="es-ES" sz="3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POR OBJETO DEL GASTO</a:t>
            </a:r>
            <a:endParaRPr lang="es-ES" sz="3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endParaRPr>
          </a:p>
        </p:txBody>
      </p:sp>
      <p:sp>
        <p:nvSpPr>
          <p:cNvPr id="9" name="8 CuadroTexto"/>
          <p:cNvSpPr txBox="1"/>
          <p:nvPr/>
        </p:nvSpPr>
        <p:spPr>
          <a:xfrm rot="19872161">
            <a:off x="1310753" y="3428617"/>
            <a:ext cx="6773215" cy="769441"/>
          </a:xfrm>
          <a:prstGeom prst="rect">
            <a:avLst/>
          </a:prstGeom>
          <a:noFill/>
          <a:effectLst>
            <a:glow rad="101600">
              <a:schemeClr val="accent4">
                <a:satMod val="175000"/>
                <a:alpha val="40000"/>
              </a:schemeClr>
            </a:glow>
          </a:effectLst>
        </p:spPr>
        <p:txBody>
          <a:bodyPr wrap="square" rtlCol="0">
            <a:spAutoFit/>
          </a:bodyPr>
          <a:lstStyle/>
          <a:p>
            <a:r>
              <a:rPr lang="es-AR" sz="4400" dirty="0" smtClean="0">
                <a:solidFill>
                  <a:srgbClr val="FF0000"/>
                </a:solidFill>
              </a:rPr>
              <a:t>EN LA UBA NO SE UTILIZAN</a:t>
            </a:r>
            <a:endParaRPr lang="es-AR" sz="4400" dirty="0">
              <a:solidFill>
                <a:srgbClr val="FF0000"/>
              </a:solidFill>
            </a:endParaRPr>
          </a:p>
        </p:txBody>
      </p:sp>
    </p:spTree>
    <p:extLst>
      <p:ext uri="{BB962C8B-B14F-4D97-AF65-F5344CB8AC3E}">
        <p14:creationId xmlns:p14="http://schemas.microsoft.com/office/powerpoint/2010/main" val="17022578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7" name="1 Marcador de contenido"/>
          <p:cNvSpPr>
            <a:spLocks noGrp="1"/>
          </p:cNvSpPr>
          <p:nvPr>
            <p:ph idx="1"/>
          </p:nvPr>
        </p:nvSpPr>
        <p:spPr>
          <a:xfrm>
            <a:off x="412750" y="5178425"/>
            <a:ext cx="8407400" cy="1346200"/>
          </a:xfrm>
        </p:spPr>
        <p:txBody>
          <a:bodyPr/>
          <a:lstStyle/>
          <a:p>
            <a:pPr marL="45720" indent="0" algn="just" eaLnBrk="1" fontAlgn="auto" hangingPunct="1">
              <a:spcAft>
                <a:spcPts val="0"/>
              </a:spcAft>
              <a:buFont typeface="Wingdings 2" panose="05020102010507070707" pitchFamily="18" charset="2"/>
              <a:buNone/>
              <a:defRPr/>
            </a:pPr>
            <a:r>
              <a:rPr lang="es-AR" sz="1800" dirty="0" smtClean="0"/>
              <a:t>ESTA PROBABILIDAD ES LA QUE LE DA EL CARÁCTER DE PREVENTIVA A TODA LA ECUCACION.</a:t>
            </a:r>
          </a:p>
        </p:txBody>
      </p:sp>
      <p:sp>
        <p:nvSpPr>
          <p:cNvPr id="20482" name="2 Marcador de fecha"/>
          <p:cNvSpPr>
            <a:spLocks noGrp="1"/>
          </p:cNvSpPr>
          <p:nvPr>
            <p:ph type="dt" sz="half"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endParaRPr lang="en-US" dirty="0" smtClean="0">
              <a:solidFill>
                <a:schemeClr val="tx2"/>
              </a:solidFill>
            </a:endParaRPr>
          </a:p>
        </p:txBody>
      </p:sp>
      <p:sp>
        <p:nvSpPr>
          <p:cNvPr id="22532" name="4 Marcador de número de diapositiva"/>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000">
                <a:solidFill>
                  <a:schemeClr val="tx2"/>
                </a:solidFill>
                <a:latin typeface="Franklin Gothic Medium" panose="020B0603020102020204" pitchFamily="34" charset="0"/>
              </a:defRPr>
            </a:lvl1pPr>
            <a:lvl2pPr marL="742950" indent="-285750">
              <a:spcBef>
                <a:spcPct val="20000"/>
              </a:spcBef>
              <a:buClr>
                <a:schemeClr val="accent2"/>
              </a:buClr>
              <a:buFont typeface="Wingdings" panose="05000000000000000000" pitchFamily="2" charset="2"/>
              <a:buChar char="§"/>
              <a:defRPr>
                <a:solidFill>
                  <a:schemeClr val="tx2"/>
                </a:solidFill>
                <a:latin typeface="Franklin Gothic Medium" panose="020B0603020102020204" pitchFamily="34" charset="0"/>
              </a:defRPr>
            </a:lvl2pPr>
            <a:lvl3pPr marL="1143000" indent="-228600">
              <a:spcBef>
                <a:spcPct val="20000"/>
              </a:spcBef>
              <a:buClr>
                <a:srgbClr val="928B70"/>
              </a:buClr>
              <a:buFont typeface="Wingdings" panose="05000000000000000000" pitchFamily="2" charset="2"/>
              <a:buChar char="§"/>
              <a:defRPr sz="1600">
                <a:solidFill>
                  <a:schemeClr val="tx2"/>
                </a:solidFill>
                <a:latin typeface="Franklin Gothic Medium" panose="020B0603020102020204" pitchFamily="34" charset="0"/>
              </a:defRPr>
            </a:lvl3pPr>
            <a:lvl4pPr marL="1600200" indent="-228600">
              <a:spcBef>
                <a:spcPct val="20000"/>
              </a:spcBef>
              <a:buClr>
                <a:srgbClr val="87706B"/>
              </a:buClr>
              <a:buFont typeface="Wingdings" panose="05000000000000000000" pitchFamily="2" charset="2"/>
              <a:buChar char="§"/>
              <a:defRPr sz="1400">
                <a:solidFill>
                  <a:schemeClr val="tx2"/>
                </a:solidFill>
                <a:latin typeface="Franklin Gothic Medium" panose="020B0603020102020204" pitchFamily="34" charset="0"/>
              </a:defRPr>
            </a:lvl4pPr>
            <a:lvl5pPr marL="2057400" indent="-228600">
              <a:spcBef>
                <a:spcPct val="20000"/>
              </a:spcBef>
              <a:buClr>
                <a:srgbClr val="6F777D"/>
              </a:buClr>
              <a:buFont typeface="Wingdings" panose="05000000000000000000" pitchFamily="2" charset="2"/>
              <a:buChar char="§"/>
              <a:defRPr sz="1300">
                <a:solidFill>
                  <a:schemeClr val="tx2"/>
                </a:solidFill>
                <a:latin typeface="Franklin Gothic Medium" panose="020B0603020102020204" pitchFamily="34" charset="0"/>
              </a:defRPr>
            </a:lvl5pPr>
            <a:lvl6pPr marL="25146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6pPr>
            <a:lvl7pPr marL="29718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7pPr>
            <a:lvl8pPr marL="34290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8pPr>
            <a:lvl9pPr marL="3886200" indent="-228600" eaLnBrk="0" fontAlgn="base" hangingPunct="0">
              <a:spcBef>
                <a:spcPct val="20000"/>
              </a:spcBef>
              <a:spcAft>
                <a:spcPct val="0"/>
              </a:spcAft>
              <a:buClr>
                <a:srgbClr val="6F777D"/>
              </a:buClr>
              <a:buFont typeface="Wingdings" panose="05000000000000000000" pitchFamily="2" charset="2"/>
              <a:buChar char="§"/>
              <a:defRPr sz="1300">
                <a:solidFill>
                  <a:schemeClr val="tx2"/>
                </a:solidFill>
                <a:latin typeface="Franklin Gothic Medium" panose="020B0603020102020204" pitchFamily="34" charset="0"/>
              </a:defRPr>
            </a:lvl9pPr>
          </a:lstStyle>
          <a:p>
            <a:pPr>
              <a:spcBef>
                <a:spcPct val="0"/>
              </a:spcBef>
              <a:buClrTx/>
              <a:buFontTx/>
              <a:buNone/>
            </a:pPr>
            <a:fld id="{95A455AC-4D6D-4033-8ECD-F5B47D583843}" type="slidenum">
              <a:rPr lang="en-US" altLang="es-AR" sz="1100"/>
              <a:pPr>
                <a:spcBef>
                  <a:spcPct val="0"/>
                </a:spcBef>
                <a:buClrTx/>
                <a:buFontTx/>
                <a:buNone/>
              </a:pPr>
              <a:t>8</a:t>
            </a:fld>
            <a:endParaRPr lang="en-US" altLang="es-AR" sz="1100"/>
          </a:p>
        </p:txBody>
      </p:sp>
      <p:sp>
        <p:nvSpPr>
          <p:cNvPr id="11" name="1 Marcador de contenido"/>
          <p:cNvSpPr txBox="1">
            <a:spLocks/>
          </p:cNvSpPr>
          <p:nvPr/>
        </p:nvSpPr>
        <p:spPr>
          <a:xfrm>
            <a:off x="395288" y="4292600"/>
            <a:ext cx="8407400" cy="1998663"/>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8" name="7 Rectángulo"/>
          <p:cNvSpPr/>
          <p:nvPr/>
        </p:nvSpPr>
        <p:spPr>
          <a:xfrm>
            <a:off x="2667335" y="4315743"/>
            <a:ext cx="3919920" cy="769441"/>
          </a:xfrm>
          <a:prstGeom prst="rect">
            <a:avLst/>
          </a:prstGeom>
          <a:noFill/>
        </p:spPr>
        <p:txBody>
          <a:bodyPr wrap="none" anchor="ctr">
            <a:spAutoFit/>
          </a:bodyPr>
          <a:lstStyle/>
          <a:p>
            <a:pPr algn="ctr" eaLnBrk="1" fontAlgn="auto" hangingPunct="1">
              <a:spcBef>
                <a:spcPts val="0"/>
              </a:spcBef>
              <a:spcAft>
                <a:spcPts val="0"/>
              </a:spcAft>
              <a:defRPr/>
            </a:pPr>
            <a:r>
              <a:rPr lang="es-E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PROBABILIDAD</a:t>
            </a:r>
          </a:p>
        </p:txBody>
      </p:sp>
      <p:sp>
        <p:nvSpPr>
          <p:cNvPr id="9" name="1 Marcador de contenido"/>
          <p:cNvSpPr txBox="1">
            <a:spLocks/>
          </p:cNvSpPr>
          <p:nvPr/>
        </p:nvSpPr>
        <p:spPr>
          <a:xfrm>
            <a:off x="388938" y="1871663"/>
            <a:ext cx="8408987" cy="2933700"/>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r>
              <a:rPr lang="es-AR" sz="1800" dirty="0" smtClean="0"/>
              <a:t>QUE ES LA EPF?</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r>
              <a:rPr lang="es-AR" sz="1800" dirty="0" smtClean="0"/>
              <a:t>LOS DOS TERMINOS MENCIONADOS REUNEN CARACTERISTICAS DISTINTIVAS.</a:t>
            </a:r>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r>
              <a:rPr lang="es-AR" sz="1800" dirty="0" smtClean="0"/>
              <a:t>EL CARÁCTER DE “FIJACION” DE LOS </a:t>
            </a:r>
            <a:r>
              <a:rPr lang="es-AR" sz="1800" u="sng" dirty="0" smtClean="0"/>
              <a:t>RECURSOS</a:t>
            </a:r>
            <a:r>
              <a:rPr lang="es-AR" sz="1800" dirty="0" smtClean="0"/>
              <a:t> ES ABSOLUTAMENTE RELATIVO, NO SE TRATA DE UNA CERTEZA SINO UNA ESTIMACION CERCANA A LA REALIDAD BASADA EN 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8">
                                            <p:txEl>
                                              <p:pRg st="0" end="0"/>
                                            </p:txEl>
                                          </p:spTgt>
                                        </p:tgtEl>
                                        <p:attrNameLst>
                                          <p:attrName>r</p:attrName>
                                        </p:attrNameLst>
                                      </p:cBhvr>
                                    </p:animRot>
                                    <p:animRot by="-240000">
                                      <p:cBhvr>
                                        <p:cTn id="7" dur="200" fill="hold">
                                          <p:stCondLst>
                                            <p:cond delay="200"/>
                                          </p:stCondLst>
                                        </p:cTn>
                                        <p:tgtEl>
                                          <p:spTgt spid="8">
                                            <p:txEl>
                                              <p:pRg st="0" end="0"/>
                                            </p:txEl>
                                          </p:spTgt>
                                        </p:tgtEl>
                                        <p:attrNameLst>
                                          <p:attrName>r</p:attrName>
                                        </p:attrNameLst>
                                      </p:cBhvr>
                                    </p:animRot>
                                    <p:animRot by="240000">
                                      <p:cBhvr>
                                        <p:cTn id="8" dur="200" fill="hold">
                                          <p:stCondLst>
                                            <p:cond delay="400"/>
                                          </p:stCondLst>
                                        </p:cTn>
                                        <p:tgtEl>
                                          <p:spTgt spid="8">
                                            <p:txEl>
                                              <p:pRg st="0" end="0"/>
                                            </p:txEl>
                                          </p:spTgt>
                                        </p:tgtEl>
                                        <p:attrNameLst>
                                          <p:attrName>r</p:attrName>
                                        </p:attrNameLst>
                                      </p:cBhvr>
                                    </p:animRot>
                                    <p:animRot by="-240000">
                                      <p:cBhvr>
                                        <p:cTn id="9" dur="200" fill="hold">
                                          <p:stCondLst>
                                            <p:cond delay="600"/>
                                          </p:stCondLst>
                                        </p:cTn>
                                        <p:tgtEl>
                                          <p:spTgt spid="8">
                                            <p:txEl>
                                              <p:pRg st="0" end="0"/>
                                            </p:txEl>
                                          </p:spTgt>
                                        </p:tgtEl>
                                        <p:attrNameLst>
                                          <p:attrName>r</p:attrName>
                                        </p:attrNameLst>
                                      </p:cBhvr>
                                    </p:animRot>
                                    <p:animRot by="120000">
                                      <p:cBhvr>
                                        <p:cTn id="10" dur="200" fill="hold">
                                          <p:stCondLst>
                                            <p:cond delay="800"/>
                                          </p:stCondLst>
                                        </p:cTn>
                                        <p:tgtEl>
                                          <p:spTgt spid="8">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pPr eaLnBrk="1" fontAlgn="auto" hangingPunct="1">
              <a:spcAft>
                <a:spcPts val="0"/>
              </a:spcAft>
              <a:defRPr/>
            </a:pPr>
            <a:r>
              <a:rPr lang="es-AR" dirty="0"/>
              <a:t>El universo del presupuesto</a:t>
            </a:r>
          </a:p>
        </p:txBody>
      </p:sp>
      <p:sp>
        <p:nvSpPr>
          <p:cNvPr id="11" name="1 Marcador de contenido"/>
          <p:cNvSpPr txBox="1">
            <a:spLocks/>
          </p:cNvSpPr>
          <p:nvPr/>
        </p:nvSpPr>
        <p:spPr>
          <a:xfrm>
            <a:off x="395288" y="4292600"/>
            <a:ext cx="8407400" cy="1998663"/>
          </a:xfrm>
          <a:prstGeom prst="rect">
            <a:avLst/>
          </a:prstGeom>
        </p:spPr>
        <p:txBody>
          <a:bodyPr>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just" fontAlgn="auto">
              <a:spcAft>
                <a:spcPts val="0"/>
              </a:spcAft>
              <a:buFont typeface="Wingdings 2" pitchFamily="18" charset="2"/>
              <a:buNone/>
              <a:defRPr/>
            </a:pPr>
            <a:endParaRPr lang="es-AR" dirty="0" smtClean="0"/>
          </a:p>
        </p:txBody>
      </p:sp>
      <p:sp>
        <p:nvSpPr>
          <p:cNvPr id="12" name="1 Marcador de contenido"/>
          <p:cNvSpPr txBox="1">
            <a:spLocks/>
          </p:cNvSpPr>
          <p:nvPr/>
        </p:nvSpPr>
        <p:spPr>
          <a:xfrm>
            <a:off x="323850" y="2024063"/>
            <a:ext cx="8407400" cy="3286125"/>
          </a:xfrm>
          <a:prstGeom prst="rect">
            <a:avLst/>
          </a:prstGeom>
        </p:spPr>
        <p:txBody>
          <a:bodyPr>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ctr" fontAlgn="auto">
              <a:spcAft>
                <a:spcPts val="0"/>
              </a:spcAft>
              <a:buFont typeface="Wingdings 2" pitchFamily="18" charset="2"/>
              <a:buNone/>
              <a:defRPr/>
            </a:pPr>
            <a:r>
              <a:rPr lang="es-AR" sz="3200" u="sng" dirty="0" smtClean="0"/>
              <a:t>RESTRICCIONES</a:t>
            </a:r>
            <a:endParaRPr lang="es-AR" sz="3200" u="sng" dirty="0"/>
          </a:p>
          <a:p>
            <a:pPr marL="45720" indent="0" algn="just" fontAlgn="auto">
              <a:spcAft>
                <a:spcPts val="0"/>
              </a:spcAft>
              <a:buFont typeface="Wingdings 2" pitchFamily="18" charset="2"/>
              <a:buNone/>
              <a:defRPr/>
            </a:pPr>
            <a:endParaRPr lang="es-AR" sz="1800" dirty="0" smtClean="0"/>
          </a:p>
          <a:p>
            <a:pPr marL="45720" indent="0" algn="just" fontAlgn="auto">
              <a:spcAft>
                <a:spcPts val="0"/>
              </a:spcAft>
              <a:buFont typeface="Wingdings 2" pitchFamily="18" charset="2"/>
              <a:buNone/>
              <a:defRPr/>
            </a:pPr>
            <a:r>
              <a:rPr lang="es-AR" dirty="0" smtClean="0"/>
              <a:t>LOS </a:t>
            </a:r>
            <a:r>
              <a:rPr lang="es-AR" u="sng" dirty="0" smtClean="0"/>
              <a:t>GASTOS</a:t>
            </a:r>
            <a:r>
              <a:rPr lang="es-AR" dirty="0" smtClean="0"/>
              <a:t> ESTAN CONSUSTANCIADOS CON EL PRINCIPIO DE RESTRICCION DEL USO DE LOS RECURSOS PUBLICOS. POR ESO SOLO PUEDEN </a:t>
            </a:r>
            <a:r>
              <a:rPr lang="es-AR" u="sng" dirty="0" smtClean="0"/>
              <a:t>EJECUTARSE</a:t>
            </a:r>
            <a:r>
              <a:rPr lang="es-AR" dirty="0" smtClean="0"/>
              <a:t> HASTA EL NIVEL MAXIMO DE LA ASIGNACION FINANCIERA DE LOS MISMOS.</a:t>
            </a:r>
          </a:p>
          <a:p>
            <a:pPr marL="45720" indent="0" algn="just" fontAlgn="auto">
              <a:spcAft>
                <a:spcPts val="0"/>
              </a:spcAft>
              <a:buFont typeface="Wingdings 2" pitchFamily="18" charset="2"/>
              <a:buNone/>
              <a:defRPr/>
            </a:pPr>
            <a:endParaRPr lang="es-AR" dirty="0" smtClean="0"/>
          </a:p>
          <a:p>
            <a:pPr marL="45720" indent="0" algn="just" fontAlgn="auto">
              <a:spcAft>
                <a:spcPts val="0"/>
              </a:spcAft>
              <a:buFont typeface="Wingdings 2" pitchFamily="18" charset="2"/>
              <a:buNone/>
              <a:defRPr/>
            </a:pPr>
            <a:r>
              <a:rPr lang="es-AR" dirty="0" smtClean="0"/>
              <a:t>EN CAMBIO LOS RECURSOS SE </a:t>
            </a:r>
            <a:r>
              <a:rPr lang="es-AR" u="sng" dirty="0" smtClean="0"/>
              <a:t>EJECUTAN</a:t>
            </a:r>
            <a:r>
              <a:rPr lang="es-AR" dirty="0" smtClean="0"/>
              <a:t> (ES DECIR SE PERCIBEN) SIN LIMITACIONES. NO SE DEJA DE RECAUDAR AUN CUANDO SE HA ALCANZADO EL NIVEL PREVISTO (PREVENTIVADO)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1439</TotalTime>
  <Words>5487</Words>
  <Application>Microsoft Office PowerPoint</Application>
  <PresentationFormat>Presentación en pantalla (4:3)</PresentationFormat>
  <Paragraphs>664</Paragraphs>
  <Slides>75</Slides>
  <Notes>67</Notes>
  <HiddenSlides>0</HiddenSlides>
  <MMClips>0</MMClips>
  <ScaleCrop>false</ScaleCrop>
  <HeadingPairs>
    <vt:vector size="6" baseType="variant">
      <vt:variant>
        <vt:lpstr>Fuentes usadas</vt:lpstr>
      </vt:variant>
      <vt:variant>
        <vt:i4>9</vt:i4>
      </vt:variant>
      <vt:variant>
        <vt:lpstr>Tema</vt:lpstr>
      </vt:variant>
      <vt:variant>
        <vt:i4>2</vt:i4>
      </vt:variant>
      <vt:variant>
        <vt:lpstr>Títulos de diapositiva</vt:lpstr>
      </vt:variant>
      <vt:variant>
        <vt:i4>75</vt:i4>
      </vt:variant>
    </vt:vector>
  </HeadingPairs>
  <TitlesOfParts>
    <vt:vector size="86" baseType="lpstr">
      <vt:lpstr>Arial</vt:lpstr>
      <vt:lpstr>Calibri</vt:lpstr>
      <vt:lpstr>Franklin Gothic Book</vt:lpstr>
      <vt:lpstr>Franklin Gothic Medium</vt:lpstr>
      <vt:lpstr>Trebuchet MS</vt:lpstr>
      <vt:lpstr>Verdana</vt:lpstr>
      <vt:lpstr>Wingdings</vt:lpstr>
      <vt:lpstr>Wingdings 2</vt:lpstr>
      <vt:lpstr>Wingdings 3</vt:lpstr>
      <vt:lpstr>Faceta</vt:lpstr>
      <vt:lpstr>1_Faceta</vt:lpstr>
      <vt:lpstr>El universo del presupuesto</vt:lpstr>
      <vt:lpstr>Presentación de PowerPoint</vt:lpstr>
      <vt:lpstr>Presentación de PowerPoint</vt:lpstr>
      <vt:lpstr>Presentación de PowerPoint</vt:lpstr>
      <vt:lpstr>Modificaciones de la Ley 27.204 conocida como “Ley Puigross”</vt:lpstr>
      <vt:lpstr>Presentación de PowerPoint</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El universo del presupuesto</vt:lpstr>
      <vt:lpstr>ley 24.156 SISTEMA PRESUPUESTARIO</vt:lpstr>
      <vt:lpstr> sistema presupuestario</vt:lpstr>
      <vt:lpstr> sistema presupuestario</vt:lpstr>
      <vt:lpstr> sistema presupuestario</vt:lpstr>
      <vt:lpstr> sistema presupuestario</vt:lpstr>
      <vt:lpstr> sistema presupuestario</vt:lpstr>
      <vt:lpstr> sistema presupuestario</vt:lpstr>
      <vt:lpstr> sistema presupuestario</vt:lpstr>
      <vt:lpstr> sistema presupuestario</vt:lpstr>
      <vt:lpstr>CLASIFICADORES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EL PRESUPUESTO POR PROGRAMAS </vt:lpstr>
      <vt:lpstr>Presentación de PowerPoint</vt:lpstr>
      <vt:lpstr> presupuesto por programas</vt:lpstr>
      <vt:lpstr> presupuesto por programas</vt:lpstr>
      <vt:lpstr> presupuesto por programas</vt:lpstr>
      <vt:lpstr> presupuesto por programa</vt:lpstr>
      <vt:lpstr> presupuesto por programa</vt:lpstr>
      <vt:lpstr> presupuesto por programas</vt:lpstr>
      <vt:lpstr> presupuesto por programas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lpstr> clasificadores presupuestarios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2 El complejo universo delpresupuesto</dc:title>
  <dc:creator>Pablo David Zeigner</dc:creator>
  <cp:lastModifiedBy>jidoberti@gmail.com</cp:lastModifiedBy>
  <cp:revision>73</cp:revision>
  <dcterms:created xsi:type="dcterms:W3CDTF">2012-04-10T13:55:07Z</dcterms:created>
  <dcterms:modified xsi:type="dcterms:W3CDTF">2020-03-29T18:11:14Z</dcterms:modified>
</cp:coreProperties>
</file>